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1" r:id="rId3"/>
    <p:sldId id="257" r:id="rId4"/>
    <p:sldId id="258" r:id="rId5"/>
    <p:sldId id="259" r:id="rId6"/>
    <p:sldId id="260" r:id="rId7"/>
    <p:sldId id="270" r:id="rId8"/>
    <p:sldId id="261" r:id="rId9"/>
    <p:sldId id="263" r:id="rId10"/>
    <p:sldId id="264" r:id="rId11"/>
    <p:sldId id="265" r:id="rId12"/>
    <p:sldId id="267" r:id="rId13"/>
    <p:sldId id="269" r:id="rId14"/>
    <p:sldId id="272" r:id="rId15"/>
    <p:sldId id="268" r:id="rId16"/>
    <p:sldId id="26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10D17-7614-431C-A732-FA2A3901D6F4}" v="742" dt="2018-12-02T15:54:31.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8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40939659837339E-2"/>
          <c:y val="6.8919660345666628E-2"/>
          <c:w val="0.93154358711831287"/>
          <c:h val="0.79301993898731893"/>
        </c:manualLayout>
      </c:layout>
      <c:barChart>
        <c:barDir val="col"/>
        <c:grouping val="clustered"/>
        <c:varyColors val="0"/>
        <c:ser>
          <c:idx val="0"/>
          <c:order val="0"/>
          <c:tx>
            <c:strRef>
              <c:f>ROLE!$F$1</c:f>
              <c:strCache>
                <c:ptCount val="1"/>
                <c:pt idx="0">
                  <c:v>TOTAL (N=70)</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ROLE!$E$2:$E$10</c:f>
              <c:strCache>
                <c:ptCount val="9"/>
                <c:pt idx="0">
                  <c:v>LIBRARIAN</c:v>
                </c:pt>
                <c:pt idx="1">
                  <c:v>DIRECTOR</c:v>
                </c:pt>
                <c:pt idx="2">
                  <c:v>MANAGER</c:v>
                </c:pt>
                <c:pt idx="3">
                  <c:v>HEAD</c:v>
                </c:pt>
                <c:pt idx="4">
                  <c:v>COORINATOR</c:v>
                </c:pt>
                <c:pt idx="5">
                  <c:v>DEAN</c:v>
                </c:pt>
                <c:pt idx="6">
                  <c:v>SUPERVISOR</c:v>
                </c:pt>
                <c:pt idx="7">
                  <c:v>COLLECTION DEV.</c:v>
                </c:pt>
                <c:pt idx="8">
                  <c:v>CATALOGER</c:v>
                </c:pt>
              </c:strCache>
            </c:strRef>
          </c:cat>
          <c:val>
            <c:numRef>
              <c:f>ROLE!$F$2:$F$10</c:f>
              <c:numCache>
                <c:formatCode>General</c:formatCode>
                <c:ptCount val="9"/>
                <c:pt idx="0">
                  <c:v>24</c:v>
                </c:pt>
                <c:pt idx="1">
                  <c:v>16</c:v>
                </c:pt>
                <c:pt idx="2">
                  <c:v>13</c:v>
                </c:pt>
                <c:pt idx="3">
                  <c:v>5</c:v>
                </c:pt>
                <c:pt idx="4">
                  <c:v>4</c:v>
                </c:pt>
                <c:pt idx="5">
                  <c:v>3</c:v>
                </c:pt>
                <c:pt idx="6">
                  <c:v>2</c:v>
                </c:pt>
                <c:pt idx="7">
                  <c:v>2</c:v>
                </c:pt>
                <c:pt idx="8">
                  <c:v>1</c:v>
                </c:pt>
              </c:numCache>
            </c:numRef>
          </c:val>
          <c:extLst>
            <c:ext xmlns:c16="http://schemas.microsoft.com/office/drawing/2014/chart" uri="{C3380CC4-5D6E-409C-BE32-E72D297353CC}">
              <c16:uniqueId val="{00000000-722A-4F33-97AD-177912BFA0CC}"/>
            </c:ext>
          </c:extLst>
        </c:ser>
        <c:dLbls>
          <c:showLegendKey val="0"/>
          <c:showVal val="0"/>
          <c:showCatName val="0"/>
          <c:showSerName val="0"/>
          <c:showPercent val="0"/>
          <c:showBubbleSize val="0"/>
        </c:dLbls>
        <c:gapWidth val="164"/>
        <c:overlap val="-22"/>
        <c:axId val="480929816"/>
        <c:axId val="480931128"/>
      </c:barChart>
      <c:catAx>
        <c:axId val="4809298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80931128"/>
        <c:crosses val="autoZero"/>
        <c:auto val="1"/>
        <c:lblAlgn val="ctr"/>
        <c:lblOffset val="100"/>
        <c:noMultiLvlLbl val="0"/>
      </c:catAx>
      <c:valAx>
        <c:axId val="480931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80929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09258576481671E-2"/>
          <c:y val="4.4057617797775277E-2"/>
          <c:w val="0.90934763686931697"/>
          <c:h val="0.66608986376702917"/>
        </c:manualLayout>
      </c:layout>
      <c:barChart>
        <c:barDir val="col"/>
        <c:grouping val="clustered"/>
        <c:varyColors val="0"/>
        <c:ser>
          <c:idx val="0"/>
          <c:order val="0"/>
          <c:tx>
            <c:strRef>
              <c:f>'[Copy of NEFLIN_CodingMaster_May30_2018(49930).xlsx]13-PROJ-INTERESTS'!$B$1</c:f>
              <c:strCache>
                <c:ptCount val="1"/>
                <c:pt idx="0">
                  <c:v>COUNTS</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'[Copy of NEFLIN_CodingMaster_May30_2018(49930).xlsx]13-PROJ-INTERESTS'!$A$2:$A$18</c:f>
              <c:strCache>
                <c:ptCount val="17"/>
                <c:pt idx="0">
                  <c:v>PROGRAMS</c:v>
                </c:pt>
                <c:pt idx="1">
                  <c:v>LITERACY</c:v>
                </c:pt>
                <c:pt idx="2">
                  <c:v>TECHNOLOGY</c:v>
                </c:pt>
                <c:pt idx="3">
                  <c:v>YOUTH ADVISORY</c:v>
                </c:pt>
                <c:pt idx="4">
                  <c:v>MARKETING</c:v>
                </c:pt>
                <c:pt idx="5">
                  <c:v>SPACES</c:v>
                </c:pt>
                <c:pt idx="6">
                  <c:v>MAKERSPACE</c:v>
                </c:pt>
                <c:pt idx="7">
                  <c:v>INSTRUCTION</c:v>
                </c:pt>
                <c:pt idx="8">
                  <c:v>COLLECTION</c:v>
                </c:pt>
                <c:pt idx="9">
                  <c:v>ILS</c:v>
                </c:pt>
                <c:pt idx="10">
                  <c:v>PLAN</c:v>
                </c:pt>
                <c:pt idx="11">
                  <c:v>RESEARCH</c:v>
                </c:pt>
                <c:pt idx="12">
                  <c:v>GRANT</c:v>
                </c:pt>
                <c:pt idx="13">
                  <c:v>TRAIN</c:v>
                </c:pt>
                <c:pt idx="14">
                  <c:v>COLLAB</c:v>
                </c:pt>
                <c:pt idx="15">
                  <c:v>OUTREACH</c:v>
                </c:pt>
                <c:pt idx="16">
                  <c:v>ORGANIZATION</c:v>
                </c:pt>
              </c:strCache>
            </c:strRef>
          </c:cat>
          <c:val>
            <c:numRef>
              <c:f>'[Copy of NEFLIN_CodingMaster_May30_2018(49930).xlsx]13-PROJ-INTERESTS'!$B$2:$B$18</c:f>
              <c:numCache>
                <c:formatCode>General</c:formatCode>
                <c:ptCount val="17"/>
                <c:pt idx="0">
                  <c:v>15</c:v>
                </c:pt>
                <c:pt idx="1">
                  <c:v>9</c:v>
                </c:pt>
                <c:pt idx="2">
                  <c:v>7</c:v>
                </c:pt>
                <c:pt idx="3">
                  <c:v>7</c:v>
                </c:pt>
                <c:pt idx="4">
                  <c:v>7</c:v>
                </c:pt>
                <c:pt idx="5">
                  <c:v>6</c:v>
                </c:pt>
                <c:pt idx="6">
                  <c:v>5</c:v>
                </c:pt>
                <c:pt idx="7">
                  <c:v>5</c:v>
                </c:pt>
                <c:pt idx="8">
                  <c:v>5</c:v>
                </c:pt>
                <c:pt idx="9">
                  <c:v>4</c:v>
                </c:pt>
                <c:pt idx="10">
                  <c:v>4</c:v>
                </c:pt>
                <c:pt idx="11">
                  <c:v>3</c:v>
                </c:pt>
                <c:pt idx="12">
                  <c:v>3</c:v>
                </c:pt>
                <c:pt idx="13">
                  <c:v>2</c:v>
                </c:pt>
                <c:pt idx="14">
                  <c:v>2</c:v>
                </c:pt>
                <c:pt idx="15">
                  <c:v>2</c:v>
                </c:pt>
                <c:pt idx="16">
                  <c:v>2</c:v>
                </c:pt>
              </c:numCache>
            </c:numRef>
          </c:val>
          <c:extLst>
            <c:ext xmlns:c16="http://schemas.microsoft.com/office/drawing/2014/chart" uri="{C3380CC4-5D6E-409C-BE32-E72D297353CC}">
              <c16:uniqueId val="{00000000-3CB0-4A80-8061-AC545B1A7E8C}"/>
            </c:ext>
          </c:extLst>
        </c:ser>
        <c:dLbls>
          <c:showLegendKey val="0"/>
          <c:showVal val="0"/>
          <c:showCatName val="0"/>
          <c:showSerName val="0"/>
          <c:showPercent val="0"/>
          <c:showBubbleSize val="0"/>
        </c:dLbls>
        <c:gapWidth val="164"/>
        <c:overlap val="-22"/>
        <c:axId val="472105416"/>
        <c:axId val="472104104"/>
      </c:barChart>
      <c:catAx>
        <c:axId val="4721054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2104104"/>
        <c:crosses val="autoZero"/>
        <c:auto val="1"/>
        <c:lblAlgn val="ctr"/>
        <c:lblOffset val="100"/>
        <c:noMultiLvlLbl val="0"/>
      </c:catAx>
      <c:valAx>
        <c:axId val="472104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210541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670805572380387E-2"/>
          <c:y val="5.5962379702537181E-2"/>
          <c:w val="0.89655141664984184"/>
          <c:h val="0.66608986376702917"/>
        </c:manualLayout>
      </c:layout>
      <c:barChart>
        <c:barDir val="col"/>
        <c:grouping val="clustered"/>
        <c:varyColors val="0"/>
        <c:ser>
          <c:idx val="0"/>
          <c:order val="0"/>
          <c:tx>
            <c:strRef>
              <c:f>'[Copy of NEFLIN_CodingMaster_May30_2018(49930).xlsx]13-PROJ-INTERESTS'!$D$1</c:f>
              <c:strCache>
                <c:ptCount val="1"/>
                <c:pt idx="0">
                  <c:v>COUNTS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'[Copy of NEFLIN_CodingMaster_May30_2018(49930).xlsx]13-PROJ-INTERESTS'!$C$2:$C$18</c:f>
              <c:strCache>
                <c:ptCount val="17"/>
                <c:pt idx="0">
                  <c:v>TECHNOLOGY</c:v>
                </c:pt>
                <c:pt idx="1">
                  <c:v>OUTREACH</c:v>
                </c:pt>
                <c:pt idx="2">
                  <c:v>MARKETING</c:v>
                </c:pt>
                <c:pt idx="3">
                  <c:v>MAKERSPACE</c:v>
                </c:pt>
                <c:pt idx="4">
                  <c:v>PLAN</c:v>
                </c:pt>
                <c:pt idx="5">
                  <c:v>COLLABORATE</c:v>
                </c:pt>
                <c:pt idx="6">
                  <c:v>YOUTH ADVISORY</c:v>
                </c:pt>
                <c:pt idx="7">
                  <c:v>PROGRAMS</c:v>
                </c:pt>
                <c:pt idx="8">
                  <c:v>SPACES</c:v>
                </c:pt>
                <c:pt idx="9">
                  <c:v>ASSESSMENT</c:v>
                </c:pt>
                <c:pt idx="10">
                  <c:v>STUDENTS</c:v>
                </c:pt>
                <c:pt idx="11">
                  <c:v>LITERACY</c:v>
                </c:pt>
                <c:pt idx="12">
                  <c:v>COLLECTIONS</c:v>
                </c:pt>
                <c:pt idx="13">
                  <c:v>UX</c:v>
                </c:pt>
                <c:pt idx="14">
                  <c:v>DIVERSITY</c:v>
                </c:pt>
                <c:pt idx="15">
                  <c:v>PROF. DVLP</c:v>
                </c:pt>
                <c:pt idx="16">
                  <c:v>SOCIAL MED</c:v>
                </c:pt>
              </c:strCache>
            </c:strRef>
          </c:cat>
          <c:val>
            <c:numRef>
              <c:f>'[Copy of NEFLIN_CodingMaster_May30_2018(49930).xlsx]13-PROJ-INTERESTS'!$D$2:$D$18</c:f>
              <c:numCache>
                <c:formatCode>General</c:formatCode>
                <c:ptCount val="17"/>
                <c:pt idx="0">
                  <c:v>18</c:v>
                </c:pt>
                <c:pt idx="1">
                  <c:v>8</c:v>
                </c:pt>
                <c:pt idx="2">
                  <c:v>6</c:v>
                </c:pt>
                <c:pt idx="3">
                  <c:v>5</c:v>
                </c:pt>
                <c:pt idx="4">
                  <c:v>5</c:v>
                </c:pt>
                <c:pt idx="5">
                  <c:v>4</c:v>
                </c:pt>
                <c:pt idx="6">
                  <c:v>4</c:v>
                </c:pt>
                <c:pt idx="7">
                  <c:v>4</c:v>
                </c:pt>
                <c:pt idx="8">
                  <c:v>4</c:v>
                </c:pt>
                <c:pt idx="9">
                  <c:v>3</c:v>
                </c:pt>
                <c:pt idx="10">
                  <c:v>3</c:v>
                </c:pt>
                <c:pt idx="11">
                  <c:v>3</c:v>
                </c:pt>
                <c:pt idx="12">
                  <c:v>2</c:v>
                </c:pt>
                <c:pt idx="13">
                  <c:v>2</c:v>
                </c:pt>
                <c:pt idx="14">
                  <c:v>2</c:v>
                </c:pt>
                <c:pt idx="15">
                  <c:v>2</c:v>
                </c:pt>
                <c:pt idx="16">
                  <c:v>2</c:v>
                </c:pt>
              </c:numCache>
            </c:numRef>
          </c:val>
          <c:extLst>
            <c:ext xmlns:c16="http://schemas.microsoft.com/office/drawing/2014/chart" uri="{C3380CC4-5D6E-409C-BE32-E72D297353CC}">
              <c16:uniqueId val="{00000000-8E06-4F6F-AF3C-BF2E8DC90D01}"/>
            </c:ext>
          </c:extLst>
        </c:ser>
        <c:dLbls>
          <c:showLegendKey val="0"/>
          <c:showVal val="0"/>
          <c:showCatName val="0"/>
          <c:showSerName val="0"/>
          <c:showPercent val="0"/>
          <c:showBubbleSize val="0"/>
        </c:dLbls>
        <c:gapWidth val="164"/>
        <c:overlap val="-22"/>
        <c:axId val="464786240"/>
        <c:axId val="464775088"/>
      </c:barChart>
      <c:catAx>
        <c:axId val="4647862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64775088"/>
        <c:crosses val="autoZero"/>
        <c:auto val="1"/>
        <c:lblAlgn val="ctr"/>
        <c:lblOffset val="100"/>
        <c:noMultiLvlLbl val="0"/>
      </c:catAx>
      <c:valAx>
        <c:axId val="464775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6478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1518F-95C6-4CAF-AF62-593B722C43F3}" type="doc">
      <dgm:prSet loTypeId="urn:microsoft.com/office/officeart/2018/2/layout/IconLabelList" loCatId="icon" qsTypeId="urn:microsoft.com/office/officeart/2005/8/quickstyle/simple4" qsCatId="simple" csTypeId="urn:microsoft.com/office/officeart/2018/5/colors/Iconchunking_neutralbg_accent0_3" csCatId="mainScheme" phldr="1"/>
      <dgm:spPr/>
      <dgm:t>
        <a:bodyPr/>
        <a:lstStyle/>
        <a:p>
          <a:endParaRPr lang="en-US"/>
        </a:p>
      </dgm:t>
    </dgm:pt>
    <dgm:pt modelId="{BE500674-62E3-45AB-903D-5DBE8E6C1DDE}">
      <dgm:prSet custT="1"/>
      <dgm:spPr/>
      <dgm:t>
        <a:bodyPr/>
        <a:lstStyle/>
        <a:p>
          <a:pPr>
            <a:lnSpc>
              <a:spcPct val="100000"/>
            </a:lnSpc>
          </a:pPr>
          <a:r>
            <a:rPr lang="en-US" sz="2000"/>
            <a:t>119 participants + 45 minutes </a:t>
          </a:r>
        </a:p>
      </dgm:t>
    </dgm:pt>
    <dgm:pt modelId="{64A1FC64-1591-45A2-84DC-5D797A0F3AFD}" type="parTrans" cxnId="{8AF08D2D-CD50-4D49-9B16-EE1FEFC59EB5}">
      <dgm:prSet/>
      <dgm:spPr/>
      <dgm:t>
        <a:bodyPr/>
        <a:lstStyle/>
        <a:p>
          <a:endParaRPr lang="en-US"/>
        </a:p>
      </dgm:t>
    </dgm:pt>
    <dgm:pt modelId="{6978ABAA-EA16-4164-A0B2-D0485DB3DBEC}" type="sibTrans" cxnId="{8AF08D2D-CD50-4D49-9B16-EE1FEFC59EB5}">
      <dgm:prSet/>
      <dgm:spPr/>
      <dgm:t>
        <a:bodyPr/>
        <a:lstStyle/>
        <a:p>
          <a:endParaRPr lang="en-US"/>
        </a:p>
      </dgm:t>
    </dgm:pt>
    <dgm:pt modelId="{B103B6A3-1CEB-48BD-A6EC-C5F21D359182}">
      <dgm:prSet custT="1"/>
      <dgm:spPr/>
      <dgm:t>
        <a:bodyPr/>
        <a:lstStyle/>
        <a:p>
          <a:pPr>
            <a:lnSpc>
              <a:spcPct val="100000"/>
            </a:lnSpc>
          </a:pPr>
          <a:r>
            <a:rPr lang="en-US" sz="2000"/>
            <a:t>7, one-on-one, three-minute speed-meetings, generating profile cards produced during the workshop to practice </a:t>
          </a:r>
        </a:p>
      </dgm:t>
    </dgm:pt>
    <dgm:pt modelId="{B2A51795-4334-41EB-B459-46E29DC140CC}" type="parTrans" cxnId="{2039AFDD-B929-4E4D-8D43-6B7128A300CE}">
      <dgm:prSet/>
      <dgm:spPr/>
      <dgm:t>
        <a:bodyPr/>
        <a:lstStyle/>
        <a:p>
          <a:endParaRPr lang="en-US"/>
        </a:p>
      </dgm:t>
    </dgm:pt>
    <dgm:pt modelId="{73836088-7435-45B6-869C-95C22498B20B}" type="sibTrans" cxnId="{2039AFDD-B929-4E4D-8D43-6B7128A300CE}">
      <dgm:prSet/>
      <dgm:spPr/>
      <dgm:t>
        <a:bodyPr/>
        <a:lstStyle/>
        <a:p>
          <a:endParaRPr lang="en-US"/>
        </a:p>
      </dgm:t>
    </dgm:pt>
    <dgm:pt modelId="{003C18F0-8A7D-42CA-99B6-6B9BAE3519FA}">
      <dgm:prSet custT="1"/>
      <dgm:spPr/>
      <dgm:t>
        <a:bodyPr/>
        <a:lstStyle/>
        <a:p>
          <a:pPr>
            <a:lnSpc>
              <a:spcPct val="100000"/>
            </a:lnSpc>
          </a:pPr>
          <a:r>
            <a:rPr lang="en-US" sz="1500"/>
            <a:t>1</a:t>
          </a:r>
          <a:r>
            <a:rPr lang="en-US" sz="1600"/>
            <a:t>) </a:t>
          </a:r>
          <a:r>
            <a:rPr lang="en-US" sz="2000"/>
            <a:t>Conversing with others</a:t>
          </a:r>
        </a:p>
      </dgm:t>
    </dgm:pt>
    <dgm:pt modelId="{231E0153-E096-41F3-A808-36AFE3A5DCA1}" type="parTrans" cxnId="{D27F6FAF-262E-4E18-9692-778F93232338}">
      <dgm:prSet/>
      <dgm:spPr/>
      <dgm:t>
        <a:bodyPr/>
        <a:lstStyle/>
        <a:p>
          <a:endParaRPr lang="en-US"/>
        </a:p>
      </dgm:t>
    </dgm:pt>
    <dgm:pt modelId="{5C423089-D104-43BF-9D32-64BBB5960763}" type="sibTrans" cxnId="{D27F6FAF-262E-4E18-9692-778F93232338}">
      <dgm:prSet/>
      <dgm:spPr/>
      <dgm:t>
        <a:bodyPr/>
        <a:lstStyle/>
        <a:p>
          <a:endParaRPr lang="en-US"/>
        </a:p>
      </dgm:t>
    </dgm:pt>
    <dgm:pt modelId="{C386F308-4659-46C1-8D61-11447CC3C023}">
      <dgm:prSet custT="1"/>
      <dgm:spPr/>
      <dgm:t>
        <a:bodyPr/>
        <a:lstStyle/>
        <a:p>
          <a:pPr>
            <a:lnSpc>
              <a:spcPct val="100000"/>
            </a:lnSpc>
          </a:pPr>
          <a:r>
            <a:rPr lang="en-US" sz="2000"/>
            <a:t>2) Discovering untapped resources  </a:t>
          </a:r>
        </a:p>
      </dgm:t>
    </dgm:pt>
    <dgm:pt modelId="{66434BDC-99E3-4D22-A5B5-89A801481B7C}" type="parTrans" cxnId="{3DFD3A68-5004-4A8B-A7A8-B372E6AE1520}">
      <dgm:prSet/>
      <dgm:spPr/>
      <dgm:t>
        <a:bodyPr/>
        <a:lstStyle/>
        <a:p>
          <a:endParaRPr lang="en-US"/>
        </a:p>
      </dgm:t>
    </dgm:pt>
    <dgm:pt modelId="{40476E6F-148E-4E4C-8281-DE557026300D}" type="sibTrans" cxnId="{3DFD3A68-5004-4A8B-A7A8-B372E6AE1520}">
      <dgm:prSet/>
      <dgm:spPr/>
      <dgm:t>
        <a:bodyPr/>
        <a:lstStyle/>
        <a:p>
          <a:endParaRPr lang="en-US"/>
        </a:p>
      </dgm:t>
    </dgm:pt>
    <dgm:pt modelId="{2AD802C3-DE7E-4ED0-B34A-B849BD48075E}">
      <dgm:prSet custT="1"/>
      <dgm:spPr/>
      <dgm:t>
        <a:bodyPr/>
        <a:lstStyle/>
        <a:p>
          <a:pPr>
            <a:lnSpc>
              <a:spcPct val="100000"/>
            </a:lnSpc>
          </a:pPr>
          <a:r>
            <a:rPr lang="en-US" sz="2000"/>
            <a:t>3) Initiating cooperative, collaborative, or mentoring partnerships</a:t>
          </a:r>
        </a:p>
      </dgm:t>
    </dgm:pt>
    <dgm:pt modelId="{9C88ACC7-7D60-4D57-9248-8331F136055A}" type="parTrans" cxnId="{6C5C2E45-ED86-44CD-B527-4A0B55CFBD1E}">
      <dgm:prSet/>
      <dgm:spPr/>
      <dgm:t>
        <a:bodyPr/>
        <a:lstStyle/>
        <a:p>
          <a:endParaRPr lang="en-US"/>
        </a:p>
      </dgm:t>
    </dgm:pt>
    <dgm:pt modelId="{36EA8332-F65F-43EA-9EFB-019398AA0E4D}" type="sibTrans" cxnId="{6C5C2E45-ED86-44CD-B527-4A0B55CFBD1E}">
      <dgm:prSet/>
      <dgm:spPr/>
      <dgm:t>
        <a:bodyPr/>
        <a:lstStyle/>
        <a:p>
          <a:endParaRPr lang="en-US"/>
        </a:p>
      </dgm:t>
    </dgm:pt>
    <dgm:pt modelId="{7D049FE1-5128-41D3-B400-996020620614}" type="pres">
      <dgm:prSet presAssocID="{4101518F-95C6-4CAF-AF62-593B722C43F3}" presName="root" presStyleCnt="0">
        <dgm:presLayoutVars>
          <dgm:dir/>
          <dgm:resizeHandles val="exact"/>
        </dgm:presLayoutVars>
      </dgm:prSet>
      <dgm:spPr/>
    </dgm:pt>
    <dgm:pt modelId="{1448A915-8E82-4134-8CC4-45EE06B164C0}" type="pres">
      <dgm:prSet presAssocID="{BE500674-62E3-45AB-903D-5DBE8E6C1DDE}" presName="compNode" presStyleCnt="0"/>
      <dgm:spPr/>
    </dgm:pt>
    <dgm:pt modelId="{C46F87CC-CFF8-4AC1-B15C-8A900B09A8A6}" type="pres">
      <dgm:prSet presAssocID="{BE500674-62E3-45AB-903D-5DBE8E6C1DDE}" presName="iconRect" presStyleLbl="node1" presStyleIdx="0" presStyleCnt="5" custLinFactNeighborX="-18109" custLinFactNeighborY="265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098706D8-9108-43CE-83D2-8E6A3734B740}" type="pres">
      <dgm:prSet presAssocID="{BE500674-62E3-45AB-903D-5DBE8E6C1DDE}" presName="spaceRect" presStyleCnt="0"/>
      <dgm:spPr/>
    </dgm:pt>
    <dgm:pt modelId="{6A48FECC-8B97-4E23-9DBC-D5B57929DAB5}" type="pres">
      <dgm:prSet presAssocID="{BE500674-62E3-45AB-903D-5DBE8E6C1DDE}" presName="textRect" presStyleLbl="revTx" presStyleIdx="0" presStyleCnt="5" custLinFactNeighborX="695" custLinFactNeighborY="3756">
        <dgm:presLayoutVars>
          <dgm:chMax val="1"/>
          <dgm:chPref val="1"/>
        </dgm:presLayoutVars>
      </dgm:prSet>
      <dgm:spPr/>
    </dgm:pt>
    <dgm:pt modelId="{4C58B4D0-D30C-43CE-BA6B-60ACFB5CF7DF}" type="pres">
      <dgm:prSet presAssocID="{6978ABAA-EA16-4164-A0B2-D0485DB3DBEC}" presName="sibTrans" presStyleCnt="0"/>
      <dgm:spPr/>
    </dgm:pt>
    <dgm:pt modelId="{373EA3CB-2E44-48ED-9916-FB16E380C9EA}" type="pres">
      <dgm:prSet presAssocID="{B103B6A3-1CEB-48BD-A6EC-C5F21D359182}" presName="compNode" presStyleCnt="0"/>
      <dgm:spPr/>
    </dgm:pt>
    <dgm:pt modelId="{A818FA9D-8576-4232-B6BC-9EC05C89DD17}" type="pres">
      <dgm:prSet presAssocID="{B103B6A3-1CEB-48BD-A6EC-C5F21D359182}" presName="iconRect" presStyleLbl="node1" presStyleIdx="1" presStyleCnt="5" custLinFactNeighborX="-17884" custLinFactNeighborY="110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134BFCC-2EF2-48E4-806C-5CEB9BA4A2F7}" type="pres">
      <dgm:prSet presAssocID="{B103B6A3-1CEB-48BD-A6EC-C5F21D359182}" presName="spaceRect" presStyleCnt="0"/>
      <dgm:spPr/>
    </dgm:pt>
    <dgm:pt modelId="{B1FC4648-CD35-49A2-9A46-1271A82B6668}" type="pres">
      <dgm:prSet presAssocID="{B103B6A3-1CEB-48BD-A6EC-C5F21D359182}" presName="textRect" presStyleLbl="revTx" presStyleIdx="1" presStyleCnt="5" custScaleX="169357" custScaleY="117295" custLinFactNeighborX="-7772" custLinFactNeighborY="14128">
        <dgm:presLayoutVars>
          <dgm:chMax val="1"/>
          <dgm:chPref val="1"/>
        </dgm:presLayoutVars>
      </dgm:prSet>
      <dgm:spPr/>
    </dgm:pt>
    <dgm:pt modelId="{3D8A82BD-DFB9-4480-AA5B-4F2F48A001DD}" type="pres">
      <dgm:prSet presAssocID="{73836088-7435-45B6-869C-95C22498B20B}" presName="sibTrans" presStyleCnt="0"/>
      <dgm:spPr/>
    </dgm:pt>
    <dgm:pt modelId="{97A815A9-502D-48FE-AEDE-788C7C88A3D3}" type="pres">
      <dgm:prSet presAssocID="{003C18F0-8A7D-42CA-99B6-6B9BAE3519FA}" presName="compNode" presStyleCnt="0"/>
      <dgm:spPr/>
    </dgm:pt>
    <dgm:pt modelId="{94A2D157-42A2-4209-B67A-FAFE34F10FEC}" type="pres">
      <dgm:prSet presAssocID="{003C18F0-8A7D-42CA-99B6-6B9BAE3519FA}" presName="iconRect" presStyleLbl="node1" presStyleIdx="2" presStyleCnt="5" custLinFactNeighborX="-22234" custLinFactNeighborY="265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FD551408-FFAC-4524-951C-5DD969B04780}" type="pres">
      <dgm:prSet presAssocID="{003C18F0-8A7D-42CA-99B6-6B9BAE3519FA}" presName="spaceRect" presStyleCnt="0"/>
      <dgm:spPr/>
    </dgm:pt>
    <dgm:pt modelId="{AF6BA094-D5D1-4F4E-A456-A8ABC42C8F49}" type="pres">
      <dgm:prSet presAssocID="{003C18F0-8A7D-42CA-99B6-6B9BAE3519FA}" presName="textRect" presStyleLbl="revTx" presStyleIdx="2" presStyleCnt="5" custLinFactNeighborX="-3292">
        <dgm:presLayoutVars>
          <dgm:chMax val="1"/>
          <dgm:chPref val="1"/>
        </dgm:presLayoutVars>
      </dgm:prSet>
      <dgm:spPr/>
    </dgm:pt>
    <dgm:pt modelId="{61C54B80-B41E-4E07-8012-6F720A6D5BB4}" type="pres">
      <dgm:prSet presAssocID="{5C423089-D104-43BF-9D32-64BBB5960763}" presName="sibTrans" presStyleCnt="0"/>
      <dgm:spPr/>
    </dgm:pt>
    <dgm:pt modelId="{92BE137E-D066-4FCB-9629-A590B04816CE}" type="pres">
      <dgm:prSet presAssocID="{C386F308-4659-46C1-8D61-11447CC3C023}" presName="compNode" presStyleCnt="0"/>
      <dgm:spPr/>
    </dgm:pt>
    <dgm:pt modelId="{46858ED5-7C94-4B47-882D-96174564FFBD}" type="pres">
      <dgm:prSet presAssocID="{C386F308-4659-46C1-8D61-11447CC3C023}" presName="iconRect" presStyleLbl="node1" presStyleIdx="3" presStyleCnt="5" custLinFactNeighborX="1626" custLinFactNeighborY="265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9FF607DC-E95C-4503-A776-93C90A847462}" type="pres">
      <dgm:prSet presAssocID="{C386F308-4659-46C1-8D61-11447CC3C023}" presName="spaceRect" presStyleCnt="0"/>
      <dgm:spPr/>
    </dgm:pt>
    <dgm:pt modelId="{27352FE5-2BAA-4BBC-A6C5-45DD2E2FD9B4}" type="pres">
      <dgm:prSet presAssocID="{C386F308-4659-46C1-8D61-11447CC3C023}" presName="textRect" presStyleLbl="revTx" presStyleIdx="3" presStyleCnt="5">
        <dgm:presLayoutVars>
          <dgm:chMax val="1"/>
          <dgm:chPref val="1"/>
        </dgm:presLayoutVars>
      </dgm:prSet>
      <dgm:spPr/>
    </dgm:pt>
    <dgm:pt modelId="{488475B3-186C-4942-B9D1-85A039EE7BE1}" type="pres">
      <dgm:prSet presAssocID="{40476E6F-148E-4E4C-8281-DE557026300D}" presName="sibTrans" presStyleCnt="0"/>
      <dgm:spPr/>
    </dgm:pt>
    <dgm:pt modelId="{5ECA35D3-7F62-42CD-B883-57FB7F2C211C}" type="pres">
      <dgm:prSet presAssocID="{2AD802C3-DE7E-4ED0-B34A-B849BD48075E}" presName="compNode" presStyleCnt="0"/>
      <dgm:spPr/>
    </dgm:pt>
    <dgm:pt modelId="{228DF224-EDE4-478E-8F92-701AC3F112E2}" type="pres">
      <dgm:prSet presAssocID="{2AD802C3-DE7E-4ED0-B34A-B849BD48075E}" presName="iconRect" presStyleLbl="node1" presStyleIdx="4" presStyleCnt="5" custLinFactNeighborX="813" custLinFactNeighborY="1138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490C7C04-A517-4A03-9EF6-E18366B5F67F}" type="pres">
      <dgm:prSet presAssocID="{2AD802C3-DE7E-4ED0-B34A-B849BD48075E}" presName="spaceRect" presStyleCnt="0"/>
      <dgm:spPr/>
    </dgm:pt>
    <dgm:pt modelId="{9940F353-D53C-4584-B1E4-3DB2FA82AAAB}" type="pres">
      <dgm:prSet presAssocID="{2AD802C3-DE7E-4ED0-B34A-B849BD48075E}" presName="textRect" presStyleLbl="revTx" presStyleIdx="4" presStyleCnt="5">
        <dgm:presLayoutVars>
          <dgm:chMax val="1"/>
          <dgm:chPref val="1"/>
        </dgm:presLayoutVars>
      </dgm:prSet>
      <dgm:spPr/>
    </dgm:pt>
  </dgm:ptLst>
  <dgm:cxnLst>
    <dgm:cxn modelId="{80DCEE01-CD18-4EF9-A84A-E64ADCDB7313}" type="presOf" srcId="{B103B6A3-1CEB-48BD-A6EC-C5F21D359182}" destId="{B1FC4648-CD35-49A2-9A46-1271A82B6668}" srcOrd="0" destOrd="0" presId="urn:microsoft.com/office/officeart/2018/2/layout/IconLabelList"/>
    <dgm:cxn modelId="{70F27D25-1CEC-4A72-BC2D-F64A17B6078E}" type="presOf" srcId="{003C18F0-8A7D-42CA-99B6-6B9BAE3519FA}" destId="{AF6BA094-D5D1-4F4E-A456-A8ABC42C8F49}" srcOrd="0" destOrd="0" presId="urn:microsoft.com/office/officeart/2018/2/layout/IconLabelList"/>
    <dgm:cxn modelId="{8AF08D2D-CD50-4D49-9B16-EE1FEFC59EB5}" srcId="{4101518F-95C6-4CAF-AF62-593B722C43F3}" destId="{BE500674-62E3-45AB-903D-5DBE8E6C1DDE}" srcOrd="0" destOrd="0" parTransId="{64A1FC64-1591-45A2-84DC-5D797A0F3AFD}" sibTransId="{6978ABAA-EA16-4164-A0B2-D0485DB3DBEC}"/>
    <dgm:cxn modelId="{6C5C2E45-ED86-44CD-B527-4A0B55CFBD1E}" srcId="{4101518F-95C6-4CAF-AF62-593B722C43F3}" destId="{2AD802C3-DE7E-4ED0-B34A-B849BD48075E}" srcOrd="4" destOrd="0" parTransId="{9C88ACC7-7D60-4D57-9248-8331F136055A}" sibTransId="{36EA8332-F65F-43EA-9EFB-019398AA0E4D}"/>
    <dgm:cxn modelId="{3DFD3A68-5004-4A8B-A7A8-B372E6AE1520}" srcId="{4101518F-95C6-4CAF-AF62-593B722C43F3}" destId="{C386F308-4659-46C1-8D61-11447CC3C023}" srcOrd="3" destOrd="0" parTransId="{66434BDC-99E3-4D22-A5B5-89A801481B7C}" sibTransId="{40476E6F-148E-4E4C-8281-DE557026300D}"/>
    <dgm:cxn modelId="{2C4D2D6E-DFDB-42F4-9FEF-58895018CA0F}" type="presOf" srcId="{4101518F-95C6-4CAF-AF62-593B722C43F3}" destId="{7D049FE1-5128-41D3-B400-996020620614}" srcOrd="0" destOrd="0" presId="urn:microsoft.com/office/officeart/2018/2/layout/IconLabelList"/>
    <dgm:cxn modelId="{B000C088-6C4F-4D25-B5CA-9788224FC960}" type="presOf" srcId="{C386F308-4659-46C1-8D61-11447CC3C023}" destId="{27352FE5-2BAA-4BBC-A6C5-45DD2E2FD9B4}" srcOrd="0" destOrd="0" presId="urn:microsoft.com/office/officeart/2018/2/layout/IconLabelList"/>
    <dgm:cxn modelId="{D27F6FAF-262E-4E18-9692-778F93232338}" srcId="{4101518F-95C6-4CAF-AF62-593B722C43F3}" destId="{003C18F0-8A7D-42CA-99B6-6B9BAE3519FA}" srcOrd="2" destOrd="0" parTransId="{231E0153-E096-41F3-A808-36AFE3A5DCA1}" sibTransId="{5C423089-D104-43BF-9D32-64BBB5960763}"/>
    <dgm:cxn modelId="{AB642DDD-9BA8-4248-9D54-A0A80672294B}" type="presOf" srcId="{BE500674-62E3-45AB-903D-5DBE8E6C1DDE}" destId="{6A48FECC-8B97-4E23-9DBC-D5B57929DAB5}" srcOrd="0" destOrd="0" presId="urn:microsoft.com/office/officeart/2018/2/layout/IconLabelList"/>
    <dgm:cxn modelId="{2039AFDD-B929-4E4D-8D43-6B7128A300CE}" srcId="{4101518F-95C6-4CAF-AF62-593B722C43F3}" destId="{B103B6A3-1CEB-48BD-A6EC-C5F21D359182}" srcOrd="1" destOrd="0" parTransId="{B2A51795-4334-41EB-B459-46E29DC140CC}" sibTransId="{73836088-7435-45B6-869C-95C22498B20B}"/>
    <dgm:cxn modelId="{A3E0C2E9-1357-4459-B918-1EDADD346EAD}" type="presOf" srcId="{2AD802C3-DE7E-4ED0-B34A-B849BD48075E}" destId="{9940F353-D53C-4584-B1E4-3DB2FA82AAAB}" srcOrd="0" destOrd="0" presId="urn:microsoft.com/office/officeart/2018/2/layout/IconLabelList"/>
    <dgm:cxn modelId="{36390E66-E96C-4747-907F-694F4D32248E}" type="presParOf" srcId="{7D049FE1-5128-41D3-B400-996020620614}" destId="{1448A915-8E82-4134-8CC4-45EE06B164C0}" srcOrd="0" destOrd="0" presId="urn:microsoft.com/office/officeart/2018/2/layout/IconLabelList"/>
    <dgm:cxn modelId="{C04B51D1-39FB-4C82-B300-632216101ED4}" type="presParOf" srcId="{1448A915-8E82-4134-8CC4-45EE06B164C0}" destId="{C46F87CC-CFF8-4AC1-B15C-8A900B09A8A6}" srcOrd="0" destOrd="0" presId="urn:microsoft.com/office/officeart/2018/2/layout/IconLabelList"/>
    <dgm:cxn modelId="{1C1165FA-4895-4038-BB24-D7C56D8FCB4C}" type="presParOf" srcId="{1448A915-8E82-4134-8CC4-45EE06B164C0}" destId="{098706D8-9108-43CE-83D2-8E6A3734B740}" srcOrd="1" destOrd="0" presId="urn:microsoft.com/office/officeart/2018/2/layout/IconLabelList"/>
    <dgm:cxn modelId="{E64C5E3E-9FF4-4BC8-A8F3-BB8B7866206E}" type="presParOf" srcId="{1448A915-8E82-4134-8CC4-45EE06B164C0}" destId="{6A48FECC-8B97-4E23-9DBC-D5B57929DAB5}" srcOrd="2" destOrd="0" presId="urn:microsoft.com/office/officeart/2018/2/layout/IconLabelList"/>
    <dgm:cxn modelId="{A7169B50-3FAE-434B-85DB-ED4D023C32B7}" type="presParOf" srcId="{7D049FE1-5128-41D3-B400-996020620614}" destId="{4C58B4D0-D30C-43CE-BA6B-60ACFB5CF7DF}" srcOrd="1" destOrd="0" presId="urn:microsoft.com/office/officeart/2018/2/layout/IconLabelList"/>
    <dgm:cxn modelId="{E5AF518E-CECD-4D02-9452-CD5A8543867D}" type="presParOf" srcId="{7D049FE1-5128-41D3-B400-996020620614}" destId="{373EA3CB-2E44-48ED-9916-FB16E380C9EA}" srcOrd="2" destOrd="0" presId="urn:microsoft.com/office/officeart/2018/2/layout/IconLabelList"/>
    <dgm:cxn modelId="{F10AAB75-6B85-478F-BCF5-8A233CBF1DAC}" type="presParOf" srcId="{373EA3CB-2E44-48ED-9916-FB16E380C9EA}" destId="{A818FA9D-8576-4232-B6BC-9EC05C89DD17}" srcOrd="0" destOrd="0" presId="urn:microsoft.com/office/officeart/2018/2/layout/IconLabelList"/>
    <dgm:cxn modelId="{BBCE06AF-F964-4545-9E2D-FA63571E9FA9}" type="presParOf" srcId="{373EA3CB-2E44-48ED-9916-FB16E380C9EA}" destId="{B134BFCC-2EF2-48E4-806C-5CEB9BA4A2F7}" srcOrd="1" destOrd="0" presId="urn:microsoft.com/office/officeart/2018/2/layout/IconLabelList"/>
    <dgm:cxn modelId="{C89BA44D-DC63-4D77-9DD4-55BC2F3A287F}" type="presParOf" srcId="{373EA3CB-2E44-48ED-9916-FB16E380C9EA}" destId="{B1FC4648-CD35-49A2-9A46-1271A82B6668}" srcOrd="2" destOrd="0" presId="urn:microsoft.com/office/officeart/2018/2/layout/IconLabelList"/>
    <dgm:cxn modelId="{6AE280B1-2726-44DB-8537-1B0D677BBCB4}" type="presParOf" srcId="{7D049FE1-5128-41D3-B400-996020620614}" destId="{3D8A82BD-DFB9-4480-AA5B-4F2F48A001DD}" srcOrd="3" destOrd="0" presId="urn:microsoft.com/office/officeart/2018/2/layout/IconLabelList"/>
    <dgm:cxn modelId="{382255DA-891F-463A-8580-0C0A08333F7F}" type="presParOf" srcId="{7D049FE1-5128-41D3-B400-996020620614}" destId="{97A815A9-502D-48FE-AEDE-788C7C88A3D3}" srcOrd="4" destOrd="0" presId="urn:microsoft.com/office/officeart/2018/2/layout/IconLabelList"/>
    <dgm:cxn modelId="{FA713039-4B72-41BF-BBAA-2EB83D0AD013}" type="presParOf" srcId="{97A815A9-502D-48FE-AEDE-788C7C88A3D3}" destId="{94A2D157-42A2-4209-B67A-FAFE34F10FEC}" srcOrd="0" destOrd="0" presId="urn:microsoft.com/office/officeart/2018/2/layout/IconLabelList"/>
    <dgm:cxn modelId="{62519E21-97B2-42A0-BEA2-187509FD1A87}" type="presParOf" srcId="{97A815A9-502D-48FE-AEDE-788C7C88A3D3}" destId="{FD551408-FFAC-4524-951C-5DD969B04780}" srcOrd="1" destOrd="0" presId="urn:microsoft.com/office/officeart/2018/2/layout/IconLabelList"/>
    <dgm:cxn modelId="{D482DB2A-F30C-4BA9-82AB-05915747D74E}" type="presParOf" srcId="{97A815A9-502D-48FE-AEDE-788C7C88A3D3}" destId="{AF6BA094-D5D1-4F4E-A456-A8ABC42C8F49}" srcOrd="2" destOrd="0" presId="urn:microsoft.com/office/officeart/2018/2/layout/IconLabelList"/>
    <dgm:cxn modelId="{65A92A5B-ED58-49B2-B078-FA4C6CAD3019}" type="presParOf" srcId="{7D049FE1-5128-41D3-B400-996020620614}" destId="{61C54B80-B41E-4E07-8012-6F720A6D5BB4}" srcOrd="5" destOrd="0" presId="urn:microsoft.com/office/officeart/2018/2/layout/IconLabelList"/>
    <dgm:cxn modelId="{20DC09F6-BE70-4EC3-98C7-47D8B3651394}" type="presParOf" srcId="{7D049FE1-5128-41D3-B400-996020620614}" destId="{92BE137E-D066-4FCB-9629-A590B04816CE}" srcOrd="6" destOrd="0" presId="urn:microsoft.com/office/officeart/2018/2/layout/IconLabelList"/>
    <dgm:cxn modelId="{05B5A336-DA67-4FF5-808A-8A738FC1D103}" type="presParOf" srcId="{92BE137E-D066-4FCB-9629-A590B04816CE}" destId="{46858ED5-7C94-4B47-882D-96174564FFBD}" srcOrd="0" destOrd="0" presId="urn:microsoft.com/office/officeart/2018/2/layout/IconLabelList"/>
    <dgm:cxn modelId="{65F4E53C-8019-4AFC-AC43-FBBCCB6CDA5D}" type="presParOf" srcId="{92BE137E-D066-4FCB-9629-A590B04816CE}" destId="{9FF607DC-E95C-4503-A776-93C90A847462}" srcOrd="1" destOrd="0" presId="urn:microsoft.com/office/officeart/2018/2/layout/IconLabelList"/>
    <dgm:cxn modelId="{38F8C8DE-C629-4D29-B17C-56DBF895C224}" type="presParOf" srcId="{92BE137E-D066-4FCB-9629-A590B04816CE}" destId="{27352FE5-2BAA-4BBC-A6C5-45DD2E2FD9B4}" srcOrd="2" destOrd="0" presId="urn:microsoft.com/office/officeart/2018/2/layout/IconLabelList"/>
    <dgm:cxn modelId="{753F95E9-5FAC-4150-A6B8-14C51503933C}" type="presParOf" srcId="{7D049FE1-5128-41D3-B400-996020620614}" destId="{488475B3-186C-4942-B9D1-85A039EE7BE1}" srcOrd="7" destOrd="0" presId="urn:microsoft.com/office/officeart/2018/2/layout/IconLabelList"/>
    <dgm:cxn modelId="{B00EB82F-9FAC-439A-B516-64AA6296C7AF}" type="presParOf" srcId="{7D049FE1-5128-41D3-B400-996020620614}" destId="{5ECA35D3-7F62-42CD-B883-57FB7F2C211C}" srcOrd="8" destOrd="0" presId="urn:microsoft.com/office/officeart/2018/2/layout/IconLabelList"/>
    <dgm:cxn modelId="{A6D89D03-1334-4868-9221-80463501CD40}" type="presParOf" srcId="{5ECA35D3-7F62-42CD-B883-57FB7F2C211C}" destId="{228DF224-EDE4-478E-8F92-701AC3F112E2}" srcOrd="0" destOrd="0" presId="urn:microsoft.com/office/officeart/2018/2/layout/IconLabelList"/>
    <dgm:cxn modelId="{FFE75090-5153-4960-868C-8032C11864CA}" type="presParOf" srcId="{5ECA35D3-7F62-42CD-B883-57FB7F2C211C}" destId="{490C7C04-A517-4A03-9EF6-E18366B5F67F}" srcOrd="1" destOrd="0" presId="urn:microsoft.com/office/officeart/2018/2/layout/IconLabelList"/>
    <dgm:cxn modelId="{2E34DA28-ABD4-41B4-8A9C-57225827341E}" type="presParOf" srcId="{5ECA35D3-7F62-42CD-B883-57FB7F2C211C}" destId="{9940F353-D53C-4584-B1E4-3DB2FA82AAA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954E6-D929-4234-9AE0-1396A4D201E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A0E0B52-3C5B-49A6-A928-0E2678379481}">
      <dgm:prSet/>
      <dgm:spPr/>
      <dgm:t>
        <a:bodyPr/>
        <a:lstStyle/>
        <a:p>
          <a:pPr>
            <a:lnSpc>
              <a:spcPct val="100000"/>
            </a:lnSpc>
            <a:defRPr cap="all"/>
          </a:pPr>
          <a:r>
            <a:rPr lang="en-US" cap="none"/>
            <a:t>Who are these stakeholders</a:t>
          </a:r>
          <a:r>
            <a:rPr lang="en-US"/>
            <a:t>? </a:t>
          </a:r>
        </a:p>
      </dgm:t>
    </dgm:pt>
    <dgm:pt modelId="{358A7ADD-583E-45EF-A06D-1C0267BA971A}" type="parTrans" cxnId="{844CAE7F-D38E-40FD-AB1B-DB52A2095115}">
      <dgm:prSet/>
      <dgm:spPr/>
      <dgm:t>
        <a:bodyPr/>
        <a:lstStyle/>
        <a:p>
          <a:endParaRPr lang="en-US"/>
        </a:p>
      </dgm:t>
    </dgm:pt>
    <dgm:pt modelId="{3F395804-C9F0-4E0D-A24E-66085A34B95B}" type="sibTrans" cxnId="{844CAE7F-D38E-40FD-AB1B-DB52A2095115}">
      <dgm:prSet/>
      <dgm:spPr/>
      <dgm:t>
        <a:bodyPr/>
        <a:lstStyle/>
        <a:p>
          <a:endParaRPr lang="en-US"/>
        </a:p>
      </dgm:t>
    </dgm:pt>
    <dgm:pt modelId="{45DFE5B8-0136-404D-9614-D14B5B182804}">
      <dgm:prSet custT="1"/>
      <dgm:spPr/>
      <dgm:t>
        <a:bodyPr/>
        <a:lstStyle/>
        <a:p>
          <a:pPr>
            <a:lnSpc>
              <a:spcPct val="100000"/>
            </a:lnSpc>
            <a:defRPr cap="all"/>
          </a:pPr>
          <a:r>
            <a:rPr lang="en-US" sz="2400" cap="none"/>
            <a:t>What findings are meaningful for NEFLIN leadership to include in their strategic plan</a:t>
          </a:r>
          <a:r>
            <a:rPr lang="en-US" sz="2400"/>
            <a:t>?</a:t>
          </a:r>
        </a:p>
      </dgm:t>
    </dgm:pt>
    <dgm:pt modelId="{BC0B7983-8AD9-4463-8588-7C3DE87E7AB0}" type="parTrans" cxnId="{1A79C474-8F1E-4932-AF37-78FAB4887983}">
      <dgm:prSet/>
      <dgm:spPr/>
      <dgm:t>
        <a:bodyPr/>
        <a:lstStyle/>
        <a:p>
          <a:endParaRPr lang="en-US"/>
        </a:p>
      </dgm:t>
    </dgm:pt>
    <dgm:pt modelId="{72AAFB0D-1BCD-4CE8-91F8-CAB4FD9AF283}" type="sibTrans" cxnId="{1A79C474-8F1E-4932-AF37-78FAB4887983}">
      <dgm:prSet/>
      <dgm:spPr/>
      <dgm:t>
        <a:bodyPr/>
        <a:lstStyle/>
        <a:p>
          <a:endParaRPr lang="en-US"/>
        </a:p>
      </dgm:t>
    </dgm:pt>
    <dgm:pt modelId="{E75B2B90-5C57-4392-9573-55EDBF201BE9}" type="pres">
      <dgm:prSet presAssocID="{97D954E6-D929-4234-9AE0-1396A4D201EC}" presName="root" presStyleCnt="0">
        <dgm:presLayoutVars>
          <dgm:dir/>
          <dgm:resizeHandles val="exact"/>
        </dgm:presLayoutVars>
      </dgm:prSet>
      <dgm:spPr/>
    </dgm:pt>
    <dgm:pt modelId="{41ADA04D-E5E6-4DC4-B1D8-3A281398D969}" type="pres">
      <dgm:prSet presAssocID="{BA0E0B52-3C5B-49A6-A928-0E2678379481}" presName="compNode" presStyleCnt="0"/>
      <dgm:spPr/>
    </dgm:pt>
    <dgm:pt modelId="{67DEAA3C-B7E2-4622-AA83-879B8C6DFE31}" type="pres">
      <dgm:prSet presAssocID="{BA0E0B52-3C5B-49A6-A928-0E2678379481}" presName="iconBgRect" presStyleLbl="bgShp" presStyleIdx="0" presStyleCnt="2" custLinFactNeighborY="-13356"/>
      <dgm:spPr>
        <a:prstGeom prst="round2DiagRect">
          <a:avLst>
            <a:gd name="adj1" fmla="val 29727"/>
            <a:gd name="adj2" fmla="val 0"/>
          </a:avLst>
        </a:prstGeom>
      </dgm:spPr>
    </dgm:pt>
    <dgm:pt modelId="{7A5C697E-AF7F-40B3-B81A-24F849590A25}" type="pres">
      <dgm:prSet presAssocID="{BA0E0B52-3C5B-49A6-A928-0E2678379481}" presName="iconRect" presStyleLbl="node1" presStyleIdx="0" presStyleCnt="2" custLinFactNeighborX="-776" custLinFactNeighborY="-194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9246C26-B3D1-4D98-BEF2-69C681C79624}" type="pres">
      <dgm:prSet presAssocID="{BA0E0B52-3C5B-49A6-A928-0E2678379481}" presName="spaceRect" presStyleCnt="0"/>
      <dgm:spPr/>
    </dgm:pt>
    <dgm:pt modelId="{CE86F1BA-1429-4384-8FF4-DB6E8486AC4D}" type="pres">
      <dgm:prSet presAssocID="{BA0E0B52-3C5B-49A6-A928-0E2678379481}" presName="textRect" presStyleLbl="revTx" presStyleIdx="0" presStyleCnt="2" custLinFactNeighborX="202" custLinFactNeighborY="-21195">
        <dgm:presLayoutVars>
          <dgm:chMax val="1"/>
          <dgm:chPref val="1"/>
        </dgm:presLayoutVars>
      </dgm:prSet>
      <dgm:spPr/>
    </dgm:pt>
    <dgm:pt modelId="{DED8F804-B5BA-465D-8326-27333A1E2D58}" type="pres">
      <dgm:prSet presAssocID="{3F395804-C9F0-4E0D-A24E-66085A34B95B}" presName="sibTrans" presStyleCnt="0"/>
      <dgm:spPr/>
    </dgm:pt>
    <dgm:pt modelId="{BE681D0A-777B-46A1-BD90-11990F51C624}" type="pres">
      <dgm:prSet presAssocID="{45DFE5B8-0136-404D-9614-D14B5B182804}" presName="compNode" presStyleCnt="0"/>
      <dgm:spPr/>
    </dgm:pt>
    <dgm:pt modelId="{395A7C86-92D1-4CC6-A3CA-DC2DD518C58A}" type="pres">
      <dgm:prSet presAssocID="{45DFE5B8-0136-404D-9614-D14B5B182804}" presName="iconBgRect" presStyleLbl="bgShp" presStyleIdx="1" presStyleCnt="2"/>
      <dgm:spPr>
        <a:prstGeom prst="round2DiagRect">
          <a:avLst>
            <a:gd name="adj1" fmla="val 29727"/>
            <a:gd name="adj2" fmla="val 0"/>
          </a:avLst>
        </a:prstGeom>
      </dgm:spPr>
    </dgm:pt>
    <dgm:pt modelId="{E3870B99-EC06-468D-BBA0-341FAC61A2AD}" type="pres">
      <dgm:prSet presAssocID="{45DFE5B8-0136-404D-9614-D14B5B1828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DD9BDFC-34F7-45C3-AEFA-C46549BB6E36}" type="pres">
      <dgm:prSet presAssocID="{45DFE5B8-0136-404D-9614-D14B5B182804}" presName="spaceRect" presStyleCnt="0"/>
      <dgm:spPr/>
    </dgm:pt>
    <dgm:pt modelId="{FA21C3FC-EA61-4CEC-8936-86FBA79B47E2}" type="pres">
      <dgm:prSet presAssocID="{45DFE5B8-0136-404D-9614-D14B5B182804}" presName="textRect" presStyleLbl="revTx" presStyleIdx="1" presStyleCnt="2" custScaleX="187069" custScaleY="164983" custLinFactNeighborX="-1113" custLinFactNeighborY="23658">
        <dgm:presLayoutVars>
          <dgm:chMax val="1"/>
          <dgm:chPref val="1"/>
        </dgm:presLayoutVars>
      </dgm:prSet>
      <dgm:spPr/>
    </dgm:pt>
  </dgm:ptLst>
  <dgm:cxnLst>
    <dgm:cxn modelId="{1A79C474-8F1E-4932-AF37-78FAB4887983}" srcId="{97D954E6-D929-4234-9AE0-1396A4D201EC}" destId="{45DFE5B8-0136-404D-9614-D14B5B182804}" srcOrd="1" destOrd="0" parTransId="{BC0B7983-8AD9-4463-8588-7C3DE87E7AB0}" sibTransId="{72AAFB0D-1BCD-4CE8-91F8-CAB4FD9AF283}"/>
    <dgm:cxn modelId="{844CAE7F-D38E-40FD-AB1B-DB52A2095115}" srcId="{97D954E6-D929-4234-9AE0-1396A4D201EC}" destId="{BA0E0B52-3C5B-49A6-A928-0E2678379481}" srcOrd="0" destOrd="0" parTransId="{358A7ADD-583E-45EF-A06D-1C0267BA971A}" sibTransId="{3F395804-C9F0-4E0D-A24E-66085A34B95B}"/>
    <dgm:cxn modelId="{C07DECB1-1BC3-4431-A28A-B2220F6EF6A8}" type="presOf" srcId="{BA0E0B52-3C5B-49A6-A928-0E2678379481}" destId="{CE86F1BA-1429-4384-8FF4-DB6E8486AC4D}" srcOrd="0" destOrd="0" presId="urn:microsoft.com/office/officeart/2018/5/layout/IconLeafLabelList"/>
    <dgm:cxn modelId="{D5D855DB-4D60-44A5-A76E-574D92661EA7}" type="presOf" srcId="{97D954E6-D929-4234-9AE0-1396A4D201EC}" destId="{E75B2B90-5C57-4392-9573-55EDBF201BE9}" srcOrd="0" destOrd="0" presId="urn:microsoft.com/office/officeart/2018/5/layout/IconLeafLabelList"/>
    <dgm:cxn modelId="{81F2BBDE-B8C4-4297-8F8F-36F0F218EB12}" type="presOf" srcId="{45DFE5B8-0136-404D-9614-D14B5B182804}" destId="{FA21C3FC-EA61-4CEC-8936-86FBA79B47E2}" srcOrd="0" destOrd="0" presId="urn:microsoft.com/office/officeart/2018/5/layout/IconLeafLabelList"/>
    <dgm:cxn modelId="{915AABCB-E319-49AB-96BC-1BC224020871}" type="presParOf" srcId="{E75B2B90-5C57-4392-9573-55EDBF201BE9}" destId="{41ADA04D-E5E6-4DC4-B1D8-3A281398D969}" srcOrd="0" destOrd="0" presId="urn:microsoft.com/office/officeart/2018/5/layout/IconLeafLabelList"/>
    <dgm:cxn modelId="{FAE9268B-2CAB-46E9-B943-B701D0DCC491}" type="presParOf" srcId="{41ADA04D-E5E6-4DC4-B1D8-3A281398D969}" destId="{67DEAA3C-B7E2-4622-AA83-879B8C6DFE31}" srcOrd="0" destOrd="0" presId="urn:microsoft.com/office/officeart/2018/5/layout/IconLeafLabelList"/>
    <dgm:cxn modelId="{243A1855-9D18-4557-9FF5-CD4DCBADBB6F}" type="presParOf" srcId="{41ADA04D-E5E6-4DC4-B1D8-3A281398D969}" destId="{7A5C697E-AF7F-40B3-B81A-24F849590A25}" srcOrd="1" destOrd="0" presId="urn:microsoft.com/office/officeart/2018/5/layout/IconLeafLabelList"/>
    <dgm:cxn modelId="{4E072C36-CD7C-49A8-AEB7-CAEA28678486}" type="presParOf" srcId="{41ADA04D-E5E6-4DC4-B1D8-3A281398D969}" destId="{39246C26-B3D1-4D98-BEF2-69C681C79624}" srcOrd="2" destOrd="0" presId="urn:microsoft.com/office/officeart/2018/5/layout/IconLeafLabelList"/>
    <dgm:cxn modelId="{9951C8E5-CECE-4B08-A5E0-C141547C512F}" type="presParOf" srcId="{41ADA04D-E5E6-4DC4-B1D8-3A281398D969}" destId="{CE86F1BA-1429-4384-8FF4-DB6E8486AC4D}" srcOrd="3" destOrd="0" presId="urn:microsoft.com/office/officeart/2018/5/layout/IconLeafLabelList"/>
    <dgm:cxn modelId="{A71A61C9-6CCF-4E09-87DC-7FCFBFBA24FE}" type="presParOf" srcId="{E75B2B90-5C57-4392-9573-55EDBF201BE9}" destId="{DED8F804-B5BA-465D-8326-27333A1E2D58}" srcOrd="1" destOrd="0" presId="urn:microsoft.com/office/officeart/2018/5/layout/IconLeafLabelList"/>
    <dgm:cxn modelId="{1BD023BE-D268-4703-8DEC-6DA4519B34F9}" type="presParOf" srcId="{E75B2B90-5C57-4392-9573-55EDBF201BE9}" destId="{BE681D0A-777B-46A1-BD90-11990F51C624}" srcOrd="2" destOrd="0" presId="urn:microsoft.com/office/officeart/2018/5/layout/IconLeafLabelList"/>
    <dgm:cxn modelId="{86E1E458-7E4B-4557-A724-092A7FCDCEE7}" type="presParOf" srcId="{BE681D0A-777B-46A1-BD90-11990F51C624}" destId="{395A7C86-92D1-4CC6-A3CA-DC2DD518C58A}" srcOrd="0" destOrd="0" presId="urn:microsoft.com/office/officeart/2018/5/layout/IconLeafLabelList"/>
    <dgm:cxn modelId="{EB4704B3-A9EE-4F51-945A-A4598C3421A9}" type="presParOf" srcId="{BE681D0A-777B-46A1-BD90-11990F51C624}" destId="{E3870B99-EC06-468D-BBA0-341FAC61A2AD}" srcOrd="1" destOrd="0" presId="urn:microsoft.com/office/officeart/2018/5/layout/IconLeafLabelList"/>
    <dgm:cxn modelId="{EC4B51A3-E507-488A-9D0E-ABB05A54F936}" type="presParOf" srcId="{BE681D0A-777B-46A1-BD90-11990F51C624}" destId="{8DD9BDFC-34F7-45C3-AEFA-C46549BB6E36}" srcOrd="2" destOrd="0" presId="urn:microsoft.com/office/officeart/2018/5/layout/IconLeafLabelList"/>
    <dgm:cxn modelId="{CB181C6D-5576-4A62-A1C6-35A4B7FECB9D}" type="presParOf" srcId="{BE681D0A-777B-46A1-BD90-11990F51C624}" destId="{FA21C3FC-EA61-4CEC-8936-86FBA79B47E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A8FCA-21C0-4CE9-80F5-345B3EAEB600}"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B53809EC-4990-4E49-91C2-6CC5ED5B4119}">
      <dgm:prSet custT="1"/>
      <dgm:spPr/>
      <dgm:t>
        <a:bodyPr/>
        <a:lstStyle/>
        <a:p>
          <a:pPr>
            <a:lnSpc>
              <a:spcPct val="100000"/>
            </a:lnSpc>
          </a:pPr>
          <a:r>
            <a:rPr lang="en-US" sz="2000"/>
            <a:t>What is your current role and why are you passionate about this work?</a:t>
          </a:r>
        </a:p>
      </dgm:t>
    </dgm:pt>
    <dgm:pt modelId="{832FF856-0084-4EFC-8954-1131D5D472CB}" type="parTrans" cxnId="{02455477-3BE5-4246-82C9-AE45D6A7E492}">
      <dgm:prSet/>
      <dgm:spPr/>
      <dgm:t>
        <a:bodyPr/>
        <a:lstStyle/>
        <a:p>
          <a:endParaRPr lang="en-US"/>
        </a:p>
      </dgm:t>
    </dgm:pt>
    <dgm:pt modelId="{3E7DD270-B45C-4707-98A6-1145D6612B59}" type="sibTrans" cxnId="{02455477-3BE5-4246-82C9-AE45D6A7E492}">
      <dgm:prSet/>
      <dgm:spPr/>
      <dgm:t>
        <a:bodyPr/>
        <a:lstStyle/>
        <a:p>
          <a:endParaRPr lang="en-US"/>
        </a:p>
      </dgm:t>
    </dgm:pt>
    <dgm:pt modelId="{4BC62930-94DF-454D-A5F5-196E695C476A}">
      <dgm:prSet/>
      <dgm:spPr/>
      <dgm:t>
        <a:bodyPr/>
        <a:lstStyle/>
        <a:p>
          <a:pPr>
            <a:lnSpc>
              <a:spcPct val="100000"/>
            </a:lnSpc>
          </a:pPr>
          <a:r>
            <a:rPr lang="en-US"/>
            <a:t>What projects or interests have you been focusing on recently?</a:t>
          </a:r>
        </a:p>
      </dgm:t>
    </dgm:pt>
    <dgm:pt modelId="{2F728F69-D009-48C6-8361-D8B4D583320B}" type="parTrans" cxnId="{E3EC730D-D2D2-48EC-A28A-E6990FEC9168}">
      <dgm:prSet/>
      <dgm:spPr/>
      <dgm:t>
        <a:bodyPr/>
        <a:lstStyle/>
        <a:p>
          <a:endParaRPr lang="en-US"/>
        </a:p>
      </dgm:t>
    </dgm:pt>
    <dgm:pt modelId="{12FCD511-1622-425D-AD74-3F7146AF6CA4}" type="sibTrans" cxnId="{E3EC730D-D2D2-48EC-A28A-E6990FEC9168}">
      <dgm:prSet/>
      <dgm:spPr/>
      <dgm:t>
        <a:bodyPr/>
        <a:lstStyle/>
        <a:p>
          <a:endParaRPr lang="en-US"/>
        </a:p>
      </dgm:t>
    </dgm:pt>
    <dgm:pt modelId="{6F642041-96AD-4754-8311-E499EE4DEB65}">
      <dgm:prSet/>
      <dgm:spPr/>
      <dgm:t>
        <a:bodyPr/>
        <a:lstStyle/>
        <a:p>
          <a:pPr>
            <a:lnSpc>
              <a:spcPct val="100000"/>
            </a:lnSpc>
          </a:pPr>
          <a:r>
            <a:rPr lang="en-US"/>
            <a:t>What is one thing most people don’t know about you?</a:t>
          </a:r>
        </a:p>
      </dgm:t>
    </dgm:pt>
    <dgm:pt modelId="{17AD6B03-5547-4A30-A6D1-F91AE6406E2F}" type="parTrans" cxnId="{B0625AA1-5217-41FD-A9EF-E82C1CBF2467}">
      <dgm:prSet/>
      <dgm:spPr/>
      <dgm:t>
        <a:bodyPr/>
        <a:lstStyle/>
        <a:p>
          <a:endParaRPr lang="en-US"/>
        </a:p>
      </dgm:t>
    </dgm:pt>
    <dgm:pt modelId="{2615BC0F-978C-4E6F-A0F3-3BDBA74BE4EC}" type="sibTrans" cxnId="{B0625AA1-5217-41FD-A9EF-E82C1CBF2467}">
      <dgm:prSet/>
      <dgm:spPr/>
      <dgm:t>
        <a:bodyPr/>
        <a:lstStyle/>
        <a:p>
          <a:endParaRPr lang="en-US"/>
        </a:p>
      </dgm:t>
    </dgm:pt>
    <dgm:pt modelId="{223A74FF-0DE7-43AA-BE52-8E8D32EB69AE}" type="pres">
      <dgm:prSet presAssocID="{AA9A8FCA-21C0-4CE9-80F5-345B3EAEB600}" presName="root" presStyleCnt="0">
        <dgm:presLayoutVars>
          <dgm:dir/>
          <dgm:resizeHandles val="exact"/>
        </dgm:presLayoutVars>
      </dgm:prSet>
      <dgm:spPr/>
    </dgm:pt>
    <dgm:pt modelId="{FCC09295-B5A6-4CCA-A2CE-3B87D69D4965}" type="pres">
      <dgm:prSet presAssocID="{B53809EC-4990-4E49-91C2-6CC5ED5B4119}" presName="compNode" presStyleCnt="0"/>
      <dgm:spPr/>
    </dgm:pt>
    <dgm:pt modelId="{A1B4F575-BC61-4290-A0CC-6BB691335632}" type="pres">
      <dgm:prSet presAssocID="{B53809EC-4990-4E49-91C2-6CC5ED5B41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70E396C3-747B-444A-8369-EAFB0227C389}" type="pres">
      <dgm:prSet presAssocID="{B53809EC-4990-4E49-91C2-6CC5ED5B4119}" presName="spaceRect" presStyleCnt="0"/>
      <dgm:spPr/>
    </dgm:pt>
    <dgm:pt modelId="{409A7FA1-4D30-4DF4-ACD8-6DD414042161}" type="pres">
      <dgm:prSet presAssocID="{B53809EC-4990-4E49-91C2-6CC5ED5B4119}" presName="textRect" presStyleLbl="revTx" presStyleIdx="0" presStyleCnt="3">
        <dgm:presLayoutVars>
          <dgm:chMax val="1"/>
          <dgm:chPref val="1"/>
        </dgm:presLayoutVars>
      </dgm:prSet>
      <dgm:spPr/>
    </dgm:pt>
    <dgm:pt modelId="{DBADF191-B816-4485-8AA9-F48E285AB749}" type="pres">
      <dgm:prSet presAssocID="{3E7DD270-B45C-4707-98A6-1145D6612B59}" presName="sibTrans" presStyleCnt="0"/>
      <dgm:spPr/>
    </dgm:pt>
    <dgm:pt modelId="{B7CC7B7E-9E76-4659-9297-EB3B8DDEEBB6}" type="pres">
      <dgm:prSet presAssocID="{4BC62930-94DF-454D-A5F5-196E695C476A}" presName="compNode" presStyleCnt="0"/>
      <dgm:spPr/>
    </dgm:pt>
    <dgm:pt modelId="{BB3CA208-C36B-4685-B5AB-62C770C2B6B9}" type="pres">
      <dgm:prSet presAssocID="{4BC62930-94DF-454D-A5F5-196E695C47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1956CD1-200D-4198-A42B-2EA4C0C1F345}" type="pres">
      <dgm:prSet presAssocID="{4BC62930-94DF-454D-A5F5-196E695C476A}" presName="spaceRect" presStyleCnt="0"/>
      <dgm:spPr/>
    </dgm:pt>
    <dgm:pt modelId="{225041EC-EE97-4A4F-8C2B-B4A252315A13}" type="pres">
      <dgm:prSet presAssocID="{4BC62930-94DF-454D-A5F5-196E695C476A}" presName="textRect" presStyleLbl="revTx" presStyleIdx="1" presStyleCnt="3">
        <dgm:presLayoutVars>
          <dgm:chMax val="1"/>
          <dgm:chPref val="1"/>
        </dgm:presLayoutVars>
      </dgm:prSet>
      <dgm:spPr/>
    </dgm:pt>
    <dgm:pt modelId="{F182571D-991A-4C4E-967A-7CF35DAB5930}" type="pres">
      <dgm:prSet presAssocID="{12FCD511-1622-425D-AD74-3F7146AF6CA4}" presName="sibTrans" presStyleCnt="0"/>
      <dgm:spPr/>
    </dgm:pt>
    <dgm:pt modelId="{11231792-4356-444C-937B-D5FF49F95202}" type="pres">
      <dgm:prSet presAssocID="{6F642041-96AD-4754-8311-E499EE4DEB65}" presName="compNode" presStyleCnt="0"/>
      <dgm:spPr/>
    </dgm:pt>
    <dgm:pt modelId="{6B932ADA-B61D-4E9B-B1EC-6754E8F6B434}" type="pres">
      <dgm:prSet presAssocID="{6F642041-96AD-4754-8311-E499EE4DEB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FAA9C140-F635-459B-AB06-025F38B38D2C}" type="pres">
      <dgm:prSet presAssocID="{6F642041-96AD-4754-8311-E499EE4DEB65}" presName="spaceRect" presStyleCnt="0"/>
      <dgm:spPr/>
    </dgm:pt>
    <dgm:pt modelId="{FB852579-BD33-4F4E-88A8-84BB09155F09}" type="pres">
      <dgm:prSet presAssocID="{6F642041-96AD-4754-8311-E499EE4DEB65}" presName="textRect" presStyleLbl="revTx" presStyleIdx="2" presStyleCnt="3">
        <dgm:presLayoutVars>
          <dgm:chMax val="1"/>
          <dgm:chPref val="1"/>
        </dgm:presLayoutVars>
      </dgm:prSet>
      <dgm:spPr/>
    </dgm:pt>
  </dgm:ptLst>
  <dgm:cxnLst>
    <dgm:cxn modelId="{E3EC730D-D2D2-48EC-A28A-E6990FEC9168}" srcId="{AA9A8FCA-21C0-4CE9-80F5-345B3EAEB600}" destId="{4BC62930-94DF-454D-A5F5-196E695C476A}" srcOrd="1" destOrd="0" parTransId="{2F728F69-D009-48C6-8361-D8B4D583320B}" sibTransId="{12FCD511-1622-425D-AD74-3F7146AF6CA4}"/>
    <dgm:cxn modelId="{BF332354-D2EB-4E2C-8649-024B0276DD13}" type="presOf" srcId="{B53809EC-4990-4E49-91C2-6CC5ED5B4119}" destId="{409A7FA1-4D30-4DF4-ACD8-6DD414042161}" srcOrd="0" destOrd="0" presId="urn:microsoft.com/office/officeart/2018/2/layout/IconLabelList"/>
    <dgm:cxn modelId="{02455477-3BE5-4246-82C9-AE45D6A7E492}" srcId="{AA9A8FCA-21C0-4CE9-80F5-345B3EAEB600}" destId="{B53809EC-4990-4E49-91C2-6CC5ED5B4119}" srcOrd="0" destOrd="0" parTransId="{832FF856-0084-4EFC-8954-1131D5D472CB}" sibTransId="{3E7DD270-B45C-4707-98A6-1145D6612B59}"/>
    <dgm:cxn modelId="{B0625AA1-5217-41FD-A9EF-E82C1CBF2467}" srcId="{AA9A8FCA-21C0-4CE9-80F5-345B3EAEB600}" destId="{6F642041-96AD-4754-8311-E499EE4DEB65}" srcOrd="2" destOrd="0" parTransId="{17AD6B03-5547-4A30-A6D1-F91AE6406E2F}" sibTransId="{2615BC0F-978C-4E6F-A0F3-3BDBA74BE4EC}"/>
    <dgm:cxn modelId="{0C129ACA-EA6C-4E2E-8B1C-972347128FE0}" type="presOf" srcId="{AA9A8FCA-21C0-4CE9-80F5-345B3EAEB600}" destId="{223A74FF-0DE7-43AA-BE52-8E8D32EB69AE}" srcOrd="0" destOrd="0" presId="urn:microsoft.com/office/officeart/2018/2/layout/IconLabelList"/>
    <dgm:cxn modelId="{9C682ECB-6FC8-44A9-B49B-3E0711A3D0DE}" type="presOf" srcId="{6F642041-96AD-4754-8311-E499EE4DEB65}" destId="{FB852579-BD33-4F4E-88A8-84BB09155F09}" srcOrd="0" destOrd="0" presId="urn:microsoft.com/office/officeart/2018/2/layout/IconLabelList"/>
    <dgm:cxn modelId="{F3A082E1-129E-436C-87AA-D84093741B2E}" type="presOf" srcId="{4BC62930-94DF-454D-A5F5-196E695C476A}" destId="{225041EC-EE97-4A4F-8C2B-B4A252315A13}" srcOrd="0" destOrd="0" presId="urn:microsoft.com/office/officeart/2018/2/layout/IconLabelList"/>
    <dgm:cxn modelId="{F33F46AA-8D1A-40DA-A668-7F8F3B20A6B6}" type="presParOf" srcId="{223A74FF-0DE7-43AA-BE52-8E8D32EB69AE}" destId="{FCC09295-B5A6-4CCA-A2CE-3B87D69D4965}" srcOrd="0" destOrd="0" presId="urn:microsoft.com/office/officeart/2018/2/layout/IconLabelList"/>
    <dgm:cxn modelId="{2776E782-4B93-492E-BBA9-B753785791D5}" type="presParOf" srcId="{FCC09295-B5A6-4CCA-A2CE-3B87D69D4965}" destId="{A1B4F575-BC61-4290-A0CC-6BB691335632}" srcOrd="0" destOrd="0" presId="urn:microsoft.com/office/officeart/2018/2/layout/IconLabelList"/>
    <dgm:cxn modelId="{5DBA3AED-7C70-481B-A0DE-FE99C7B0AD21}" type="presParOf" srcId="{FCC09295-B5A6-4CCA-A2CE-3B87D69D4965}" destId="{70E396C3-747B-444A-8369-EAFB0227C389}" srcOrd="1" destOrd="0" presId="urn:microsoft.com/office/officeart/2018/2/layout/IconLabelList"/>
    <dgm:cxn modelId="{F41C9F9B-8D59-4695-907C-23025C6BE292}" type="presParOf" srcId="{FCC09295-B5A6-4CCA-A2CE-3B87D69D4965}" destId="{409A7FA1-4D30-4DF4-ACD8-6DD414042161}" srcOrd="2" destOrd="0" presId="urn:microsoft.com/office/officeart/2018/2/layout/IconLabelList"/>
    <dgm:cxn modelId="{D58903F4-7635-44DB-B824-02C128B848DF}" type="presParOf" srcId="{223A74FF-0DE7-43AA-BE52-8E8D32EB69AE}" destId="{DBADF191-B816-4485-8AA9-F48E285AB749}" srcOrd="1" destOrd="0" presId="urn:microsoft.com/office/officeart/2018/2/layout/IconLabelList"/>
    <dgm:cxn modelId="{ED88A3B0-E229-462F-B005-486034306F17}" type="presParOf" srcId="{223A74FF-0DE7-43AA-BE52-8E8D32EB69AE}" destId="{B7CC7B7E-9E76-4659-9297-EB3B8DDEEBB6}" srcOrd="2" destOrd="0" presId="urn:microsoft.com/office/officeart/2018/2/layout/IconLabelList"/>
    <dgm:cxn modelId="{55726948-16ED-48DA-A7B3-A2C405E10882}" type="presParOf" srcId="{B7CC7B7E-9E76-4659-9297-EB3B8DDEEBB6}" destId="{BB3CA208-C36B-4685-B5AB-62C770C2B6B9}" srcOrd="0" destOrd="0" presId="urn:microsoft.com/office/officeart/2018/2/layout/IconLabelList"/>
    <dgm:cxn modelId="{B0159B08-9578-45FB-B0BE-DD2EDEFF8208}" type="presParOf" srcId="{B7CC7B7E-9E76-4659-9297-EB3B8DDEEBB6}" destId="{11956CD1-200D-4198-A42B-2EA4C0C1F345}" srcOrd="1" destOrd="0" presId="urn:microsoft.com/office/officeart/2018/2/layout/IconLabelList"/>
    <dgm:cxn modelId="{1654413A-AFB9-4EA6-BEC9-CBC3775EE36A}" type="presParOf" srcId="{B7CC7B7E-9E76-4659-9297-EB3B8DDEEBB6}" destId="{225041EC-EE97-4A4F-8C2B-B4A252315A13}" srcOrd="2" destOrd="0" presId="urn:microsoft.com/office/officeart/2018/2/layout/IconLabelList"/>
    <dgm:cxn modelId="{F482E46A-7516-4548-BF3B-9F3472902D28}" type="presParOf" srcId="{223A74FF-0DE7-43AA-BE52-8E8D32EB69AE}" destId="{F182571D-991A-4C4E-967A-7CF35DAB5930}" srcOrd="3" destOrd="0" presId="urn:microsoft.com/office/officeart/2018/2/layout/IconLabelList"/>
    <dgm:cxn modelId="{E81D6EEE-F98C-4012-B7A8-3D1C27E85977}" type="presParOf" srcId="{223A74FF-0DE7-43AA-BE52-8E8D32EB69AE}" destId="{11231792-4356-444C-937B-D5FF49F95202}" srcOrd="4" destOrd="0" presId="urn:microsoft.com/office/officeart/2018/2/layout/IconLabelList"/>
    <dgm:cxn modelId="{D5A79A3A-935D-48DA-A85A-630B02E37E0E}" type="presParOf" srcId="{11231792-4356-444C-937B-D5FF49F95202}" destId="{6B932ADA-B61D-4E9B-B1EC-6754E8F6B434}" srcOrd="0" destOrd="0" presId="urn:microsoft.com/office/officeart/2018/2/layout/IconLabelList"/>
    <dgm:cxn modelId="{7DAAB501-24DC-4E23-AC65-7D3B9A6B0B76}" type="presParOf" srcId="{11231792-4356-444C-937B-D5FF49F95202}" destId="{FAA9C140-F635-459B-AB06-025F38B38D2C}" srcOrd="1" destOrd="0" presId="urn:microsoft.com/office/officeart/2018/2/layout/IconLabelList"/>
    <dgm:cxn modelId="{A1E0A1DB-A243-4451-A9A6-F4BF29EB0240}" type="presParOf" srcId="{11231792-4356-444C-937B-D5FF49F95202}" destId="{FB852579-BD33-4F4E-88A8-84BB09155F0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4958A2-6DFB-4191-B52A-911E0FF76F07}"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8A755E20-B63C-4A4D-A0D5-93C5709D8A51}">
      <dgm:prSet custT="1"/>
      <dgm:spPr/>
      <dgm:t>
        <a:bodyPr/>
        <a:lstStyle/>
        <a:p>
          <a:pPr>
            <a:lnSpc>
              <a:spcPct val="100000"/>
            </a:lnSpc>
          </a:pPr>
          <a:r>
            <a:rPr lang="en-US" sz="1800"/>
            <a:t>91 unique hometowns, from as far as Algeria, Africa to Lake City, FL. Most responses named Jacksonville, Florida as their hometown.  </a:t>
          </a:r>
        </a:p>
      </dgm:t>
    </dgm:pt>
    <dgm:pt modelId="{3DF1658A-6BB5-459B-B782-2D6A437150D9}" type="parTrans" cxnId="{4266C377-8E95-425F-95C6-FA6DD392F33A}">
      <dgm:prSet/>
      <dgm:spPr/>
      <dgm:t>
        <a:bodyPr/>
        <a:lstStyle/>
        <a:p>
          <a:endParaRPr lang="en-US"/>
        </a:p>
      </dgm:t>
    </dgm:pt>
    <dgm:pt modelId="{782ACB0D-F0DF-4918-AB5A-A74B447A366B}" type="sibTrans" cxnId="{4266C377-8E95-425F-95C6-FA6DD392F33A}">
      <dgm:prSet/>
      <dgm:spPr/>
      <dgm:t>
        <a:bodyPr/>
        <a:lstStyle/>
        <a:p>
          <a:endParaRPr lang="en-US"/>
        </a:p>
      </dgm:t>
    </dgm:pt>
    <dgm:pt modelId="{4683494D-5997-4FFE-81C3-35C6B8141CA8}">
      <dgm:prSet custT="1"/>
      <dgm:spPr/>
      <dgm:t>
        <a:bodyPr/>
        <a:lstStyle/>
        <a:p>
          <a:pPr>
            <a:lnSpc>
              <a:spcPct val="100000"/>
            </a:lnSpc>
          </a:pPr>
          <a:r>
            <a:rPr lang="en-US" sz="1800"/>
            <a:t>48 unique libraries or library systems </a:t>
          </a:r>
        </a:p>
      </dgm:t>
    </dgm:pt>
    <dgm:pt modelId="{137946EB-115C-4C8A-B778-6FC3689271DB}" type="parTrans" cxnId="{9154EA62-01C2-4A31-87B0-307DF253BBD4}">
      <dgm:prSet/>
      <dgm:spPr/>
      <dgm:t>
        <a:bodyPr/>
        <a:lstStyle/>
        <a:p>
          <a:endParaRPr lang="en-US"/>
        </a:p>
      </dgm:t>
    </dgm:pt>
    <dgm:pt modelId="{0C39ED12-0703-46F0-BE72-497FAEC921A2}" type="sibTrans" cxnId="{9154EA62-01C2-4A31-87B0-307DF253BBD4}">
      <dgm:prSet/>
      <dgm:spPr/>
      <dgm:t>
        <a:bodyPr/>
        <a:lstStyle/>
        <a:p>
          <a:endParaRPr lang="en-US"/>
        </a:p>
      </dgm:t>
    </dgm:pt>
    <dgm:pt modelId="{C27CB692-19EC-4EFE-9F01-E0FC2CF02DB0}">
      <dgm:prSet custT="1"/>
      <dgm:spPr/>
      <dgm:t>
        <a:bodyPr/>
        <a:lstStyle/>
        <a:p>
          <a:pPr>
            <a:lnSpc>
              <a:spcPct val="100000"/>
            </a:lnSpc>
          </a:pPr>
          <a:r>
            <a:rPr lang="en-US" sz="1800"/>
            <a:t>48 participants from academic libraries </a:t>
          </a:r>
        </a:p>
      </dgm:t>
    </dgm:pt>
    <dgm:pt modelId="{DD4B725C-1A87-4575-9A54-A8B61DFE39C4}" type="parTrans" cxnId="{F8972BD3-D58C-4D2E-BF7F-83807B1D4A57}">
      <dgm:prSet/>
      <dgm:spPr/>
      <dgm:t>
        <a:bodyPr/>
        <a:lstStyle/>
        <a:p>
          <a:endParaRPr lang="en-US"/>
        </a:p>
      </dgm:t>
    </dgm:pt>
    <dgm:pt modelId="{F1BAC971-4F5D-4B05-87C7-9E4B6698B76F}" type="sibTrans" cxnId="{F8972BD3-D58C-4D2E-BF7F-83807B1D4A57}">
      <dgm:prSet/>
      <dgm:spPr/>
      <dgm:t>
        <a:bodyPr/>
        <a:lstStyle/>
        <a:p>
          <a:endParaRPr lang="en-US"/>
        </a:p>
      </dgm:t>
    </dgm:pt>
    <dgm:pt modelId="{96AA20D3-EAC1-4CA7-BE0C-EEEB8F578998}">
      <dgm:prSet custT="1"/>
      <dgm:spPr/>
      <dgm:t>
        <a:bodyPr/>
        <a:lstStyle/>
        <a:p>
          <a:pPr>
            <a:lnSpc>
              <a:spcPct val="100000"/>
            </a:lnSpc>
          </a:pPr>
          <a:r>
            <a:rPr lang="en-US" sz="1800"/>
            <a:t>60 from public libraries</a:t>
          </a:r>
        </a:p>
      </dgm:t>
    </dgm:pt>
    <dgm:pt modelId="{383BF752-F8FE-4A96-8897-6FD9C64F9B93}" type="parTrans" cxnId="{0BC79971-5377-4EC9-B3D7-8107DC45010F}">
      <dgm:prSet/>
      <dgm:spPr/>
      <dgm:t>
        <a:bodyPr/>
        <a:lstStyle/>
        <a:p>
          <a:endParaRPr lang="en-US"/>
        </a:p>
      </dgm:t>
    </dgm:pt>
    <dgm:pt modelId="{841CDAC1-7542-4CD1-9551-6C5DE5001456}" type="sibTrans" cxnId="{0BC79971-5377-4EC9-B3D7-8107DC45010F}">
      <dgm:prSet/>
      <dgm:spPr/>
      <dgm:t>
        <a:bodyPr/>
        <a:lstStyle/>
        <a:p>
          <a:endParaRPr lang="en-US"/>
        </a:p>
      </dgm:t>
    </dgm:pt>
    <dgm:pt modelId="{63DC2386-F28B-4BCD-81A3-2A649A4B83E1}">
      <dgm:prSet custT="1"/>
      <dgm:spPr/>
      <dgm:t>
        <a:bodyPr/>
        <a:lstStyle/>
        <a:p>
          <a:pPr>
            <a:lnSpc>
              <a:spcPct val="100000"/>
            </a:lnSpc>
          </a:pPr>
          <a:r>
            <a:rPr lang="en-US" sz="1800"/>
            <a:t>7 Other</a:t>
          </a:r>
        </a:p>
      </dgm:t>
    </dgm:pt>
    <dgm:pt modelId="{145BDEDC-1AB6-4991-A1A4-711A0EE83571}" type="parTrans" cxnId="{653BD934-DD35-4CD7-947C-FCBE0E1404E3}">
      <dgm:prSet/>
      <dgm:spPr/>
      <dgm:t>
        <a:bodyPr/>
        <a:lstStyle/>
        <a:p>
          <a:endParaRPr lang="en-US"/>
        </a:p>
      </dgm:t>
    </dgm:pt>
    <dgm:pt modelId="{65D2EF54-91A5-46FB-BDD4-DC52D8C7D5D1}" type="sibTrans" cxnId="{653BD934-DD35-4CD7-947C-FCBE0E1404E3}">
      <dgm:prSet/>
      <dgm:spPr/>
      <dgm:t>
        <a:bodyPr/>
        <a:lstStyle/>
        <a:p>
          <a:endParaRPr lang="en-US"/>
        </a:p>
      </dgm:t>
    </dgm:pt>
    <dgm:pt modelId="{58755E68-7C3E-485F-8EED-CFE39ABDB29D}">
      <dgm:prSet custT="1"/>
      <dgm:spPr/>
      <dgm:t>
        <a:bodyPr/>
        <a:lstStyle/>
        <a:p>
          <a:pPr>
            <a:lnSpc>
              <a:spcPct val="100000"/>
            </a:lnSpc>
          </a:pPr>
          <a:r>
            <a:rPr lang="en-US" sz="1800"/>
            <a:t>31 cities throughout North Florida. </a:t>
          </a:r>
        </a:p>
      </dgm:t>
    </dgm:pt>
    <dgm:pt modelId="{ACBE0B07-1B39-48BF-862B-5AA094603FD4}" type="parTrans" cxnId="{9C159A26-8F67-439E-9F9A-0509B2CC7565}">
      <dgm:prSet/>
      <dgm:spPr/>
      <dgm:t>
        <a:bodyPr/>
        <a:lstStyle/>
        <a:p>
          <a:endParaRPr lang="en-US"/>
        </a:p>
      </dgm:t>
    </dgm:pt>
    <dgm:pt modelId="{EA9AF93B-7EBE-4B34-BC25-B57BB82FF440}" type="sibTrans" cxnId="{9C159A26-8F67-439E-9F9A-0509B2CC7565}">
      <dgm:prSet/>
      <dgm:spPr/>
      <dgm:t>
        <a:bodyPr/>
        <a:lstStyle/>
        <a:p>
          <a:endParaRPr lang="en-US"/>
        </a:p>
      </dgm:t>
    </dgm:pt>
    <dgm:pt modelId="{BC95DEE4-F796-4EAE-91AA-AC80CCE92BD8}">
      <dgm:prSet custT="1"/>
      <dgm:spPr/>
      <dgm:t>
        <a:bodyPr/>
        <a:lstStyle/>
        <a:p>
          <a:pPr>
            <a:lnSpc>
              <a:spcPct val="100000"/>
            </a:lnSpc>
          </a:pPr>
          <a:r>
            <a:rPr lang="en-US" sz="1800"/>
            <a:t>42 unique positions including deans, directors, branch heads, managers, coordinators, reference-collections-tech </a:t>
          </a:r>
          <a:r>
            <a:rPr lang="en-US" sz="1800" err="1"/>
            <a:t>svcs</a:t>
          </a:r>
          <a:r>
            <a:rPr lang="en-US" sz="1800"/>
            <a:t> librarians.</a:t>
          </a:r>
        </a:p>
      </dgm:t>
    </dgm:pt>
    <dgm:pt modelId="{9575570D-0412-49D9-A620-5F2C51C03307}" type="parTrans" cxnId="{C6247B5C-A514-43E3-A46E-1632A61671F7}">
      <dgm:prSet/>
      <dgm:spPr/>
      <dgm:t>
        <a:bodyPr/>
        <a:lstStyle/>
        <a:p>
          <a:endParaRPr lang="en-US"/>
        </a:p>
      </dgm:t>
    </dgm:pt>
    <dgm:pt modelId="{8B03B30D-954C-47C5-A244-8753184457FD}" type="sibTrans" cxnId="{C6247B5C-A514-43E3-A46E-1632A61671F7}">
      <dgm:prSet/>
      <dgm:spPr/>
      <dgm:t>
        <a:bodyPr/>
        <a:lstStyle/>
        <a:p>
          <a:endParaRPr lang="en-US"/>
        </a:p>
      </dgm:t>
    </dgm:pt>
    <dgm:pt modelId="{3D1FA4C3-F293-4FFA-8A1A-A6BD65B08AE4}" type="pres">
      <dgm:prSet presAssocID="{744958A2-6DFB-4191-B52A-911E0FF76F07}" presName="root" presStyleCnt="0">
        <dgm:presLayoutVars>
          <dgm:dir/>
          <dgm:resizeHandles val="exact"/>
        </dgm:presLayoutVars>
      </dgm:prSet>
      <dgm:spPr/>
    </dgm:pt>
    <dgm:pt modelId="{1E8AE94E-A324-452E-BCB6-816FA127930C}" type="pres">
      <dgm:prSet presAssocID="{8A755E20-B63C-4A4D-A0D5-93C5709D8A51}" presName="compNode" presStyleCnt="0"/>
      <dgm:spPr/>
    </dgm:pt>
    <dgm:pt modelId="{98631522-A338-41A7-9B69-145CB2A3F12D}" type="pres">
      <dgm:prSet presAssocID="{8A755E20-B63C-4A4D-A0D5-93C5709D8A51}" presName="bgRect" presStyleLbl="bgShp" presStyleIdx="0" presStyleCnt="7"/>
      <dgm:spPr/>
    </dgm:pt>
    <dgm:pt modelId="{65FF2B89-9223-453F-8BC5-AF67F5F03774}" type="pres">
      <dgm:prSet presAssocID="{8A755E20-B63C-4A4D-A0D5-93C5709D8A5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1559DFE0-507B-4E07-92CE-389311FBE9B0}" type="pres">
      <dgm:prSet presAssocID="{8A755E20-B63C-4A4D-A0D5-93C5709D8A51}" presName="spaceRect" presStyleCnt="0"/>
      <dgm:spPr/>
    </dgm:pt>
    <dgm:pt modelId="{E97904B2-8806-4049-B6F7-305017A9A0CC}" type="pres">
      <dgm:prSet presAssocID="{8A755E20-B63C-4A4D-A0D5-93C5709D8A51}" presName="parTx" presStyleLbl="revTx" presStyleIdx="0" presStyleCnt="7" custScaleX="105713">
        <dgm:presLayoutVars>
          <dgm:chMax val="0"/>
          <dgm:chPref val="0"/>
        </dgm:presLayoutVars>
      </dgm:prSet>
      <dgm:spPr/>
    </dgm:pt>
    <dgm:pt modelId="{CBAFD6DA-98F4-4898-B506-A308662FCEC8}" type="pres">
      <dgm:prSet presAssocID="{782ACB0D-F0DF-4918-AB5A-A74B447A366B}" presName="sibTrans" presStyleCnt="0"/>
      <dgm:spPr/>
    </dgm:pt>
    <dgm:pt modelId="{A68778D8-480C-491A-87A1-1019F715B2A5}" type="pres">
      <dgm:prSet presAssocID="{4683494D-5997-4FFE-81C3-35C6B8141CA8}" presName="compNode" presStyleCnt="0"/>
      <dgm:spPr/>
    </dgm:pt>
    <dgm:pt modelId="{7F9EFD30-EFFE-4780-856D-EEDA6717C999}" type="pres">
      <dgm:prSet presAssocID="{4683494D-5997-4FFE-81C3-35C6B8141CA8}" presName="bgRect" presStyleLbl="bgShp" presStyleIdx="1" presStyleCnt="7"/>
      <dgm:spPr/>
    </dgm:pt>
    <dgm:pt modelId="{16D3C17C-AA71-4027-8D20-88B40DB927B9}" type="pres">
      <dgm:prSet presAssocID="{4683494D-5997-4FFE-81C3-35C6B8141CA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C66A15FD-EE3F-4838-9470-13E68C924841}" type="pres">
      <dgm:prSet presAssocID="{4683494D-5997-4FFE-81C3-35C6B8141CA8}" presName="spaceRect" presStyleCnt="0"/>
      <dgm:spPr/>
    </dgm:pt>
    <dgm:pt modelId="{D86D35EC-A53E-4946-8677-4745EF2DF1E6}" type="pres">
      <dgm:prSet presAssocID="{4683494D-5997-4FFE-81C3-35C6B8141CA8}" presName="parTx" presStyleLbl="revTx" presStyleIdx="1" presStyleCnt="7">
        <dgm:presLayoutVars>
          <dgm:chMax val="0"/>
          <dgm:chPref val="0"/>
        </dgm:presLayoutVars>
      </dgm:prSet>
      <dgm:spPr/>
    </dgm:pt>
    <dgm:pt modelId="{0BBE9970-C690-4303-81CB-0DEED9EE3D11}" type="pres">
      <dgm:prSet presAssocID="{0C39ED12-0703-46F0-BE72-497FAEC921A2}" presName="sibTrans" presStyleCnt="0"/>
      <dgm:spPr/>
    </dgm:pt>
    <dgm:pt modelId="{4E13D158-1883-400A-96E4-4C806C2BA0E3}" type="pres">
      <dgm:prSet presAssocID="{C27CB692-19EC-4EFE-9F01-E0FC2CF02DB0}" presName="compNode" presStyleCnt="0"/>
      <dgm:spPr/>
    </dgm:pt>
    <dgm:pt modelId="{FFF7EB53-1804-49BF-B0B1-0B6946A19944}" type="pres">
      <dgm:prSet presAssocID="{C27CB692-19EC-4EFE-9F01-E0FC2CF02DB0}" presName="bgRect" presStyleLbl="bgShp" presStyleIdx="2" presStyleCnt="7"/>
      <dgm:spPr/>
    </dgm:pt>
    <dgm:pt modelId="{AC0C447A-B633-472E-9D65-21854266400E}" type="pres">
      <dgm:prSet presAssocID="{C27CB692-19EC-4EFE-9F01-E0FC2CF02DB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39326208-2A98-4FD5-9DC6-83146FA530F0}" type="pres">
      <dgm:prSet presAssocID="{C27CB692-19EC-4EFE-9F01-E0FC2CF02DB0}" presName="spaceRect" presStyleCnt="0"/>
      <dgm:spPr/>
    </dgm:pt>
    <dgm:pt modelId="{154388E1-99D5-4E72-8787-E390EC7D16A5}" type="pres">
      <dgm:prSet presAssocID="{C27CB692-19EC-4EFE-9F01-E0FC2CF02DB0}" presName="parTx" presStyleLbl="revTx" presStyleIdx="2" presStyleCnt="7">
        <dgm:presLayoutVars>
          <dgm:chMax val="0"/>
          <dgm:chPref val="0"/>
        </dgm:presLayoutVars>
      </dgm:prSet>
      <dgm:spPr/>
    </dgm:pt>
    <dgm:pt modelId="{1660973F-4229-4EBB-9B80-67537EC79E7D}" type="pres">
      <dgm:prSet presAssocID="{F1BAC971-4F5D-4B05-87C7-9E4B6698B76F}" presName="sibTrans" presStyleCnt="0"/>
      <dgm:spPr/>
    </dgm:pt>
    <dgm:pt modelId="{7601250B-0E52-4E38-B1A0-474591DC5295}" type="pres">
      <dgm:prSet presAssocID="{96AA20D3-EAC1-4CA7-BE0C-EEEB8F578998}" presName="compNode" presStyleCnt="0"/>
      <dgm:spPr/>
    </dgm:pt>
    <dgm:pt modelId="{7CA21A5B-59C5-4697-833F-74C2E20BA301}" type="pres">
      <dgm:prSet presAssocID="{96AA20D3-EAC1-4CA7-BE0C-EEEB8F578998}" presName="bgRect" presStyleLbl="bgShp" presStyleIdx="3" presStyleCnt="7"/>
      <dgm:spPr/>
    </dgm:pt>
    <dgm:pt modelId="{2E276E98-0D13-4649-B1DC-0003741EDE46}" type="pres">
      <dgm:prSet presAssocID="{96AA20D3-EAC1-4CA7-BE0C-EEEB8F57899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D5CC4CF2-424E-43C9-8D1E-F8547C4045B8}" type="pres">
      <dgm:prSet presAssocID="{96AA20D3-EAC1-4CA7-BE0C-EEEB8F578998}" presName="spaceRect" presStyleCnt="0"/>
      <dgm:spPr/>
    </dgm:pt>
    <dgm:pt modelId="{E9A261AB-A2AD-4748-A8D1-856721760164}" type="pres">
      <dgm:prSet presAssocID="{96AA20D3-EAC1-4CA7-BE0C-EEEB8F578998}" presName="parTx" presStyleLbl="revTx" presStyleIdx="3" presStyleCnt="7">
        <dgm:presLayoutVars>
          <dgm:chMax val="0"/>
          <dgm:chPref val="0"/>
        </dgm:presLayoutVars>
      </dgm:prSet>
      <dgm:spPr/>
    </dgm:pt>
    <dgm:pt modelId="{C76A7D2C-2B77-4C1C-A17D-0BAE4FAC7EA0}" type="pres">
      <dgm:prSet presAssocID="{841CDAC1-7542-4CD1-9551-6C5DE5001456}" presName="sibTrans" presStyleCnt="0"/>
      <dgm:spPr/>
    </dgm:pt>
    <dgm:pt modelId="{1F037F68-50E5-4865-A174-D16F1C6105F1}" type="pres">
      <dgm:prSet presAssocID="{63DC2386-F28B-4BCD-81A3-2A649A4B83E1}" presName="compNode" presStyleCnt="0"/>
      <dgm:spPr/>
    </dgm:pt>
    <dgm:pt modelId="{04E283D5-72AC-46E6-9EC9-6B722043CD3D}" type="pres">
      <dgm:prSet presAssocID="{63DC2386-F28B-4BCD-81A3-2A649A4B83E1}" presName="bgRect" presStyleLbl="bgShp" presStyleIdx="4" presStyleCnt="7"/>
      <dgm:spPr/>
    </dgm:pt>
    <dgm:pt modelId="{33522B82-050A-4F48-B57F-159821231449}" type="pres">
      <dgm:prSet presAssocID="{63DC2386-F28B-4BCD-81A3-2A649A4B83E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rse"/>
        </a:ext>
      </dgm:extLst>
    </dgm:pt>
    <dgm:pt modelId="{DABF1BEE-0AB7-45F2-A2C8-1F2C9373B431}" type="pres">
      <dgm:prSet presAssocID="{63DC2386-F28B-4BCD-81A3-2A649A4B83E1}" presName="spaceRect" presStyleCnt="0"/>
      <dgm:spPr/>
    </dgm:pt>
    <dgm:pt modelId="{8E552885-BE69-4DEB-ABBD-9956B122F18D}" type="pres">
      <dgm:prSet presAssocID="{63DC2386-F28B-4BCD-81A3-2A649A4B83E1}" presName="parTx" presStyleLbl="revTx" presStyleIdx="4" presStyleCnt="7">
        <dgm:presLayoutVars>
          <dgm:chMax val="0"/>
          <dgm:chPref val="0"/>
        </dgm:presLayoutVars>
      </dgm:prSet>
      <dgm:spPr/>
    </dgm:pt>
    <dgm:pt modelId="{E47FCFC6-9569-426E-BD5B-59B22F155115}" type="pres">
      <dgm:prSet presAssocID="{65D2EF54-91A5-46FB-BDD4-DC52D8C7D5D1}" presName="sibTrans" presStyleCnt="0"/>
      <dgm:spPr/>
    </dgm:pt>
    <dgm:pt modelId="{A017F6F8-DA5C-4265-864C-F0BBBF2930FF}" type="pres">
      <dgm:prSet presAssocID="{58755E68-7C3E-485F-8EED-CFE39ABDB29D}" presName="compNode" presStyleCnt="0"/>
      <dgm:spPr/>
    </dgm:pt>
    <dgm:pt modelId="{A216A2AF-A25F-4ABA-8000-77E42F70C68C}" type="pres">
      <dgm:prSet presAssocID="{58755E68-7C3E-485F-8EED-CFE39ABDB29D}" presName="bgRect" presStyleLbl="bgShp" presStyleIdx="5" presStyleCnt="7"/>
      <dgm:spPr/>
    </dgm:pt>
    <dgm:pt modelId="{95E922DD-8274-4BBC-9C18-69B1732C454D}" type="pres">
      <dgm:prSet presAssocID="{58755E68-7C3E-485F-8EED-CFE39ABDB29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p with pin"/>
        </a:ext>
      </dgm:extLst>
    </dgm:pt>
    <dgm:pt modelId="{0EC0CCF4-FFF5-4064-AABC-AF4E7F7EB2AC}" type="pres">
      <dgm:prSet presAssocID="{58755E68-7C3E-485F-8EED-CFE39ABDB29D}" presName="spaceRect" presStyleCnt="0"/>
      <dgm:spPr/>
    </dgm:pt>
    <dgm:pt modelId="{E160AA41-394B-4F3E-B4F7-2504A91695D8}" type="pres">
      <dgm:prSet presAssocID="{58755E68-7C3E-485F-8EED-CFE39ABDB29D}" presName="parTx" presStyleLbl="revTx" presStyleIdx="5" presStyleCnt="7">
        <dgm:presLayoutVars>
          <dgm:chMax val="0"/>
          <dgm:chPref val="0"/>
        </dgm:presLayoutVars>
      </dgm:prSet>
      <dgm:spPr/>
    </dgm:pt>
    <dgm:pt modelId="{B1B9E4CC-FF14-4E8B-8DD3-C23161375D88}" type="pres">
      <dgm:prSet presAssocID="{EA9AF93B-7EBE-4B34-BC25-B57BB82FF440}" presName="sibTrans" presStyleCnt="0"/>
      <dgm:spPr/>
    </dgm:pt>
    <dgm:pt modelId="{77C865C7-EC1B-483D-8E5C-9956F96BB586}" type="pres">
      <dgm:prSet presAssocID="{BC95DEE4-F796-4EAE-91AA-AC80CCE92BD8}" presName="compNode" presStyleCnt="0"/>
      <dgm:spPr/>
    </dgm:pt>
    <dgm:pt modelId="{C8F8C573-D0D6-4372-B695-559DAA884EBC}" type="pres">
      <dgm:prSet presAssocID="{BC95DEE4-F796-4EAE-91AA-AC80CCE92BD8}" presName="bgRect" presStyleLbl="bgShp" presStyleIdx="6" presStyleCnt="7"/>
      <dgm:spPr/>
    </dgm:pt>
    <dgm:pt modelId="{5C25C184-81D5-4215-99D0-84444C6F22E1}" type="pres">
      <dgm:prSet presAssocID="{BC95DEE4-F796-4EAE-91AA-AC80CCE92BD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2BA98591-57FA-4E9B-8DC6-668AD1E1AEC5}" type="pres">
      <dgm:prSet presAssocID="{BC95DEE4-F796-4EAE-91AA-AC80CCE92BD8}" presName="spaceRect" presStyleCnt="0"/>
      <dgm:spPr/>
    </dgm:pt>
    <dgm:pt modelId="{4AB5A8FB-B969-4D6C-9BF7-ECA81CC7D23C}" type="pres">
      <dgm:prSet presAssocID="{BC95DEE4-F796-4EAE-91AA-AC80CCE92BD8}" presName="parTx" presStyleLbl="revTx" presStyleIdx="6" presStyleCnt="7" custScaleX="102165">
        <dgm:presLayoutVars>
          <dgm:chMax val="0"/>
          <dgm:chPref val="0"/>
        </dgm:presLayoutVars>
      </dgm:prSet>
      <dgm:spPr/>
    </dgm:pt>
  </dgm:ptLst>
  <dgm:cxnLst>
    <dgm:cxn modelId="{667A6A26-0F46-4938-B4A3-E6ECC908601A}" type="presOf" srcId="{744958A2-6DFB-4191-B52A-911E0FF76F07}" destId="{3D1FA4C3-F293-4FFA-8A1A-A6BD65B08AE4}" srcOrd="0" destOrd="0" presId="urn:microsoft.com/office/officeart/2018/2/layout/IconVerticalSolidList"/>
    <dgm:cxn modelId="{9C159A26-8F67-439E-9F9A-0509B2CC7565}" srcId="{744958A2-6DFB-4191-B52A-911E0FF76F07}" destId="{58755E68-7C3E-485F-8EED-CFE39ABDB29D}" srcOrd="5" destOrd="0" parTransId="{ACBE0B07-1B39-48BF-862B-5AA094603FD4}" sibTransId="{EA9AF93B-7EBE-4B34-BC25-B57BB82FF440}"/>
    <dgm:cxn modelId="{653BD934-DD35-4CD7-947C-FCBE0E1404E3}" srcId="{744958A2-6DFB-4191-B52A-911E0FF76F07}" destId="{63DC2386-F28B-4BCD-81A3-2A649A4B83E1}" srcOrd="4" destOrd="0" parTransId="{145BDEDC-1AB6-4991-A1A4-711A0EE83571}" sibTransId="{65D2EF54-91A5-46FB-BDD4-DC52D8C7D5D1}"/>
    <dgm:cxn modelId="{C6247B5C-A514-43E3-A46E-1632A61671F7}" srcId="{744958A2-6DFB-4191-B52A-911E0FF76F07}" destId="{BC95DEE4-F796-4EAE-91AA-AC80CCE92BD8}" srcOrd="6" destOrd="0" parTransId="{9575570D-0412-49D9-A620-5F2C51C03307}" sibTransId="{8B03B30D-954C-47C5-A244-8753184457FD}"/>
    <dgm:cxn modelId="{E3066260-8473-4E65-A459-6EAA0A2DD792}" type="presOf" srcId="{96AA20D3-EAC1-4CA7-BE0C-EEEB8F578998}" destId="{E9A261AB-A2AD-4748-A8D1-856721760164}" srcOrd="0" destOrd="0" presId="urn:microsoft.com/office/officeart/2018/2/layout/IconVerticalSolidList"/>
    <dgm:cxn modelId="{9154EA62-01C2-4A31-87B0-307DF253BBD4}" srcId="{744958A2-6DFB-4191-B52A-911E0FF76F07}" destId="{4683494D-5997-4FFE-81C3-35C6B8141CA8}" srcOrd="1" destOrd="0" parTransId="{137946EB-115C-4C8A-B778-6FC3689271DB}" sibTransId="{0C39ED12-0703-46F0-BE72-497FAEC921A2}"/>
    <dgm:cxn modelId="{A96DCD64-098E-45CA-AB93-2205363AC9D6}" type="presOf" srcId="{4683494D-5997-4FFE-81C3-35C6B8141CA8}" destId="{D86D35EC-A53E-4946-8677-4745EF2DF1E6}" srcOrd="0" destOrd="0" presId="urn:microsoft.com/office/officeart/2018/2/layout/IconVerticalSolidList"/>
    <dgm:cxn modelId="{0BC79971-5377-4EC9-B3D7-8107DC45010F}" srcId="{744958A2-6DFB-4191-B52A-911E0FF76F07}" destId="{96AA20D3-EAC1-4CA7-BE0C-EEEB8F578998}" srcOrd="3" destOrd="0" parTransId="{383BF752-F8FE-4A96-8897-6FD9C64F9B93}" sibTransId="{841CDAC1-7542-4CD1-9551-6C5DE5001456}"/>
    <dgm:cxn modelId="{4266C377-8E95-425F-95C6-FA6DD392F33A}" srcId="{744958A2-6DFB-4191-B52A-911E0FF76F07}" destId="{8A755E20-B63C-4A4D-A0D5-93C5709D8A51}" srcOrd="0" destOrd="0" parTransId="{3DF1658A-6BB5-459B-B782-2D6A437150D9}" sibTransId="{782ACB0D-F0DF-4918-AB5A-A74B447A366B}"/>
    <dgm:cxn modelId="{7EA81382-7736-424C-AC38-BAE6DE151080}" type="presOf" srcId="{8A755E20-B63C-4A4D-A0D5-93C5709D8A51}" destId="{E97904B2-8806-4049-B6F7-305017A9A0CC}" srcOrd="0" destOrd="0" presId="urn:microsoft.com/office/officeart/2018/2/layout/IconVerticalSolidList"/>
    <dgm:cxn modelId="{D5311D91-250D-42D9-ACB0-F5524223B8DB}" type="presOf" srcId="{63DC2386-F28B-4BCD-81A3-2A649A4B83E1}" destId="{8E552885-BE69-4DEB-ABBD-9956B122F18D}" srcOrd="0" destOrd="0" presId="urn:microsoft.com/office/officeart/2018/2/layout/IconVerticalSolidList"/>
    <dgm:cxn modelId="{E12E7191-8BC8-404E-AFAC-4D82AAA175AD}" type="presOf" srcId="{BC95DEE4-F796-4EAE-91AA-AC80CCE92BD8}" destId="{4AB5A8FB-B969-4D6C-9BF7-ECA81CC7D23C}" srcOrd="0" destOrd="0" presId="urn:microsoft.com/office/officeart/2018/2/layout/IconVerticalSolidList"/>
    <dgm:cxn modelId="{7E8139A7-7AA6-41AE-B230-6BD9B11F9A44}" type="presOf" srcId="{C27CB692-19EC-4EFE-9F01-E0FC2CF02DB0}" destId="{154388E1-99D5-4E72-8787-E390EC7D16A5}" srcOrd="0" destOrd="0" presId="urn:microsoft.com/office/officeart/2018/2/layout/IconVerticalSolidList"/>
    <dgm:cxn modelId="{BA9222CC-3D61-4071-9487-42A215AFF24A}" type="presOf" srcId="{58755E68-7C3E-485F-8EED-CFE39ABDB29D}" destId="{E160AA41-394B-4F3E-B4F7-2504A91695D8}" srcOrd="0" destOrd="0" presId="urn:microsoft.com/office/officeart/2018/2/layout/IconVerticalSolidList"/>
    <dgm:cxn modelId="{F8972BD3-D58C-4D2E-BF7F-83807B1D4A57}" srcId="{744958A2-6DFB-4191-B52A-911E0FF76F07}" destId="{C27CB692-19EC-4EFE-9F01-E0FC2CF02DB0}" srcOrd="2" destOrd="0" parTransId="{DD4B725C-1A87-4575-9A54-A8B61DFE39C4}" sibTransId="{F1BAC971-4F5D-4B05-87C7-9E4B6698B76F}"/>
    <dgm:cxn modelId="{AA2825BE-4C3E-4A3F-826A-8CB9755A4EE1}" type="presParOf" srcId="{3D1FA4C3-F293-4FFA-8A1A-A6BD65B08AE4}" destId="{1E8AE94E-A324-452E-BCB6-816FA127930C}" srcOrd="0" destOrd="0" presId="urn:microsoft.com/office/officeart/2018/2/layout/IconVerticalSolidList"/>
    <dgm:cxn modelId="{2F40C03D-2EC8-4996-AA96-71044736A31B}" type="presParOf" srcId="{1E8AE94E-A324-452E-BCB6-816FA127930C}" destId="{98631522-A338-41A7-9B69-145CB2A3F12D}" srcOrd="0" destOrd="0" presId="urn:microsoft.com/office/officeart/2018/2/layout/IconVerticalSolidList"/>
    <dgm:cxn modelId="{971FF382-70D9-44F9-BBCE-FFF21BC3C948}" type="presParOf" srcId="{1E8AE94E-A324-452E-BCB6-816FA127930C}" destId="{65FF2B89-9223-453F-8BC5-AF67F5F03774}" srcOrd="1" destOrd="0" presId="urn:microsoft.com/office/officeart/2018/2/layout/IconVerticalSolidList"/>
    <dgm:cxn modelId="{9BD40F03-E915-4959-8017-0646D55EF3E6}" type="presParOf" srcId="{1E8AE94E-A324-452E-BCB6-816FA127930C}" destId="{1559DFE0-507B-4E07-92CE-389311FBE9B0}" srcOrd="2" destOrd="0" presId="urn:microsoft.com/office/officeart/2018/2/layout/IconVerticalSolidList"/>
    <dgm:cxn modelId="{AEE5780F-397B-4626-862D-477D3F577B5A}" type="presParOf" srcId="{1E8AE94E-A324-452E-BCB6-816FA127930C}" destId="{E97904B2-8806-4049-B6F7-305017A9A0CC}" srcOrd="3" destOrd="0" presId="urn:microsoft.com/office/officeart/2018/2/layout/IconVerticalSolidList"/>
    <dgm:cxn modelId="{5BDBCB24-4F7A-4399-BC73-434A3AC7176E}" type="presParOf" srcId="{3D1FA4C3-F293-4FFA-8A1A-A6BD65B08AE4}" destId="{CBAFD6DA-98F4-4898-B506-A308662FCEC8}" srcOrd="1" destOrd="0" presId="urn:microsoft.com/office/officeart/2018/2/layout/IconVerticalSolidList"/>
    <dgm:cxn modelId="{706B4700-9590-4A79-8683-33381CD2C214}" type="presParOf" srcId="{3D1FA4C3-F293-4FFA-8A1A-A6BD65B08AE4}" destId="{A68778D8-480C-491A-87A1-1019F715B2A5}" srcOrd="2" destOrd="0" presId="urn:microsoft.com/office/officeart/2018/2/layout/IconVerticalSolidList"/>
    <dgm:cxn modelId="{2CD31829-F306-496C-8827-763BC6890972}" type="presParOf" srcId="{A68778D8-480C-491A-87A1-1019F715B2A5}" destId="{7F9EFD30-EFFE-4780-856D-EEDA6717C999}" srcOrd="0" destOrd="0" presId="urn:microsoft.com/office/officeart/2018/2/layout/IconVerticalSolidList"/>
    <dgm:cxn modelId="{764EFEED-384C-4CC7-A5C8-27733FA6762F}" type="presParOf" srcId="{A68778D8-480C-491A-87A1-1019F715B2A5}" destId="{16D3C17C-AA71-4027-8D20-88B40DB927B9}" srcOrd="1" destOrd="0" presId="urn:microsoft.com/office/officeart/2018/2/layout/IconVerticalSolidList"/>
    <dgm:cxn modelId="{6804890D-E6D8-4C1B-BEB7-B4885B7A46A1}" type="presParOf" srcId="{A68778D8-480C-491A-87A1-1019F715B2A5}" destId="{C66A15FD-EE3F-4838-9470-13E68C924841}" srcOrd="2" destOrd="0" presId="urn:microsoft.com/office/officeart/2018/2/layout/IconVerticalSolidList"/>
    <dgm:cxn modelId="{8932C2EC-FCC5-4C30-A1BA-7A65578EF460}" type="presParOf" srcId="{A68778D8-480C-491A-87A1-1019F715B2A5}" destId="{D86D35EC-A53E-4946-8677-4745EF2DF1E6}" srcOrd="3" destOrd="0" presId="urn:microsoft.com/office/officeart/2018/2/layout/IconVerticalSolidList"/>
    <dgm:cxn modelId="{322473C9-18C8-4D66-A1D0-CB8D775E79CD}" type="presParOf" srcId="{3D1FA4C3-F293-4FFA-8A1A-A6BD65B08AE4}" destId="{0BBE9970-C690-4303-81CB-0DEED9EE3D11}" srcOrd="3" destOrd="0" presId="urn:microsoft.com/office/officeart/2018/2/layout/IconVerticalSolidList"/>
    <dgm:cxn modelId="{F10AA055-2737-4831-A8DE-B579C8D45716}" type="presParOf" srcId="{3D1FA4C3-F293-4FFA-8A1A-A6BD65B08AE4}" destId="{4E13D158-1883-400A-96E4-4C806C2BA0E3}" srcOrd="4" destOrd="0" presId="urn:microsoft.com/office/officeart/2018/2/layout/IconVerticalSolidList"/>
    <dgm:cxn modelId="{D2FE5EEA-FD8E-4729-94C2-168E9E8032CB}" type="presParOf" srcId="{4E13D158-1883-400A-96E4-4C806C2BA0E3}" destId="{FFF7EB53-1804-49BF-B0B1-0B6946A19944}" srcOrd="0" destOrd="0" presId="urn:microsoft.com/office/officeart/2018/2/layout/IconVerticalSolidList"/>
    <dgm:cxn modelId="{8BB0C988-CC71-43D6-9450-3336244A4365}" type="presParOf" srcId="{4E13D158-1883-400A-96E4-4C806C2BA0E3}" destId="{AC0C447A-B633-472E-9D65-21854266400E}" srcOrd="1" destOrd="0" presId="urn:microsoft.com/office/officeart/2018/2/layout/IconVerticalSolidList"/>
    <dgm:cxn modelId="{CA5DAA5F-CD6E-4463-90EC-F825395247F2}" type="presParOf" srcId="{4E13D158-1883-400A-96E4-4C806C2BA0E3}" destId="{39326208-2A98-4FD5-9DC6-83146FA530F0}" srcOrd="2" destOrd="0" presId="urn:microsoft.com/office/officeart/2018/2/layout/IconVerticalSolidList"/>
    <dgm:cxn modelId="{99E8F378-004A-4256-BF9A-AFAF5023D177}" type="presParOf" srcId="{4E13D158-1883-400A-96E4-4C806C2BA0E3}" destId="{154388E1-99D5-4E72-8787-E390EC7D16A5}" srcOrd="3" destOrd="0" presId="urn:microsoft.com/office/officeart/2018/2/layout/IconVerticalSolidList"/>
    <dgm:cxn modelId="{A2F4666C-01D0-4492-8012-8C19F14EDA0B}" type="presParOf" srcId="{3D1FA4C3-F293-4FFA-8A1A-A6BD65B08AE4}" destId="{1660973F-4229-4EBB-9B80-67537EC79E7D}" srcOrd="5" destOrd="0" presId="urn:microsoft.com/office/officeart/2018/2/layout/IconVerticalSolidList"/>
    <dgm:cxn modelId="{B3804D6E-6EE1-43A5-BEB0-BEDED5151D8A}" type="presParOf" srcId="{3D1FA4C3-F293-4FFA-8A1A-A6BD65B08AE4}" destId="{7601250B-0E52-4E38-B1A0-474591DC5295}" srcOrd="6" destOrd="0" presId="urn:microsoft.com/office/officeart/2018/2/layout/IconVerticalSolidList"/>
    <dgm:cxn modelId="{EB068FA0-3194-407D-B656-112E88DA981D}" type="presParOf" srcId="{7601250B-0E52-4E38-B1A0-474591DC5295}" destId="{7CA21A5B-59C5-4697-833F-74C2E20BA301}" srcOrd="0" destOrd="0" presId="urn:microsoft.com/office/officeart/2018/2/layout/IconVerticalSolidList"/>
    <dgm:cxn modelId="{834462FF-35D5-49FF-82E2-D539ABBEA4DD}" type="presParOf" srcId="{7601250B-0E52-4E38-B1A0-474591DC5295}" destId="{2E276E98-0D13-4649-B1DC-0003741EDE46}" srcOrd="1" destOrd="0" presId="urn:microsoft.com/office/officeart/2018/2/layout/IconVerticalSolidList"/>
    <dgm:cxn modelId="{5FF930A5-1B84-497F-8E60-C95F87F2A30F}" type="presParOf" srcId="{7601250B-0E52-4E38-B1A0-474591DC5295}" destId="{D5CC4CF2-424E-43C9-8D1E-F8547C4045B8}" srcOrd="2" destOrd="0" presId="urn:microsoft.com/office/officeart/2018/2/layout/IconVerticalSolidList"/>
    <dgm:cxn modelId="{9256E2DC-8003-4312-A1B9-683A351DE6A5}" type="presParOf" srcId="{7601250B-0E52-4E38-B1A0-474591DC5295}" destId="{E9A261AB-A2AD-4748-A8D1-856721760164}" srcOrd="3" destOrd="0" presId="urn:microsoft.com/office/officeart/2018/2/layout/IconVerticalSolidList"/>
    <dgm:cxn modelId="{075E5BB1-A726-4EB4-A9D5-ACB2ACB29D52}" type="presParOf" srcId="{3D1FA4C3-F293-4FFA-8A1A-A6BD65B08AE4}" destId="{C76A7D2C-2B77-4C1C-A17D-0BAE4FAC7EA0}" srcOrd="7" destOrd="0" presId="urn:microsoft.com/office/officeart/2018/2/layout/IconVerticalSolidList"/>
    <dgm:cxn modelId="{55C8AF6D-5A39-4BDE-B99B-F058436C5EEE}" type="presParOf" srcId="{3D1FA4C3-F293-4FFA-8A1A-A6BD65B08AE4}" destId="{1F037F68-50E5-4865-A174-D16F1C6105F1}" srcOrd="8" destOrd="0" presId="urn:microsoft.com/office/officeart/2018/2/layout/IconVerticalSolidList"/>
    <dgm:cxn modelId="{7787CCBB-1037-4A18-A6E9-CEB3D7C55266}" type="presParOf" srcId="{1F037F68-50E5-4865-A174-D16F1C6105F1}" destId="{04E283D5-72AC-46E6-9EC9-6B722043CD3D}" srcOrd="0" destOrd="0" presId="urn:microsoft.com/office/officeart/2018/2/layout/IconVerticalSolidList"/>
    <dgm:cxn modelId="{D097840B-9B0A-43EA-9B38-4A74D4A69ECB}" type="presParOf" srcId="{1F037F68-50E5-4865-A174-D16F1C6105F1}" destId="{33522B82-050A-4F48-B57F-159821231449}" srcOrd="1" destOrd="0" presId="urn:microsoft.com/office/officeart/2018/2/layout/IconVerticalSolidList"/>
    <dgm:cxn modelId="{99210F9E-CF62-46A2-A8E5-CC427E7C06B1}" type="presParOf" srcId="{1F037F68-50E5-4865-A174-D16F1C6105F1}" destId="{DABF1BEE-0AB7-45F2-A2C8-1F2C9373B431}" srcOrd="2" destOrd="0" presId="urn:microsoft.com/office/officeart/2018/2/layout/IconVerticalSolidList"/>
    <dgm:cxn modelId="{278812AA-7170-44EF-B855-00F74B8752C2}" type="presParOf" srcId="{1F037F68-50E5-4865-A174-D16F1C6105F1}" destId="{8E552885-BE69-4DEB-ABBD-9956B122F18D}" srcOrd="3" destOrd="0" presId="urn:microsoft.com/office/officeart/2018/2/layout/IconVerticalSolidList"/>
    <dgm:cxn modelId="{2F5B649F-D165-480F-9FD4-6B29D92902E3}" type="presParOf" srcId="{3D1FA4C3-F293-4FFA-8A1A-A6BD65B08AE4}" destId="{E47FCFC6-9569-426E-BD5B-59B22F155115}" srcOrd="9" destOrd="0" presId="urn:microsoft.com/office/officeart/2018/2/layout/IconVerticalSolidList"/>
    <dgm:cxn modelId="{86C981C9-5F58-4BDD-9CCC-F17C52293794}" type="presParOf" srcId="{3D1FA4C3-F293-4FFA-8A1A-A6BD65B08AE4}" destId="{A017F6F8-DA5C-4265-864C-F0BBBF2930FF}" srcOrd="10" destOrd="0" presId="urn:microsoft.com/office/officeart/2018/2/layout/IconVerticalSolidList"/>
    <dgm:cxn modelId="{BFC94697-FCEF-41F7-B288-1750E5EB8B53}" type="presParOf" srcId="{A017F6F8-DA5C-4265-864C-F0BBBF2930FF}" destId="{A216A2AF-A25F-4ABA-8000-77E42F70C68C}" srcOrd="0" destOrd="0" presId="urn:microsoft.com/office/officeart/2018/2/layout/IconVerticalSolidList"/>
    <dgm:cxn modelId="{23A6028B-3760-4DC6-B75D-F608C0FD752C}" type="presParOf" srcId="{A017F6F8-DA5C-4265-864C-F0BBBF2930FF}" destId="{95E922DD-8274-4BBC-9C18-69B1732C454D}" srcOrd="1" destOrd="0" presId="urn:microsoft.com/office/officeart/2018/2/layout/IconVerticalSolidList"/>
    <dgm:cxn modelId="{464B7C1E-4825-4480-ADB7-E2B71F13118A}" type="presParOf" srcId="{A017F6F8-DA5C-4265-864C-F0BBBF2930FF}" destId="{0EC0CCF4-FFF5-4064-AABC-AF4E7F7EB2AC}" srcOrd="2" destOrd="0" presId="urn:microsoft.com/office/officeart/2018/2/layout/IconVerticalSolidList"/>
    <dgm:cxn modelId="{02DEA513-D11A-4654-B62F-D78FF5ADD038}" type="presParOf" srcId="{A017F6F8-DA5C-4265-864C-F0BBBF2930FF}" destId="{E160AA41-394B-4F3E-B4F7-2504A91695D8}" srcOrd="3" destOrd="0" presId="urn:microsoft.com/office/officeart/2018/2/layout/IconVerticalSolidList"/>
    <dgm:cxn modelId="{8B3BC76B-481F-4ADC-9D2C-A395CA0356A2}" type="presParOf" srcId="{3D1FA4C3-F293-4FFA-8A1A-A6BD65B08AE4}" destId="{B1B9E4CC-FF14-4E8B-8DD3-C23161375D88}" srcOrd="11" destOrd="0" presId="urn:microsoft.com/office/officeart/2018/2/layout/IconVerticalSolidList"/>
    <dgm:cxn modelId="{B7E916D4-5560-4271-A432-DB4E38C54C76}" type="presParOf" srcId="{3D1FA4C3-F293-4FFA-8A1A-A6BD65B08AE4}" destId="{77C865C7-EC1B-483D-8E5C-9956F96BB586}" srcOrd="12" destOrd="0" presId="urn:microsoft.com/office/officeart/2018/2/layout/IconVerticalSolidList"/>
    <dgm:cxn modelId="{9558707E-A78B-4777-95BB-74E37E80865F}" type="presParOf" srcId="{77C865C7-EC1B-483D-8E5C-9956F96BB586}" destId="{C8F8C573-D0D6-4372-B695-559DAA884EBC}" srcOrd="0" destOrd="0" presId="urn:microsoft.com/office/officeart/2018/2/layout/IconVerticalSolidList"/>
    <dgm:cxn modelId="{B090E4AF-430B-43C5-B28B-CF832BD8507E}" type="presParOf" srcId="{77C865C7-EC1B-483D-8E5C-9956F96BB586}" destId="{5C25C184-81D5-4215-99D0-84444C6F22E1}" srcOrd="1" destOrd="0" presId="urn:microsoft.com/office/officeart/2018/2/layout/IconVerticalSolidList"/>
    <dgm:cxn modelId="{1456EE36-BA10-4E02-BFDF-12812B34AF2D}" type="presParOf" srcId="{77C865C7-EC1B-483D-8E5C-9956F96BB586}" destId="{2BA98591-57FA-4E9B-8DC6-668AD1E1AEC5}" srcOrd="2" destOrd="0" presId="urn:microsoft.com/office/officeart/2018/2/layout/IconVerticalSolidList"/>
    <dgm:cxn modelId="{67225521-82C7-46E0-A06E-3BBA4DD86996}" type="presParOf" srcId="{77C865C7-EC1B-483D-8E5C-9956F96BB586}" destId="{4AB5A8FB-B969-4D6C-9BF7-ECA81CC7D2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5CFA4E-4B66-481A-9C2E-6AC49DE52859}"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A4A3351D-969E-4A9A-AF03-E5BB85FD51A0}">
      <dgm:prSet custT="1"/>
      <dgm:spPr/>
      <dgm:t>
        <a:bodyPr/>
        <a:lstStyle/>
        <a:p>
          <a:pPr>
            <a:lnSpc>
              <a:spcPct val="90000"/>
            </a:lnSpc>
            <a:spcAft>
              <a:spcPct val="35000"/>
            </a:spcAft>
          </a:pPr>
          <a:r>
            <a:rPr lang="en-US" sz="2400" u="sng">
              <a:solidFill>
                <a:schemeClr val="tx1"/>
              </a:solidFill>
            </a:rPr>
            <a:t>Synergies:     </a:t>
          </a:r>
        </a:p>
        <a:p>
          <a:pPr>
            <a:lnSpc>
              <a:spcPct val="100000"/>
            </a:lnSpc>
            <a:spcAft>
              <a:spcPts val="600"/>
            </a:spcAft>
          </a:pPr>
          <a:r>
            <a:rPr lang="en-US" sz="2200"/>
            <a:t>Group Similarities (39)</a:t>
          </a:r>
        </a:p>
        <a:p>
          <a:pPr>
            <a:lnSpc>
              <a:spcPct val="100000"/>
            </a:lnSpc>
            <a:spcAft>
              <a:spcPts val="600"/>
            </a:spcAft>
          </a:pPr>
          <a:r>
            <a:rPr lang="en-US" sz="2200"/>
            <a:t>Group Identities (14)</a:t>
          </a:r>
        </a:p>
      </dgm:t>
    </dgm:pt>
    <dgm:pt modelId="{2524418A-29FD-46B6-83EF-580FC7E07616}" type="parTrans" cxnId="{DA6529BC-79A5-4EB2-A252-DFDFDB7A40CA}">
      <dgm:prSet/>
      <dgm:spPr/>
      <dgm:t>
        <a:bodyPr/>
        <a:lstStyle/>
        <a:p>
          <a:endParaRPr lang="en-US"/>
        </a:p>
      </dgm:t>
    </dgm:pt>
    <dgm:pt modelId="{96E9E7BD-2BAC-42D5-8EB5-CD1D20E1E53D}" type="sibTrans" cxnId="{DA6529BC-79A5-4EB2-A252-DFDFDB7A40CA}">
      <dgm:prSet phldrT="01" phldr="0"/>
      <dgm:spPr/>
      <dgm:t>
        <a:bodyPr/>
        <a:lstStyle/>
        <a:p>
          <a:r>
            <a:rPr lang="en-US"/>
            <a:t>01</a:t>
          </a:r>
        </a:p>
      </dgm:t>
    </dgm:pt>
    <dgm:pt modelId="{B88A5F67-5D41-40D3-B890-2A383037FE11}">
      <dgm:prSet custT="1"/>
      <dgm:spPr/>
      <dgm:t>
        <a:bodyPr/>
        <a:lstStyle/>
        <a:p>
          <a:pPr>
            <a:lnSpc>
              <a:spcPct val="90000"/>
            </a:lnSpc>
            <a:spcAft>
              <a:spcPct val="35000"/>
            </a:spcAft>
          </a:pPr>
          <a:r>
            <a:rPr lang="en-US" sz="2400" u="sng">
              <a:solidFill>
                <a:schemeClr val="tx1"/>
              </a:solidFill>
            </a:rPr>
            <a:t>Connections: </a:t>
          </a:r>
        </a:p>
        <a:p>
          <a:pPr>
            <a:lnSpc>
              <a:spcPct val="100000"/>
            </a:lnSpc>
            <a:spcAft>
              <a:spcPts val="0"/>
            </a:spcAft>
          </a:pPr>
          <a:r>
            <a:rPr lang="en-US" sz="2200"/>
            <a:t>Positive (16) </a:t>
          </a:r>
        </a:p>
        <a:p>
          <a:pPr>
            <a:lnSpc>
              <a:spcPct val="100000"/>
            </a:lnSpc>
            <a:spcAft>
              <a:spcPts val="0"/>
            </a:spcAft>
          </a:pPr>
          <a:r>
            <a:rPr lang="en-US" sz="2200"/>
            <a:t>Neutral (21) </a:t>
          </a:r>
        </a:p>
        <a:p>
          <a:pPr>
            <a:lnSpc>
              <a:spcPct val="100000"/>
            </a:lnSpc>
            <a:spcAft>
              <a:spcPts val="0"/>
            </a:spcAft>
          </a:pPr>
          <a:endParaRPr lang="en-US" sz="1000"/>
        </a:p>
        <a:p>
          <a:pPr>
            <a:lnSpc>
              <a:spcPct val="100000"/>
            </a:lnSpc>
            <a:spcAft>
              <a:spcPts val="0"/>
            </a:spcAft>
          </a:pPr>
          <a:r>
            <a:rPr lang="en-US" sz="2200"/>
            <a:t>Personal (6)</a:t>
          </a:r>
        </a:p>
        <a:p>
          <a:pPr>
            <a:lnSpc>
              <a:spcPct val="100000"/>
            </a:lnSpc>
            <a:spcAft>
              <a:spcPts val="0"/>
            </a:spcAft>
          </a:pPr>
          <a:r>
            <a:rPr lang="en-US" sz="2200"/>
            <a:t>Professional (32)</a:t>
          </a:r>
        </a:p>
      </dgm:t>
    </dgm:pt>
    <dgm:pt modelId="{7563081C-7243-4195-BBC9-432F668087CB}" type="parTrans" cxnId="{487521E1-F9F9-4C8D-B3A4-99DB0B7E9825}">
      <dgm:prSet/>
      <dgm:spPr/>
      <dgm:t>
        <a:bodyPr/>
        <a:lstStyle/>
        <a:p>
          <a:endParaRPr lang="en-US"/>
        </a:p>
      </dgm:t>
    </dgm:pt>
    <dgm:pt modelId="{291E47BE-5124-4CFC-805E-0E4FD531B057}" type="sibTrans" cxnId="{487521E1-F9F9-4C8D-B3A4-99DB0B7E9825}">
      <dgm:prSet phldrT="02" phldr="0"/>
      <dgm:spPr/>
      <dgm:t>
        <a:bodyPr/>
        <a:lstStyle/>
        <a:p>
          <a:r>
            <a:rPr lang="en-US"/>
            <a:t>02</a:t>
          </a:r>
        </a:p>
      </dgm:t>
    </dgm:pt>
    <dgm:pt modelId="{CEF6EC5C-6D01-4C0F-8BD4-966D7047F3F8}">
      <dgm:prSet custT="1"/>
      <dgm:spPr/>
      <dgm:t>
        <a:bodyPr/>
        <a:lstStyle/>
        <a:p>
          <a:pPr>
            <a:lnSpc>
              <a:spcPct val="90000"/>
            </a:lnSpc>
            <a:spcAft>
              <a:spcPct val="35000"/>
            </a:spcAft>
          </a:pPr>
          <a:r>
            <a:rPr lang="en-US" sz="2400" u="sng">
              <a:solidFill>
                <a:schemeClr val="tx1"/>
              </a:solidFill>
            </a:rPr>
            <a:t>Discoveries: </a:t>
          </a:r>
        </a:p>
        <a:p>
          <a:pPr>
            <a:lnSpc>
              <a:spcPct val="100000"/>
            </a:lnSpc>
            <a:spcAft>
              <a:spcPts val="0"/>
            </a:spcAft>
          </a:pPr>
          <a:r>
            <a:rPr lang="en-US" sz="2100"/>
            <a:t>Positive (20) </a:t>
          </a:r>
        </a:p>
        <a:p>
          <a:pPr>
            <a:lnSpc>
              <a:spcPct val="100000"/>
            </a:lnSpc>
            <a:spcAft>
              <a:spcPts val="0"/>
            </a:spcAft>
          </a:pPr>
          <a:r>
            <a:rPr lang="en-US" sz="2100"/>
            <a:t>Neutral (23) </a:t>
          </a:r>
        </a:p>
        <a:p>
          <a:pPr>
            <a:lnSpc>
              <a:spcPct val="90000"/>
            </a:lnSpc>
            <a:spcAft>
              <a:spcPct val="35000"/>
            </a:spcAft>
          </a:pPr>
          <a:endParaRPr lang="en-US" sz="1000"/>
        </a:p>
        <a:p>
          <a:pPr>
            <a:lnSpc>
              <a:spcPct val="100000"/>
            </a:lnSpc>
            <a:spcAft>
              <a:spcPts val="0"/>
            </a:spcAft>
          </a:pPr>
          <a:r>
            <a:rPr lang="en-US" sz="2100"/>
            <a:t>Personal (3)</a:t>
          </a:r>
        </a:p>
        <a:p>
          <a:pPr>
            <a:lnSpc>
              <a:spcPct val="100000"/>
            </a:lnSpc>
            <a:spcAft>
              <a:spcPts val="0"/>
            </a:spcAft>
          </a:pPr>
          <a:r>
            <a:rPr lang="en-US" sz="2100"/>
            <a:t>Professional (42)</a:t>
          </a:r>
        </a:p>
      </dgm:t>
    </dgm:pt>
    <dgm:pt modelId="{48EDD637-A5E5-45E1-B0DA-52785CE90D10}" type="parTrans" cxnId="{2862C555-12A1-4100-A121-78C0F86DCB0C}">
      <dgm:prSet/>
      <dgm:spPr/>
      <dgm:t>
        <a:bodyPr/>
        <a:lstStyle/>
        <a:p>
          <a:endParaRPr lang="en-US"/>
        </a:p>
      </dgm:t>
    </dgm:pt>
    <dgm:pt modelId="{0BFF6ECF-9891-4D77-87A5-B8EE5DA6153D}" type="sibTrans" cxnId="{2862C555-12A1-4100-A121-78C0F86DCB0C}">
      <dgm:prSet phldrT="03" phldr="0"/>
      <dgm:spPr/>
      <dgm:t>
        <a:bodyPr/>
        <a:lstStyle/>
        <a:p>
          <a:r>
            <a:rPr lang="en-US"/>
            <a:t>03</a:t>
          </a:r>
        </a:p>
      </dgm:t>
    </dgm:pt>
    <dgm:pt modelId="{87758677-34BE-43B0-99A3-6CC594EF5EC4}" type="pres">
      <dgm:prSet presAssocID="{7A5CFA4E-4B66-481A-9C2E-6AC49DE52859}" presName="Name0" presStyleCnt="0">
        <dgm:presLayoutVars>
          <dgm:animLvl val="lvl"/>
          <dgm:resizeHandles val="exact"/>
        </dgm:presLayoutVars>
      </dgm:prSet>
      <dgm:spPr/>
    </dgm:pt>
    <dgm:pt modelId="{D72D313B-354A-4E8E-8B70-EE45B1F00BF0}" type="pres">
      <dgm:prSet presAssocID="{A4A3351D-969E-4A9A-AF03-E5BB85FD51A0}" presName="compositeNode" presStyleCnt="0">
        <dgm:presLayoutVars>
          <dgm:bulletEnabled val="1"/>
        </dgm:presLayoutVars>
      </dgm:prSet>
      <dgm:spPr/>
    </dgm:pt>
    <dgm:pt modelId="{3087EF36-5938-4C12-AC05-3CCEBE623A25}" type="pres">
      <dgm:prSet presAssocID="{A4A3351D-969E-4A9A-AF03-E5BB85FD51A0}" presName="bgRect" presStyleLbl="alignNode1" presStyleIdx="0" presStyleCnt="3"/>
      <dgm:spPr/>
    </dgm:pt>
    <dgm:pt modelId="{BD242498-D51C-4AB3-B2B0-8F3A8768A062}" type="pres">
      <dgm:prSet presAssocID="{96E9E7BD-2BAC-42D5-8EB5-CD1D20E1E53D}" presName="sibTransNodeRect" presStyleLbl="alignNode1" presStyleIdx="0" presStyleCnt="3">
        <dgm:presLayoutVars>
          <dgm:chMax val="0"/>
          <dgm:bulletEnabled val="1"/>
        </dgm:presLayoutVars>
      </dgm:prSet>
      <dgm:spPr/>
    </dgm:pt>
    <dgm:pt modelId="{59A1707A-9F80-43E6-9023-977263668634}" type="pres">
      <dgm:prSet presAssocID="{A4A3351D-969E-4A9A-AF03-E5BB85FD51A0}" presName="nodeRect" presStyleLbl="alignNode1" presStyleIdx="0" presStyleCnt="3">
        <dgm:presLayoutVars>
          <dgm:bulletEnabled val="1"/>
        </dgm:presLayoutVars>
      </dgm:prSet>
      <dgm:spPr/>
    </dgm:pt>
    <dgm:pt modelId="{A5105401-C50F-4B32-B7C4-D040D0C53106}" type="pres">
      <dgm:prSet presAssocID="{96E9E7BD-2BAC-42D5-8EB5-CD1D20E1E53D}" presName="sibTrans" presStyleCnt="0"/>
      <dgm:spPr/>
    </dgm:pt>
    <dgm:pt modelId="{59E9FAE9-FFCA-474A-96E7-B7F1F15711AE}" type="pres">
      <dgm:prSet presAssocID="{B88A5F67-5D41-40D3-B890-2A383037FE11}" presName="compositeNode" presStyleCnt="0">
        <dgm:presLayoutVars>
          <dgm:bulletEnabled val="1"/>
        </dgm:presLayoutVars>
      </dgm:prSet>
      <dgm:spPr/>
    </dgm:pt>
    <dgm:pt modelId="{C6E7412E-F26F-47FE-B749-6F48848B1F55}" type="pres">
      <dgm:prSet presAssocID="{B88A5F67-5D41-40D3-B890-2A383037FE11}" presName="bgRect" presStyleLbl="alignNode1" presStyleIdx="1" presStyleCnt="3" custLinFactNeighborY="549"/>
      <dgm:spPr/>
    </dgm:pt>
    <dgm:pt modelId="{7116BE98-E9A8-425E-80B7-4FD5B0C991D7}" type="pres">
      <dgm:prSet presAssocID="{291E47BE-5124-4CFC-805E-0E4FD531B057}" presName="sibTransNodeRect" presStyleLbl="alignNode1" presStyleIdx="1" presStyleCnt="3">
        <dgm:presLayoutVars>
          <dgm:chMax val="0"/>
          <dgm:bulletEnabled val="1"/>
        </dgm:presLayoutVars>
      </dgm:prSet>
      <dgm:spPr/>
    </dgm:pt>
    <dgm:pt modelId="{13FB94F9-33BF-4137-8AFA-935B7E84EEB9}" type="pres">
      <dgm:prSet presAssocID="{B88A5F67-5D41-40D3-B890-2A383037FE11}" presName="nodeRect" presStyleLbl="alignNode1" presStyleIdx="1" presStyleCnt="3">
        <dgm:presLayoutVars>
          <dgm:bulletEnabled val="1"/>
        </dgm:presLayoutVars>
      </dgm:prSet>
      <dgm:spPr/>
    </dgm:pt>
    <dgm:pt modelId="{D5D44B76-7868-40AE-B628-8A829DDD49EB}" type="pres">
      <dgm:prSet presAssocID="{291E47BE-5124-4CFC-805E-0E4FD531B057}" presName="sibTrans" presStyleCnt="0"/>
      <dgm:spPr/>
    </dgm:pt>
    <dgm:pt modelId="{C6A52917-80CB-4F3F-9C06-6E5BD799F053}" type="pres">
      <dgm:prSet presAssocID="{CEF6EC5C-6D01-4C0F-8BD4-966D7047F3F8}" presName="compositeNode" presStyleCnt="0">
        <dgm:presLayoutVars>
          <dgm:bulletEnabled val="1"/>
        </dgm:presLayoutVars>
      </dgm:prSet>
      <dgm:spPr/>
    </dgm:pt>
    <dgm:pt modelId="{525452BA-27FF-4C08-9428-090A65566B0B}" type="pres">
      <dgm:prSet presAssocID="{CEF6EC5C-6D01-4C0F-8BD4-966D7047F3F8}" presName="bgRect" presStyleLbl="alignNode1" presStyleIdx="2" presStyleCnt="3" custLinFactNeighborX="20072" custLinFactNeighborY="549"/>
      <dgm:spPr/>
    </dgm:pt>
    <dgm:pt modelId="{67FEC724-3964-4E26-BE9C-756D2BF57F43}" type="pres">
      <dgm:prSet presAssocID="{0BFF6ECF-9891-4D77-87A5-B8EE5DA6153D}" presName="sibTransNodeRect" presStyleLbl="alignNode1" presStyleIdx="2" presStyleCnt="3">
        <dgm:presLayoutVars>
          <dgm:chMax val="0"/>
          <dgm:bulletEnabled val="1"/>
        </dgm:presLayoutVars>
      </dgm:prSet>
      <dgm:spPr/>
    </dgm:pt>
    <dgm:pt modelId="{FAE6CC34-F0C9-4E1B-ADA6-0DCAA5B3ADF4}" type="pres">
      <dgm:prSet presAssocID="{CEF6EC5C-6D01-4C0F-8BD4-966D7047F3F8}" presName="nodeRect" presStyleLbl="alignNode1" presStyleIdx="2" presStyleCnt="3">
        <dgm:presLayoutVars>
          <dgm:bulletEnabled val="1"/>
        </dgm:presLayoutVars>
      </dgm:prSet>
      <dgm:spPr/>
    </dgm:pt>
  </dgm:ptLst>
  <dgm:cxnLst>
    <dgm:cxn modelId="{947D8804-188D-42FD-AD2A-29713564A5BC}" type="presOf" srcId="{CEF6EC5C-6D01-4C0F-8BD4-966D7047F3F8}" destId="{FAE6CC34-F0C9-4E1B-ADA6-0DCAA5B3ADF4}" srcOrd="1" destOrd="0" presId="urn:microsoft.com/office/officeart/2016/7/layout/LinearBlockProcessNumbered"/>
    <dgm:cxn modelId="{FF1A040C-E259-4FF5-A50F-757A8041A039}" type="presOf" srcId="{A4A3351D-969E-4A9A-AF03-E5BB85FD51A0}" destId="{3087EF36-5938-4C12-AC05-3CCEBE623A25}" srcOrd="0" destOrd="0" presId="urn:microsoft.com/office/officeart/2016/7/layout/LinearBlockProcessNumbered"/>
    <dgm:cxn modelId="{D9003214-9AE3-4FFE-A1A5-74931B2C5688}" type="presOf" srcId="{B88A5F67-5D41-40D3-B890-2A383037FE11}" destId="{13FB94F9-33BF-4137-8AFA-935B7E84EEB9}" srcOrd="1" destOrd="0" presId="urn:microsoft.com/office/officeart/2016/7/layout/LinearBlockProcessNumbered"/>
    <dgm:cxn modelId="{38921F2C-6C2D-4BD9-AAFA-A3EE1ED0A8E7}" type="presOf" srcId="{291E47BE-5124-4CFC-805E-0E4FD531B057}" destId="{7116BE98-E9A8-425E-80B7-4FD5B0C991D7}" srcOrd="0" destOrd="0" presId="urn:microsoft.com/office/officeart/2016/7/layout/LinearBlockProcessNumbered"/>
    <dgm:cxn modelId="{66E48341-050C-41A7-B9FF-42C7AC601C13}" type="presOf" srcId="{A4A3351D-969E-4A9A-AF03-E5BB85FD51A0}" destId="{59A1707A-9F80-43E6-9023-977263668634}" srcOrd="1" destOrd="0" presId="urn:microsoft.com/office/officeart/2016/7/layout/LinearBlockProcessNumbered"/>
    <dgm:cxn modelId="{2862C555-12A1-4100-A121-78C0F86DCB0C}" srcId="{7A5CFA4E-4B66-481A-9C2E-6AC49DE52859}" destId="{CEF6EC5C-6D01-4C0F-8BD4-966D7047F3F8}" srcOrd="2" destOrd="0" parTransId="{48EDD637-A5E5-45E1-B0DA-52785CE90D10}" sibTransId="{0BFF6ECF-9891-4D77-87A5-B8EE5DA6153D}"/>
    <dgm:cxn modelId="{34F8D6AE-21A1-4B84-BDA7-CF4F5DC07FC1}" type="presOf" srcId="{CEF6EC5C-6D01-4C0F-8BD4-966D7047F3F8}" destId="{525452BA-27FF-4C08-9428-090A65566B0B}" srcOrd="0" destOrd="0" presId="urn:microsoft.com/office/officeart/2016/7/layout/LinearBlockProcessNumbered"/>
    <dgm:cxn modelId="{DA6529BC-79A5-4EB2-A252-DFDFDB7A40CA}" srcId="{7A5CFA4E-4B66-481A-9C2E-6AC49DE52859}" destId="{A4A3351D-969E-4A9A-AF03-E5BB85FD51A0}" srcOrd="0" destOrd="0" parTransId="{2524418A-29FD-46B6-83EF-580FC7E07616}" sibTransId="{96E9E7BD-2BAC-42D5-8EB5-CD1D20E1E53D}"/>
    <dgm:cxn modelId="{094B08BE-D0BF-4F2D-9F67-BC93BD50C5CA}" type="presOf" srcId="{0BFF6ECF-9891-4D77-87A5-B8EE5DA6153D}" destId="{67FEC724-3964-4E26-BE9C-756D2BF57F43}" srcOrd="0" destOrd="0" presId="urn:microsoft.com/office/officeart/2016/7/layout/LinearBlockProcessNumbered"/>
    <dgm:cxn modelId="{575996C9-C3FD-453C-9F42-F8C5F35F75FE}" type="presOf" srcId="{7A5CFA4E-4B66-481A-9C2E-6AC49DE52859}" destId="{87758677-34BE-43B0-99A3-6CC594EF5EC4}" srcOrd="0" destOrd="0" presId="urn:microsoft.com/office/officeart/2016/7/layout/LinearBlockProcessNumbered"/>
    <dgm:cxn modelId="{49D11BD4-47CD-447C-9472-413965D38B32}" type="presOf" srcId="{B88A5F67-5D41-40D3-B890-2A383037FE11}" destId="{C6E7412E-F26F-47FE-B749-6F48848B1F55}" srcOrd="0" destOrd="0" presId="urn:microsoft.com/office/officeart/2016/7/layout/LinearBlockProcessNumbered"/>
    <dgm:cxn modelId="{487521E1-F9F9-4C8D-B3A4-99DB0B7E9825}" srcId="{7A5CFA4E-4B66-481A-9C2E-6AC49DE52859}" destId="{B88A5F67-5D41-40D3-B890-2A383037FE11}" srcOrd="1" destOrd="0" parTransId="{7563081C-7243-4195-BBC9-432F668087CB}" sibTransId="{291E47BE-5124-4CFC-805E-0E4FD531B057}"/>
    <dgm:cxn modelId="{C5A91CFF-F4F0-43F8-B6BE-41F773B1A8F9}" type="presOf" srcId="{96E9E7BD-2BAC-42D5-8EB5-CD1D20E1E53D}" destId="{BD242498-D51C-4AB3-B2B0-8F3A8768A062}" srcOrd="0" destOrd="0" presId="urn:microsoft.com/office/officeart/2016/7/layout/LinearBlockProcessNumbered"/>
    <dgm:cxn modelId="{F17E34DF-A31A-4558-8648-8C3BBF371ADC}" type="presParOf" srcId="{87758677-34BE-43B0-99A3-6CC594EF5EC4}" destId="{D72D313B-354A-4E8E-8B70-EE45B1F00BF0}" srcOrd="0" destOrd="0" presId="urn:microsoft.com/office/officeart/2016/7/layout/LinearBlockProcessNumbered"/>
    <dgm:cxn modelId="{E4B95956-4AC8-4581-8B50-767D1509C4E1}" type="presParOf" srcId="{D72D313B-354A-4E8E-8B70-EE45B1F00BF0}" destId="{3087EF36-5938-4C12-AC05-3CCEBE623A25}" srcOrd="0" destOrd="0" presId="urn:microsoft.com/office/officeart/2016/7/layout/LinearBlockProcessNumbered"/>
    <dgm:cxn modelId="{DCFC9029-DD88-4FE2-9045-99A2B844665D}" type="presParOf" srcId="{D72D313B-354A-4E8E-8B70-EE45B1F00BF0}" destId="{BD242498-D51C-4AB3-B2B0-8F3A8768A062}" srcOrd="1" destOrd="0" presId="urn:microsoft.com/office/officeart/2016/7/layout/LinearBlockProcessNumbered"/>
    <dgm:cxn modelId="{075BD03E-ECE9-45A1-8A44-DA874E89ADCC}" type="presParOf" srcId="{D72D313B-354A-4E8E-8B70-EE45B1F00BF0}" destId="{59A1707A-9F80-43E6-9023-977263668634}" srcOrd="2" destOrd="0" presId="urn:microsoft.com/office/officeart/2016/7/layout/LinearBlockProcessNumbered"/>
    <dgm:cxn modelId="{5AF8B70C-FC53-4A5A-83DA-375C08F53B35}" type="presParOf" srcId="{87758677-34BE-43B0-99A3-6CC594EF5EC4}" destId="{A5105401-C50F-4B32-B7C4-D040D0C53106}" srcOrd="1" destOrd="0" presId="urn:microsoft.com/office/officeart/2016/7/layout/LinearBlockProcessNumbered"/>
    <dgm:cxn modelId="{656FFD83-FD19-4DD8-AE73-C36989AE4317}" type="presParOf" srcId="{87758677-34BE-43B0-99A3-6CC594EF5EC4}" destId="{59E9FAE9-FFCA-474A-96E7-B7F1F15711AE}" srcOrd="2" destOrd="0" presId="urn:microsoft.com/office/officeart/2016/7/layout/LinearBlockProcessNumbered"/>
    <dgm:cxn modelId="{8BF826F6-43C5-4B2B-9366-62232109A635}" type="presParOf" srcId="{59E9FAE9-FFCA-474A-96E7-B7F1F15711AE}" destId="{C6E7412E-F26F-47FE-B749-6F48848B1F55}" srcOrd="0" destOrd="0" presId="urn:microsoft.com/office/officeart/2016/7/layout/LinearBlockProcessNumbered"/>
    <dgm:cxn modelId="{30B183E6-8F59-4FA8-80D9-309CCDF82ECF}" type="presParOf" srcId="{59E9FAE9-FFCA-474A-96E7-B7F1F15711AE}" destId="{7116BE98-E9A8-425E-80B7-4FD5B0C991D7}" srcOrd="1" destOrd="0" presId="urn:microsoft.com/office/officeart/2016/7/layout/LinearBlockProcessNumbered"/>
    <dgm:cxn modelId="{92F27D2C-298D-45E5-8F6C-93100E804810}" type="presParOf" srcId="{59E9FAE9-FFCA-474A-96E7-B7F1F15711AE}" destId="{13FB94F9-33BF-4137-8AFA-935B7E84EEB9}" srcOrd="2" destOrd="0" presId="urn:microsoft.com/office/officeart/2016/7/layout/LinearBlockProcessNumbered"/>
    <dgm:cxn modelId="{FD30DB32-DCF2-46C4-801E-711FEC9AC98A}" type="presParOf" srcId="{87758677-34BE-43B0-99A3-6CC594EF5EC4}" destId="{D5D44B76-7868-40AE-B628-8A829DDD49EB}" srcOrd="3" destOrd="0" presId="urn:microsoft.com/office/officeart/2016/7/layout/LinearBlockProcessNumbered"/>
    <dgm:cxn modelId="{0B7127B7-6FA8-4A09-9AFE-FB302EE701D9}" type="presParOf" srcId="{87758677-34BE-43B0-99A3-6CC594EF5EC4}" destId="{C6A52917-80CB-4F3F-9C06-6E5BD799F053}" srcOrd="4" destOrd="0" presId="urn:microsoft.com/office/officeart/2016/7/layout/LinearBlockProcessNumbered"/>
    <dgm:cxn modelId="{B26BED3C-0C9E-476C-BCF2-6F0CFC16D83B}" type="presParOf" srcId="{C6A52917-80CB-4F3F-9C06-6E5BD799F053}" destId="{525452BA-27FF-4C08-9428-090A65566B0B}" srcOrd="0" destOrd="0" presId="urn:microsoft.com/office/officeart/2016/7/layout/LinearBlockProcessNumbered"/>
    <dgm:cxn modelId="{EFE771D3-009B-4B5A-B7E8-5EDB42743563}" type="presParOf" srcId="{C6A52917-80CB-4F3F-9C06-6E5BD799F053}" destId="{67FEC724-3964-4E26-BE9C-756D2BF57F43}" srcOrd="1" destOrd="0" presId="urn:microsoft.com/office/officeart/2016/7/layout/LinearBlockProcessNumbered"/>
    <dgm:cxn modelId="{4CB8B81F-07B9-4210-841A-1D2462C05034}" type="presParOf" srcId="{C6A52917-80CB-4F3F-9C06-6E5BD799F053}" destId="{FAE6CC34-F0C9-4E1B-ADA6-0DCAA5B3ADF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9FDE0A-2D06-495B-BFFF-F148E1E71EF4}" type="doc">
      <dgm:prSet loTypeId="urn:microsoft.com/office/officeart/2018/2/layout/IconCircleList" loCatId="icon" qsTypeId="urn:microsoft.com/office/officeart/2005/8/quickstyle/simple4" qsCatId="simple" csTypeId="urn:microsoft.com/office/officeart/2018/5/colors/Iconchunking_neutralicon_accent3_2" csCatId="accent3" phldr="1"/>
      <dgm:spPr/>
      <dgm:t>
        <a:bodyPr/>
        <a:lstStyle/>
        <a:p>
          <a:endParaRPr lang="en-US"/>
        </a:p>
      </dgm:t>
    </dgm:pt>
    <dgm:pt modelId="{31DCA18F-391F-4A16-84A5-5EE34E9C5D5F}">
      <dgm:prSet custT="1"/>
      <dgm:spPr/>
      <dgm:t>
        <a:bodyPr/>
        <a:lstStyle/>
        <a:p>
          <a:pPr>
            <a:lnSpc>
              <a:spcPct val="100000"/>
            </a:lnSpc>
          </a:pPr>
          <a:r>
            <a:rPr lang="en-US" sz="3200">
              <a:solidFill>
                <a:srgbClr val="0070C0"/>
              </a:solidFill>
            </a:rPr>
            <a:t>What Participants Learned</a:t>
          </a:r>
        </a:p>
      </dgm:t>
    </dgm:pt>
    <dgm:pt modelId="{116402D6-D11E-4AF8-822E-4D11CD0B0BCC}" type="parTrans" cxnId="{E5DC05C1-B80A-4C7D-9732-C79B75E97F73}">
      <dgm:prSet/>
      <dgm:spPr/>
      <dgm:t>
        <a:bodyPr/>
        <a:lstStyle/>
        <a:p>
          <a:endParaRPr lang="en-US"/>
        </a:p>
      </dgm:t>
    </dgm:pt>
    <dgm:pt modelId="{6C505FC1-75CC-4578-A589-3F274F7AC97E}" type="sibTrans" cxnId="{E5DC05C1-B80A-4C7D-9732-C79B75E97F73}">
      <dgm:prSet/>
      <dgm:spPr/>
      <dgm:t>
        <a:bodyPr/>
        <a:lstStyle/>
        <a:p>
          <a:pPr>
            <a:lnSpc>
              <a:spcPct val="100000"/>
            </a:lnSpc>
          </a:pPr>
          <a:endParaRPr lang="en-US"/>
        </a:p>
      </dgm:t>
    </dgm:pt>
    <dgm:pt modelId="{726FFD98-DB10-4F46-80FF-9015EEC70C61}">
      <dgm:prSet custT="1"/>
      <dgm:spPr/>
      <dgm:t>
        <a:bodyPr/>
        <a:lstStyle/>
        <a:p>
          <a:pPr>
            <a:lnSpc>
              <a:spcPct val="100000"/>
            </a:lnSpc>
          </a:pPr>
          <a:r>
            <a:rPr lang="en-US" sz="3200">
              <a:solidFill>
                <a:srgbClr val="00B050"/>
              </a:solidFill>
            </a:rPr>
            <a:t>Next Steps</a:t>
          </a:r>
        </a:p>
      </dgm:t>
    </dgm:pt>
    <dgm:pt modelId="{6201A7B3-3B65-4D45-8682-80A93DC03704}" type="parTrans" cxnId="{FE29AC77-9A94-4F56-8324-CA3AA4D93D4F}">
      <dgm:prSet/>
      <dgm:spPr/>
      <dgm:t>
        <a:bodyPr/>
        <a:lstStyle/>
        <a:p>
          <a:endParaRPr lang="en-US"/>
        </a:p>
      </dgm:t>
    </dgm:pt>
    <dgm:pt modelId="{CD54EB26-095A-4E10-9C63-5CC9E6F59BAF}" type="sibTrans" cxnId="{FE29AC77-9A94-4F56-8324-CA3AA4D93D4F}">
      <dgm:prSet/>
      <dgm:spPr/>
      <dgm:t>
        <a:bodyPr/>
        <a:lstStyle/>
        <a:p>
          <a:endParaRPr lang="en-US"/>
        </a:p>
      </dgm:t>
    </dgm:pt>
    <dgm:pt modelId="{B2CD31A6-F35F-4E75-B00F-D6EED421D48E}" type="pres">
      <dgm:prSet presAssocID="{9A9FDE0A-2D06-495B-BFFF-F148E1E71EF4}" presName="root" presStyleCnt="0">
        <dgm:presLayoutVars>
          <dgm:dir/>
          <dgm:resizeHandles val="exact"/>
        </dgm:presLayoutVars>
      </dgm:prSet>
      <dgm:spPr/>
    </dgm:pt>
    <dgm:pt modelId="{AB8CCE2A-E5F0-4EF3-8385-804CA07109FF}" type="pres">
      <dgm:prSet presAssocID="{9A9FDE0A-2D06-495B-BFFF-F148E1E71EF4}" presName="container" presStyleCnt="0">
        <dgm:presLayoutVars>
          <dgm:dir/>
          <dgm:resizeHandles val="exact"/>
        </dgm:presLayoutVars>
      </dgm:prSet>
      <dgm:spPr/>
    </dgm:pt>
    <dgm:pt modelId="{47E58EDB-EFA8-42CD-A67E-3A219AD9A8BD}" type="pres">
      <dgm:prSet presAssocID="{31DCA18F-391F-4A16-84A5-5EE34E9C5D5F}" presName="compNode" presStyleCnt="0"/>
      <dgm:spPr/>
    </dgm:pt>
    <dgm:pt modelId="{C9454AFD-7DE7-441F-A42E-3342A0B39D03}" type="pres">
      <dgm:prSet presAssocID="{31DCA18F-391F-4A16-84A5-5EE34E9C5D5F}" presName="iconBgRect" presStyleLbl="bgShp" presStyleIdx="0" presStyleCnt="2" custLinFactNeighborX="-13903" custLinFactNeighborY="-3972"/>
      <dgm:spPr/>
    </dgm:pt>
    <dgm:pt modelId="{CB466F6B-639A-4DC7-A0B0-72D4B001ACBC}" type="pres">
      <dgm:prSet presAssocID="{31DCA18F-391F-4A16-84A5-5EE34E9C5D5F}" presName="iconRect" presStyleLbl="node1" presStyleIdx="0" presStyleCnt="2" custLinFactNeighborX="-16633" custLinFactNeighborY="-142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CF964A6-39D6-4F6B-A58F-08786AA206D8}" type="pres">
      <dgm:prSet presAssocID="{31DCA18F-391F-4A16-84A5-5EE34E9C5D5F}" presName="spaceRect" presStyleCnt="0"/>
      <dgm:spPr/>
    </dgm:pt>
    <dgm:pt modelId="{6DC63E50-B3E8-4C5D-A52A-98BE8D726972}" type="pres">
      <dgm:prSet presAssocID="{31DCA18F-391F-4A16-84A5-5EE34E9C5D5F}" presName="textRect" presStyleLbl="revTx" presStyleIdx="0" presStyleCnt="2" custScaleX="142428" custScaleY="38643" custLinFactNeighborX="19258" custLinFactNeighborY="-9211">
        <dgm:presLayoutVars>
          <dgm:chMax val="1"/>
          <dgm:chPref val="1"/>
        </dgm:presLayoutVars>
      </dgm:prSet>
      <dgm:spPr/>
    </dgm:pt>
    <dgm:pt modelId="{8736CA6D-1037-4A5D-AA2C-2FEE26D88E71}" type="pres">
      <dgm:prSet presAssocID="{6C505FC1-75CC-4578-A589-3F274F7AC97E}" presName="sibTrans" presStyleLbl="sibTrans2D1" presStyleIdx="0" presStyleCnt="0"/>
      <dgm:spPr/>
    </dgm:pt>
    <dgm:pt modelId="{0AD74B28-4EBE-4EA7-B4D4-621EA49F2945}" type="pres">
      <dgm:prSet presAssocID="{726FFD98-DB10-4F46-80FF-9015EEC70C61}" presName="compNode" presStyleCnt="0"/>
      <dgm:spPr/>
    </dgm:pt>
    <dgm:pt modelId="{9B87665B-66A6-4D97-BAEE-DF1576DF8DCF}" type="pres">
      <dgm:prSet presAssocID="{726FFD98-DB10-4F46-80FF-9015EEC70C61}" presName="iconBgRect" presStyleLbl="bgShp" presStyleIdx="1" presStyleCnt="2" custLinFactNeighborX="20257" custLinFactNeighborY="-1056"/>
      <dgm:spPr/>
    </dgm:pt>
    <dgm:pt modelId="{42A323FE-5E18-4220-BE9F-73D38185BD78}" type="pres">
      <dgm:prSet presAssocID="{726FFD98-DB10-4F46-80FF-9015EEC70C61}" presName="iconRect" presStyleLbl="node1" presStyleIdx="1" presStyleCnt="2" custLinFactNeighborX="39243" custLinFactNeighborY="-31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s"/>
        </a:ext>
      </dgm:extLst>
    </dgm:pt>
    <dgm:pt modelId="{546715F1-9047-4060-B3BE-563BAA2DC0AA}" type="pres">
      <dgm:prSet presAssocID="{726FFD98-DB10-4F46-80FF-9015EEC70C61}" presName="spaceRect" presStyleCnt="0"/>
      <dgm:spPr/>
    </dgm:pt>
    <dgm:pt modelId="{0B819EB1-1D98-4744-B5D4-B7D97B86183D}" type="pres">
      <dgm:prSet presAssocID="{726FFD98-DB10-4F46-80FF-9015EEC70C61}" presName="textRect" presStyleLbl="revTx" presStyleIdx="1" presStyleCnt="2" custScaleX="89092" custScaleY="60738" custLinFactNeighborX="12429" custLinFactNeighborY="-13894">
        <dgm:presLayoutVars>
          <dgm:chMax val="1"/>
          <dgm:chPref val="1"/>
        </dgm:presLayoutVars>
      </dgm:prSet>
      <dgm:spPr/>
    </dgm:pt>
  </dgm:ptLst>
  <dgm:cxnLst>
    <dgm:cxn modelId="{FE29AC77-9A94-4F56-8324-CA3AA4D93D4F}" srcId="{9A9FDE0A-2D06-495B-BFFF-F148E1E71EF4}" destId="{726FFD98-DB10-4F46-80FF-9015EEC70C61}" srcOrd="1" destOrd="0" parTransId="{6201A7B3-3B65-4D45-8682-80A93DC03704}" sibTransId="{CD54EB26-095A-4E10-9C63-5CC9E6F59BAF}"/>
    <dgm:cxn modelId="{9429717E-8BA5-4D18-B827-8F9C22C0E1A5}" type="presOf" srcId="{9A9FDE0A-2D06-495B-BFFF-F148E1E71EF4}" destId="{B2CD31A6-F35F-4E75-B00F-D6EED421D48E}" srcOrd="0" destOrd="0" presId="urn:microsoft.com/office/officeart/2018/2/layout/IconCircleList"/>
    <dgm:cxn modelId="{85CB80A2-6662-40A0-B183-3BDDE9E9BA85}" type="presOf" srcId="{31DCA18F-391F-4A16-84A5-5EE34E9C5D5F}" destId="{6DC63E50-B3E8-4C5D-A52A-98BE8D726972}" srcOrd="0" destOrd="0" presId="urn:microsoft.com/office/officeart/2018/2/layout/IconCircleList"/>
    <dgm:cxn modelId="{E5DC05C1-B80A-4C7D-9732-C79B75E97F73}" srcId="{9A9FDE0A-2D06-495B-BFFF-F148E1E71EF4}" destId="{31DCA18F-391F-4A16-84A5-5EE34E9C5D5F}" srcOrd="0" destOrd="0" parTransId="{116402D6-D11E-4AF8-822E-4D11CD0B0BCC}" sibTransId="{6C505FC1-75CC-4578-A589-3F274F7AC97E}"/>
    <dgm:cxn modelId="{E2114ADE-06B4-4B3A-A8EF-E0A87EA3CC54}" type="presOf" srcId="{726FFD98-DB10-4F46-80FF-9015EEC70C61}" destId="{0B819EB1-1D98-4744-B5D4-B7D97B86183D}" srcOrd="0" destOrd="0" presId="urn:microsoft.com/office/officeart/2018/2/layout/IconCircleList"/>
    <dgm:cxn modelId="{ED085AEA-62D0-4FAD-9288-E71BC991099D}" type="presOf" srcId="{6C505FC1-75CC-4578-A589-3F274F7AC97E}" destId="{8736CA6D-1037-4A5D-AA2C-2FEE26D88E71}" srcOrd="0" destOrd="0" presId="urn:microsoft.com/office/officeart/2018/2/layout/IconCircleList"/>
    <dgm:cxn modelId="{C69C9B67-7E96-4733-ADF7-406FECFB1915}" type="presParOf" srcId="{B2CD31A6-F35F-4E75-B00F-D6EED421D48E}" destId="{AB8CCE2A-E5F0-4EF3-8385-804CA07109FF}" srcOrd="0" destOrd="0" presId="urn:microsoft.com/office/officeart/2018/2/layout/IconCircleList"/>
    <dgm:cxn modelId="{607977F8-664B-4AFE-9774-CFBA88610A51}" type="presParOf" srcId="{AB8CCE2A-E5F0-4EF3-8385-804CA07109FF}" destId="{47E58EDB-EFA8-42CD-A67E-3A219AD9A8BD}" srcOrd="0" destOrd="0" presId="urn:microsoft.com/office/officeart/2018/2/layout/IconCircleList"/>
    <dgm:cxn modelId="{552BEEEE-9EB5-43E8-BEE1-C72CA71C5124}" type="presParOf" srcId="{47E58EDB-EFA8-42CD-A67E-3A219AD9A8BD}" destId="{C9454AFD-7DE7-441F-A42E-3342A0B39D03}" srcOrd="0" destOrd="0" presId="urn:microsoft.com/office/officeart/2018/2/layout/IconCircleList"/>
    <dgm:cxn modelId="{FC415422-6E94-46A6-BA30-6BBB96AA59E2}" type="presParOf" srcId="{47E58EDB-EFA8-42CD-A67E-3A219AD9A8BD}" destId="{CB466F6B-639A-4DC7-A0B0-72D4B001ACBC}" srcOrd="1" destOrd="0" presId="urn:microsoft.com/office/officeart/2018/2/layout/IconCircleList"/>
    <dgm:cxn modelId="{DCF14874-56BF-44C0-B2E4-FA969B4A62B1}" type="presParOf" srcId="{47E58EDB-EFA8-42CD-A67E-3A219AD9A8BD}" destId="{0CF964A6-39D6-4F6B-A58F-08786AA206D8}" srcOrd="2" destOrd="0" presId="urn:microsoft.com/office/officeart/2018/2/layout/IconCircleList"/>
    <dgm:cxn modelId="{C4C8F120-0898-4B33-9D7F-728D7FD7EEF5}" type="presParOf" srcId="{47E58EDB-EFA8-42CD-A67E-3A219AD9A8BD}" destId="{6DC63E50-B3E8-4C5D-A52A-98BE8D726972}" srcOrd="3" destOrd="0" presId="urn:microsoft.com/office/officeart/2018/2/layout/IconCircleList"/>
    <dgm:cxn modelId="{69C98AAC-1918-4BE8-8E36-D5A3FBE08D80}" type="presParOf" srcId="{AB8CCE2A-E5F0-4EF3-8385-804CA07109FF}" destId="{8736CA6D-1037-4A5D-AA2C-2FEE26D88E71}" srcOrd="1" destOrd="0" presId="urn:microsoft.com/office/officeart/2018/2/layout/IconCircleList"/>
    <dgm:cxn modelId="{93BF9306-EFF7-45B1-95CA-C6B102A354A3}" type="presParOf" srcId="{AB8CCE2A-E5F0-4EF3-8385-804CA07109FF}" destId="{0AD74B28-4EBE-4EA7-B4D4-621EA49F2945}" srcOrd="2" destOrd="0" presId="urn:microsoft.com/office/officeart/2018/2/layout/IconCircleList"/>
    <dgm:cxn modelId="{ABFBA913-11DC-4776-B6DE-ED3330862710}" type="presParOf" srcId="{0AD74B28-4EBE-4EA7-B4D4-621EA49F2945}" destId="{9B87665B-66A6-4D97-BAEE-DF1576DF8DCF}" srcOrd="0" destOrd="0" presId="urn:microsoft.com/office/officeart/2018/2/layout/IconCircleList"/>
    <dgm:cxn modelId="{AF59425C-4418-402F-8E01-F5C32F4C064C}" type="presParOf" srcId="{0AD74B28-4EBE-4EA7-B4D4-621EA49F2945}" destId="{42A323FE-5E18-4220-BE9F-73D38185BD78}" srcOrd="1" destOrd="0" presId="urn:microsoft.com/office/officeart/2018/2/layout/IconCircleList"/>
    <dgm:cxn modelId="{0BE62B8B-DB4C-4A8A-9A17-C6688AF4CA97}" type="presParOf" srcId="{0AD74B28-4EBE-4EA7-B4D4-621EA49F2945}" destId="{546715F1-9047-4060-B3BE-563BAA2DC0AA}" srcOrd="2" destOrd="0" presId="urn:microsoft.com/office/officeart/2018/2/layout/IconCircleList"/>
    <dgm:cxn modelId="{98352995-052E-4EE2-9B21-A328FC02B448}" type="presParOf" srcId="{0AD74B28-4EBE-4EA7-B4D4-621EA49F2945}" destId="{0B819EB1-1D98-4744-B5D4-B7D97B86183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F87CC-CFF8-4AC1-B15C-8A900B09A8A6}">
      <dsp:nvSpPr>
        <dsp:cNvPr id="0" name=""/>
        <dsp:cNvSpPr/>
      </dsp:nvSpPr>
      <dsp:spPr>
        <a:xfrm>
          <a:off x="331937" y="598017"/>
          <a:ext cx="770449" cy="770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A48FECC-8B97-4E23-9DBC-D5B57929DAB5}">
      <dsp:nvSpPr>
        <dsp:cNvPr id="0" name=""/>
        <dsp:cNvSpPr/>
      </dsp:nvSpPr>
      <dsp:spPr>
        <a:xfrm>
          <a:off x="12527" y="1804681"/>
          <a:ext cx="1712109" cy="149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119 participants + 45 minutes </a:t>
          </a:r>
        </a:p>
      </dsp:txBody>
      <dsp:txXfrm>
        <a:off x="12527" y="1804681"/>
        <a:ext cx="1712109" cy="1498095"/>
      </dsp:txXfrm>
    </dsp:sp>
    <dsp:sp modelId="{A818FA9D-8576-4232-B6BC-9EC05C89DD17}">
      <dsp:nvSpPr>
        <dsp:cNvPr id="0" name=""/>
        <dsp:cNvSpPr/>
      </dsp:nvSpPr>
      <dsp:spPr>
        <a:xfrm>
          <a:off x="2939133" y="598023"/>
          <a:ext cx="770449" cy="770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1FC4648-CD35-49A2-9A46-1271A82B6668}">
      <dsp:nvSpPr>
        <dsp:cNvPr id="0" name=""/>
        <dsp:cNvSpPr/>
      </dsp:nvSpPr>
      <dsp:spPr>
        <a:xfrm>
          <a:off x="1879291" y="1765741"/>
          <a:ext cx="2899577" cy="175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7, one-on-one, three-minute speed-meetings, generating profile cards produced during the workshop to practice </a:t>
          </a:r>
        </a:p>
      </dsp:txBody>
      <dsp:txXfrm>
        <a:off x="1879291" y="1765741"/>
        <a:ext cx="2899577" cy="1757191"/>
      </dsp:txXfrm>
    </dsp:sp>
    <dsp:sp modelId="{94A2D157-42A2-4209-B67A-FAFE34F10FEC}">
      <dsp:nvSpPr>
        <dsp:cNvPr id="0" name=""/>
        <dsp:cNvSpPr/>
      </dsp:nvSpPr>
      <dsp:spPr>
        <a:xfrm>
          <a:off x="5511081" y="598017"/>
          <a:ext cx="770449" cy="7704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F6BA094-D5D1-4F4E-A456-A8ABC42C8F49}">
      <dsp:nvSpPr>
        <dsp:cNvPr id="0" name=""/>
        <dsp:cNvSpPr/>
      </dsp:nvSpPr>
      <dsp:spPr>
        <a:xfrm>
          <a:off x="5155190" y="1748412"/>
          <a:ext cx="1712109" cy="149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1</a:t>
          </a:r>
          <a:r>
            <a:rPr lang="en-US" sz="1600" kern="1200"/>
            <a:t>) </a:t>
          </a:r>
          <a:r>
            <a:rPr lang="en-US" sz="2000" kern="1200"/>
            <a:t>Conversing with others</a:t>
          </a:r>
        </a:p>
      </dsp:txBody>
      <dsp:txXfrm>
        <a:off x="5155190" y="1748412"/>
        <a:ext cx="1712109" cy="1498095"/>
      </dsp:txXfrm>
    </dsp:sp>
    <dsp:sp modelId="{46858ED5-7C94-4B47-882D-96174564FFBD}">
      <dsp:nvSpPr>
        <dsp:cNvPr id="0" name=""/>
        <dsp:cNvSpPr/>
      </dsp:nvSpPr>
      <dsp:spPr>
        <a:xfrm>
          <a:off x="7706638" y="598017"/>
          <a:ext cx="770449" cy="7704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7352FE5-2BAA-4BBC-A6C5-45DD2E2FD9B4}">
      <dsp:nvSpPr>
        <dsp:cNvPr id="0" name=""/>
        <dsp:cNvSpPr/>
      </dsp:nvSpPr>
      <dsp:spPr>
        <a:xfrm>
          <a:off x="7223281" y="1748412"/>
          <a:ext cx="1712109" cy="149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2) Discovering untapped resources  </a:t>
          </a:r>
        </a:p>
      </dsp:txBody>
      <dsp:txXfrm>
        <a:off x="7223281" y="1748412"/>
        <a:ext cx="1712109" cy="1498095"/>
      </dsp:txXfrm>
    </dsp:sp>
    <dsp:sp modelId="{228DF224-EDE4-478E-8F92-701AC3F112E2}">
      <dsp:nvSpPr>
        <dsp:cNvPr id="0" name=""/>
        <dsp:cNvSpPr/>
      </dsp:nvSpPr>
      <dsp:spPr>
        <a:xfrm>
          <a:off x="9712103" y="665239"/>
          <a:ext cx="770449" cy="7704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940F353-D53C-4584-B1E4-3DB2FA82AAAB}">
      <dsp:nvSpPr>
        <dsp:cNvPr id="0" name=""/>
        <dsp:cNvSpPr/>
      </dsp:nvSpPr>
      <dsp:spPr>
        <a:xfrm>
          <a:off x="9235009" y="1748412"/>
          <a:ext cx="1712109" cy="149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3) Initiating cooperative, collaborative, or mentoring partnerships</a:t>
          </a:r>
        </a:p>
      </dsp:txBody>
      <dsp:txXfrm>
        <a:off x="9235009" y="1748412"/>
        <a:ext cx="1712109" cy="1498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AA3C-B7E2-4622-AA83-879B8C6DFE31}">
      <dsp:nvSpPr>
        <dsp:cNvPr id="0" name=""/>
        <dsp:cNvSpPr/>
      </dsp:nvSpPr>
      <dsp:spPr>
        <a:xfrm>
          <a:off x="453914" y="1134886"/>
          <a:ext cx="1406812" cy="1406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C697E-AF7F-40B3-B81A-24F849590A25}">
      <dsp:nvSpPr>
        <dsp:cNvPr id="0" name=""/>
        <dsp:cNvSpPr/>
      </dsp:nvSpPr>
      <dsp:spPr>
        <a:xfrm>
          <a:off x="747463" y="1465618"/>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86F1BA-1429-4384-8FF4-DB6E8486AC4D}">
      <dsp:nvSpPr>
        <dsp:cNvPr id="0" name=""/>
        <dsp:cNvSpPr/>
      </dsp:nvSpPr>
      <dsp:spPr>
        <a:xfrm>
          <a:off x="8854" y="2923525"/>
          <a:ext cx="2306250" cy="1152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cap="none"/>
            <a:t>Who are these stakeholders</a:t>
          </a:r>
          <a:r>
            <a:rPr lang="en-US" sz="2300" kern="1200"/>
            <a:t>? </a:t>
          </a:r>
        </a:p>
      </dsp:txBody>
      <dsp:txXfrm>
        <a:off x="8854" y="2923525"/>
        <a:ext cx="2306250" cy="1152414"/>
      </dsp:txXfrm>
    </dsp:sp>
    <dsp:sp modelId="{395A7C86-92D1-4CC6-A3CA-DC2DD518C58A}">
      <dsp:nvSpPr>
        <dsp:cNvPr id="0" name=""/>
        <dsp:cNvSpPr/>
      </dsp:nvSpPr>
      <dsp:spPr>
        <a:xfrm>
          <a:off x="4167772" y="1072467"/>
          <a:ext cx="1406812" cy="1406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70B99-EC06-468D-BBA0-341FAC61A2AD}">
      <dsp:nvSpPr>
        <dsp:cNvPr id="0" name=""/>
        <dsp:cNvSpPr/>
      </dsp:nvSpPr>
      <dsp:spPr>
        <a:xfrm>
          <a:off x="4467585" y="1372279"/>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21C3FC-EA61-4CEC-8936-86FBA79B47E2}">
      <dsp:nvSpPr>
        <dsp:cNvPr id="0" name=""/>
        <dsp:cNvSpPr/>
      </dsp:nvSpPr>
      <dsp:spPr>
        <a:xfrm>
          <a:off x="2688370" y="2807255"/>
          <a:ext cx="4314278" cy="205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a:t>What findings are meaningful for NEFLIN leadership to include in their strategic plan</a:t>
          </a:r>
          <a:r>
            <a:rPr lang="en-US" sz="2400" kern="1200"/>
            <a:t>?</a:t>
          </a:r>
        </a:p>
      </dsp:txBody>
      <dsp:txXfrm>
        <a:off x="2688370" y="2807255"/>
        <a:ext cx="4314278" cy="2058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4F575-BC61-4290-A0CC-6BB691335632}">
      <dsp:nvSpPr>
        <dsp:cNvPr id="0" name=""/>
        <dsp:cNvSpPr/>
      </dsp:nvSpPr>
      <dsp:spPr>
        <a:xfrm>
          <a:off x="1063980" y="402046"/>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9A7FA1-4D30-4DF4-ACD8-6DD414042161}">
      <dsp:nvSpPr>
        <dsp:cNvPr id="0" name=""/>
        <dsp:cNvSpPr/>
      </dsp:nvSpPr>
      <dsp:spPr>
        <a:xfrm>
          <a:off x="285097" y="2124033"/>
          <a:ext cx="28323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What is your current role and why are you passionate about this work?</a:t>
          </a:r>
        </a:p>
      </dsp:txBody>
      <dsp:txXfrm>
        <a:off x="285097" y="2124033"/>
        <a:ext cx="2832300" cy="1260000"/>
      </dsp:txXfrm>
    </dsp:sp>
    <dsp:sp modelId="{BB3CA208-C36B-4685-B5AB-62C770C2B6B9}">
      <dsp:nvSpPr>
        <dsp:cNvPr id="0" name=""/>
        <dsp:cNvSpPr/>
      </dsp:nvSpPr>
      <dsp:spPr>
        <a:xfrm>
          <a:off x="4391932" y="402046"/>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5041EC-EE97-4A4F-8C2B-B4A252315A13}">
      <dsp:nvSpPr>
        <dsp:cNvPr id="0" name=""/>
        <dsp:cNvSpPr/>
      </dsp:nvSpPr>
      <dsp:spPr>
        <a:xfrm>
          <a:off x="3613050" y="2124033"/>
          <a:ext cx="28323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What projects or interests have you been focusing on recently?</a:t>
          </a:r>
        </a:p>
      </dsp:txBody>
      <dsp:txXfrm>
        <a:off x="3613050" y="2124033"/>
        <a:ext cx="2832300" cy="1260000"/>
      </dsp:txXfrm>
    </dsp:sp>
    <dsp:sp modelId="{6B932ADA-B61D-4E9B-B1EC-6754E8F6B434}">
      <dsp:nvSpPr>
        <dsp:cNvPr id="0" name=""/>
        <dsp:cNvSpPr/>
      </dsp:nvSpPr>
      <dsp:spPr>
        <a:xfrm>
          <a:off x="7719885" y="402046"/>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852579-BD33-4F4E-88A8-84BB09155F09}">
      <dsp:nvSpPr>
        <dsp:cNvPr id="0" name=""/>
        <dsp:cNvSpPr/>
      </dsp:nvSpPr>
      <dsp:spPr>
        <a:xfrm>
          <a:off x="6941002" y="2124033"/>
          <a:ext cx="28323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What is one thing most people don’t know about you?</a:t>
          </a:r>
        </a:p>
      </dsp:txBody>
      <dsp:txXfrm>
        <a:off x="6941002" y="2124033"/>
        <a:ext cx="2832300" cy="126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31522-A338-41A7-9B69-145CB2A3F12D}">
      <dsp:nvSpPr>
        <dsp:cNvPr id="0" name=""/>
        <dsp:cNvSpPr/>
      </dsp:nvSpPr>
      <dsp:spPr>
        <a:xfrm>
          <a:off x="-90647" y="9646"/>
          <a:ext cx="7249925" cy="730537"/>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65FF2B89-9223-453F-8BC5-AF67F5F03774}">
      <dsp:nvSpPr>
        <dsp:cNvPr id="0" name=""/>
        <dsp:cNvSpPr/>
      </dsp:nvSpPr>
      <dsp:spPr>
        <a:xfrm>
          <a:off x="130340" y="174017"/>
          <a:ext cx="401795" cy="401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97904B2-8806-4049-B6F7-305017A9A0CC}">
      <dsp:nvSpPr>
        <dsp:cNvPr id="0" name=""/>
        <dsp:cNvSpPr/>
      </dsp:nvSpPr>
      <dsp:spPr>
        <a:xfrm>
          <a:off x="570179" y="9646"/>
          <a:ext cx="6770393" cy="73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15" tIns="77315" rIns="77315" bIns="77315" numCol="1" spcCol="1270" anchor="ctr" anchorCtr="0">
          <a:noAutofit/>
        </a:bodyPr>
        <a:lstStyle/>
        <a:p>
          <a:pPr marL="0" lvl="0" indent="0" algn="l" defTabSz="800100">
            <a:lnSpc>
              <a:spcPct val="100000"/>
            </a:lnSpc>
            <a:spcBef>
              <a:spcPct val="0"/>
            </a:spcBef>
            <a:spcAft>
              <a:spcPct val="35000"/>
            </a:spcAft>
            <a:buNone/>
          </a:pPr>
          <a:r>
            <a:rPr lang="en-US" sz="1800" kern="1200"/>
            <a:t>91 unique hometowns, from as far as Algeria, Africa to Lake City, FL. Most responses named Jacksonville, Florida as their hometown.  </a:t>
          </a:r>
        </a:p>
      </dsp:txBody>
      <dsp:txXfrm>
        <a:off x="570179" y="9646"/>
        <a:ext cx="6770393" cy="730537"/>
      </dsp:txXfrm>
    </dsp:sp>
    <dsp:sp modelId="{7F9EFD30-EFFE-4780-856D-EEDA6717C999}">
      <dsp:nvSpPr>
        <dsp:cNvPr id="0" name=""/>
        <dsp:cNvSpPr/>
      </dsp:nvSpPr>
      <dsp:spPr>
        <a:xfrm>
          <a:off x="-90647" y="922817"/>
          <a:ext cx="7249925" cy="730537"/>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6D3C17C-AA71-4027-8D20-88B40DB927B9}">
      <dsp:nvSpPr>
        <dsp:cNvPr id="0" name=""/>
        <dsp:cNvSpPr/>
      </dsp:nvSpPr>
      <dsp:spPr>
        <a:xfrm>
          <a:off x="130340" y="1087188"/>
          <a:ext cx="401795" cy="401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86D35EC-A53E-4946-8677-4745EF2DF1E6}">
      <dsp:nvSpPr>
        <dsp:cNvPr id="0" name=""/>
        <dsp:cNvSpPr/>
      </dsp:nvSpPr>
      <dsp:spPr>
        <a:xfrm>
          <a:off x="753123" y="922817"/>
          <a:ext cx="6404503" cy="73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15" tIns="77315" rIns="77315" bIns="77315" numCol="1" spcCol="1270" anchor="ctr" anchorCtr="0">
          <a:noAutofit/>
        </a:bodyPr>
        <a:lstStyle/>
        <a:p>
          <a:pPr marL="0" lvl="0" indent="0" algn="l" defTabSz="800100">
            <a:lnSpc>
              <a:spcPct val="100000"/>
            </a:lnSpc>
            <a:spcBef>
              <a:spcPct val="0"/>
            </a:spcBef>
            <a:spcAft>
              <a:spcPct val="35000"/>
            </a:spcAft>
            <a:buNone/>
          </a:pPr>
          <a:r>
            <a:rPr lang="en-US" sz="1800" kern="1200"/>
            <a:t>48 unique libraries or library systems </a:t>
          </a:r>
        </a:p>
      </dsp:txBody>
      <dsp:txXfrm>
        <a:off x="753123" y="922817"/>
        <a:ext cx="6404503" cy="730537"/>
      </dsp:txXfrm>
    </dsp:sp>
    <dsp:sp modelId="{FFF7EB53-1804-49BF-B0B1-0B6946A19944}">
      <dsp:nvSpPr>
        <dsp:cNvPr id="0" name=""/>
        <dsp:cNvSpPr/>
      </dsp:nvSpPr>
      <dsp:spPr>
        <a:xfrm>
          <a:off x="-90647" y="1835989"/>
          <a:ext cx="7249925" cy="730537"/>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AC0C447A-B633-472E-9D65-21854266400E}">
      <dsp:nvSpPr>
        <dsp:cNvPr id="0" name=""/>
        <dsp:cNvSpPr/>
      </dsp:nvSpPr>
      <dsp:spPr>
        <a:xfrm>
          <a:off x="130340" y="2000360"/>
          <a:ext cx="401795" cy="4017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54388E1-99D5-4E72-8787-E390EC7D16A5}">
      <dsp:nvSpPr>
        <dsp:cNvPr id="0" name=""/>
        <dsp:cNvSpPr/>
      </dsp:nvSpPr>
      <dsp:spPr>
        <a:xfrm>
          <a:off x="753123" y="1835989"/>
          <a:ext cx="6404503" cy="73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15" tIns="77315" rIns="77315" bIns="77315" numCol="1" spcCol="1270" anchor="ctr" anchorCtr="0">
          <a:noAutofit/>
        </a:bodyPr>
        <a:lstStyle/>
        <a:p>
          <a:pPr marL="0" lvl="0" indent="0" algn="l" defTabSz="800100">
            <a:lnSpc>
              <a:spcPct val="100000"/>
            </a:lnSpc>
            <a:spcBef>
              <a:spcPct val="0"/>
            </a:spcBef>
            <a:spcAft>
              <a:spcPct val="35000"/>
            </a:spcAft>
            <a:buNone/>
          </a:pPr>
          <a:r>
            <a:rPr lang="en-US" sz="1800" kern="1200"/>
            <a:t>48 participants from academic libraries </a:t>
          </a:r>
        </a:p>
      </dsp:txBody>
      <dsp:txXfrm>
        <a:off x="753123" y="1835989"/>
        <a:ext cx="6404503" cy="730537"/>
      </dsp:txXfrm>
    </dsp:sp>
    <dsp:sp modelId="{7CA21A5B-59C5-4697-833F-74C2E20BA301}">
      <dsp:nvSpPr>
        <dsp:cNvPr id="0" name=""/>
        <dsp:cNvSpPr/>
      </dsp:nvSpPr>
      <dsp:spPr>
        <a:xfrm>
          <a:off x="-90647" y="2749161"/>
          <a:ext cx="7249925" cy="730537"/>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2E276E98-0D13-4649-B1DC-0003741EDE46}">
      <dsp:nvSpPr>
        <dsp:cNvPr id="0" name=""/>
        <dsp:cNvSpPr/>
      </dsp:nvSpPr>
      <dsp:spPr>
        <a:xfrm>
          <a:off x="130340" y="2913532"/>
          <a:ext cx="401795" cy="4017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9A261AB-A2AD-4748-A8D1-856721760164}">
      <dsp:nvSpPr>
        <dsp:cNvPr id="0" name=""/>
        <dsp:cNvSpPr/>
      </dsp:nvSpPr>
      <dsp:spPr>
        <a:xfrm>
          <a:off x="753123" y="2749161"/>
          <a:ext cx="6404503" cy="73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15" tIns="77315" rIns="77315" bIns="77315" numCol="1" spcCol="1270" anchor="ctr" anchorCtr="0">
          <a:noAutofit/>
        </a:bodyPr>
        <a:lstStyle/>
        <a:p>
          <a:pPr marL="0" lvl="0" indent="0" algn="l" defTabSz="800100">
            <a:lnSpc>
              <a:spcPct val="100000"/>
            </a:lnSpc>
            <a:spcBef>
              <a:spcPct val="0"/>
            </a:spcBef>
            <a:spcAft>
              <a:spcPct val="35000"/>
            </a:spcAft>
            <a:buNone/>
          </a:pPr>
          <a:r>
            <a:rPr lang="en-US" sz="1800" kern="1200"/>
            <a:t>60 from public libraries</a:t>
          </a:r>
        </a:p>
      </dsp:txBody>
      <dsp:txXfrm>
        <a:off x="753123" y="2749161"/>
        <a:ext cx="6404503" cy="730537"/>
      </dsp:txXfrm>
    </dsp:sp>
    <dsp:sp modelId="{04E283D5-72AC-46E6-9EC9-6B722043CD3D}">
      <dsp:nvSpPr>
        <dsp:cNvPr id="0" name=""/>
        <dsp:cNvSpPr/>
      </dsp:nvSpPr>
      <dsp:spPr>
        <a:xfrm>
          <a:off x="-90647" y="3662333"/>
          <a:ext cx="7249925" cy="730537"/>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3522B82-050A-4F48-B57F-159821231449}">
      <dsp:nvSpPr>
        <dsp:cNvPr id="0" name=""/>
        <dsp:cNvSpPr/>
      </dsp:nvSpPr>
      <dsp:spPr>
        <a:xfrm>
          <a:off x="130340" y="3826704"/>
          <a:ext cx="401795" cy="4017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552885-BE69-4DEB-ABBD-9956B122F18D}">
      <dsp:nvSpPr>
        <dsp:cNvPr id="0" name=""/>
        <dsp:cNvSpPr/>
      </dsp:nvSpPr>
      <dsp:spPr>
        <a:xfrm>
          <a:off x="753123" y="3662333"/>
          <a:ext cx="6404503" cy="73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15" tIns="77315" rIns="77315" bIns="77315" numCol="1" spcCol="1270" anchor="ctr" anchorCtr="0">
          <a:noAutofit/>
        </a:bodyPr>
        <a:lstStyle/>
        <a:p>
          <a:pPr marL="0" lvl="0" indent="0" algn="l" defTabSz="800100">
            <a:lnSpc>
              <a:spcPct val="100000"/>
            </a:lnSpc>
            <a:spcBef>
              <a:spcPct val="0"/>
            </a:spcBef>
            <a:spcAft>
              <a:spcPct val="35000"/>
            </a:spcAft>
            <a:buNone/>
          </a:pPr>
          <a:r>
            <a:rPr lang="en-US" sz="1800" kern="1200"/>
            <a:t>7 Other</a:t>
          </a:r>
        </a:p>
      </dsp:txBody>
      <dsp:txXfrm>
        <a:off x="753123" y="3662333"/>
        <a:ext cx="6404503" cy="730537"/>
      </dsp:txXfrm>
    </dsp:sp>
    <dsp:sp modelId="{A216A2AF-A25F-4ABA-8000-77E42F70C68C}">
      <dsp:nvSpPr>
        <dsp:cNvPr id="0" name=""/>
        <dsp:cNvSpPr/>
      </dsp:nvSpPr>
      <dsp:spPr>
        <a:xfrm>
          <a:off x="-90647" y="4575505"/>
          <a:ext cx="7249925" cy="730537"/>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95E922DD-8274-4BBC-9C18-69B1732C454D}">
      <dsp:nvSpPr>
        <dsp:cNvPr id="0" name=""/>
        <dsp:cNvSpPr/>
      </dsp:nvSpPr>
      <dsp:spPr>
        <a:xfrm>
          <a:off x="130340" y="4739876"/>
          <a:ext cx="401795" cy="40179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160AA41-394B-4F3E-B4F7-2504A91695D8}">
      <dsp:nvSpPr>
        <dsp:cNvPr id="0" name=""/>
        <dsp:cNvSpPr/>
      </dsp:nvSpPr>
      <dsp:spPr>
        <a:xfrm>
          <a:off x="753123" y="4575505"/>
          <a:ext cx="6404503" cy="73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15" tIns="77315" rIns="77315" bIns="77315" numCol="1" spcCol="1270" anchor="ctr" anchorCtr="0">
          <a:noAutofit/>
        </a:bodyPr>
        <a:lstStyle/>
        <a:p>
          <a:pPr marL="0" lvl="0" indent="0" algn="l" defTabSz="800100">
            <a:lnSpc>
              <a:spcPct val="100000"/>
            </a:lnSpc>
            <a:spcBef>
              <a:spcPct val="0"/>
            </a:spcBef>
            <a:spcAft>
              <a:spcPct val="35000"/>
            </a:spcAft>
            <a:buNone/>
          </a:pPr>
          <a:r>
            <a:rPr lang="en-US" sz="1800" kern="1200"/>
            <a:t>31 cities throughout North Florida. </a:t>
          </a:r>
        </a:p>
      </dsp:txBody>
      <dsp:txXfrm>
        <a:off x="753123" y="4575505"/>
        <a:ext cx="6404503" cy="730537"/>
      </dsp:txXfrm>
    </dsp:sp>
    <dsp:sp modelId="{C8F8C573-D0D6-4372-B695-559DAA884EBC}">
      <dsp:nvSpPr>
        <dsp:cNvPr id="0" name=""/>
        <dsp:cNvSpPr/>
      </dsp:nvSpPr>
      <dsp:spPr>
        <a:xfrm>
          <a:off x="-90647" y="5488677"/>
          <a:ext cx="7249925" cy="730537"/>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5C25C184-81D5-4215-99D0-84444C6F22E1}">
      <dsp:nvSpPr>
        <dsp:cNvPr id="0" name=""/>
        <dsp:cNvSpPr/>
      </dsp:nvSpPr>
      <dsp:spPr>
        <a:xfrm>
          <a:off x="130340" y="5653048"/>
          <a:ext cx="401795" cy="40179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AB5A8FB-B969-4D6C-9BF7-ECA81CC7D23C}">
      <dsp:nvSpPr>
        <dsp:cNvPr id="0" name=""/>
        <dsp:cNvSpPr/>
      </dsp:nvSpPr>
      <dsp:spPr>
        <a:xfrm>
          <a:off x="683794" y="5488677"/>
          <a:ext cx="6543161" cy="73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15" tIns="77315" rIns="77315" bIns="77315" numCol="1" spcCol="1270" anchor="ctr" anchorCtr="0">
          <a:noAutofit/>
        </a:bodyPr>
        <a:lstStyle/>
        <a:p>
          <a:pPr marL="0" lvl="0" indent="0" algn="l" defTabSz="800100">
            <a:lnSpc>
              <a:spcPct val="100000"/>
            </a:lnSpc>
            <a:spcBef>
              <a:spcPct val="0"/>
            </a:spcBef>
            <a:spcAft>
              <a:spcPct val="35000"/>
            </a:spcAft>
            <a:buNone/>
          </a:pPr>
          <a:r>
            <a:rPr lang="en-US" sz="1800" kern="1200"/>
            <a:t>42 unique positions including deans, directors, branch heads, managers, coordinators, reference-collections-tech </a:t>
          </a:r>
          <a:r>
            <a:rPr lang="en-US" sz="1800" kern="1200" err="1"/>
            <a:t>svcs</a:t>
          </a:r>
          <a:r>
            <a:rPr lang="en-US" sz="1800" kern="1200"/>
            <a:t> librarians.</a:t>
          </a:r>
        </a:p>
      </dsp:txBody>
      <dsp:txXfrm>
        <a:off x="683794" y="5488677"/>
        <a:ext cx="6543161" cy="730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7EF36-5938-4C12-AC05-3CCEBE623A25}">
      <dsp:nvSpPr>
        <dsp:cNvPr id="0" name=""/>
        <dsp:cNvSpPr/>
      </dsp:nvSpPr>
      <dsp:spPr>
        <a:xfrm>
          <a:off x="790" y="0"/>
          <a:ext cx="3201829" cy="376535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6270" tIns="0" rIns="316270" bIns="330200" numCol="1" spcCol="1270" anchor="t" anchorCtr="0">
          <a:noAutofit/>
        </a:bodyPr>
        <a:lstStyle/>
        <a:p>
          <a:pPr marL="0" lvl="0" indent="0" algn="l" defTabSz="1066800">
            <a:lnSpc>
              <a:spcPct val="90000"/>
            </a:lnSpc>
            <a:spcBef>
              <a:spcPct val="0"/>
            </a:spcBef>
            <a:spcAft>
              <a:spcPct val="35000"/>
            </a:spcAft>
            <a:buNone/>
          </a:pPr>
          <a:r>
            <a:rPr lang="en-US" sz="2400" u="sng" kern="1200">
              <a:solidFill>
                <a:schemeClr val="tx1"/>
              </a:solidFill>
            </a:rPr>
            <a:t>Synergies:     </a:t>
          </a:r>
        </a:p>
        <a:p>
          <a:pPr marL="0" lvl="0" indent="0" algn="l" defTabSz="1066800">
            <a:lnSpc>
              <a:spcPct val="100000"/>
            </a:lnSpc>
            <a:spcBef>
              <a:spcPct val="0"/>
            </a:spcBef>
            <a:spcAft>
              <a:spcPts val="600"/>
            </a:spcAft>
            <a:buNone/>
          </a:pPr>
          <a:r>
            <a:rPr lang="en-US" sz="2200" kern="1200"/>
            <a:t>Group Similarities (39)</a:t>
          </a:r>
        </a:p>
        <a:p>
          <a:pPr marL="0" lvl="0" indent="0" algn="l" defTabSz="1066800">
            <a:lnSpc>
              <a:spcPct val="100000"/>
            </a:lnSpc>
            <a:spcBef>
              <a:spcPct val="0"/>
            </a:spcBef>
            <a:spcAft>
              <a:spcPts val="600"/>
            </a:spcAft>
            <a:buNone/>
          </a:pPr>
          <a:r>
            <a:rPr lang="en-US" sz="2200" kern="1200"/>
            <a:t>Group Identities (14)</a:t>
          </a:r>
        </a:p>
      </dsp:txBody>
      <dsp:txXfrm>
        <a:off x="790" y="1506142"/>
        <a:ext cx="3201829" cy="2259213"/>
      </dsp:txXfrm>
    </dsp:sp>
    <dsp:sp modelId="{BD242498-D51C-4AB3-B2B0-8F3A8768A062}">
      <dsp:nvSpPr>
        <dsp:cNvPr id="0" name=""/>
        <dsp:cNvSpPr/>
      </dsp:nvSpPr>
      <dsp:spPr>
        <a:xfrm>
          <a:off x="790" y="0"/>
          <a:ext cx="3201829" cy="1506142"/>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6270" tIns="165100" rIns="31627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90" y="0"/>
        <a:ext cx="3201829" cy="1506142"/>
      </dsp:txXfrm>
    </dsp:sp>
    <dsp:sp modelId="{C6E7412E-F26F-47FE-B749-6F48848B1F55}">
      <dsp:nvSpPr>
        <dsp:cNvPr id="0" name=""/>
        <dsp:cNvSpPr/>
      </dsp:nvSpPr>
      <dsp:spPr>
        <a:xfrm>
          <a:off x="3458766" y="0"/>
          <a:ext cx="3201829" cy="3765355"/>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6270" tIns="0" rIns="316270" bIns="330200" numCol="1" spcCol="1270" anchor="t" anchorCtr="0">
          <a:noAutofit/>
        </a:bodyPr>
        <a:lstStyle/>
        <a:p>
          <a:pPr marL="0" lvl="0" indent="0" algn="l" defTabSz="1066800">
            <a:lnSpc>
              <a:spcPct val="90000"/>
            </a:lnSpc>
            <a:spcBef>
              <a:spcPct val="0"/>
            </a:spcBef>
            <a:spcAft>
              <a:spcPct val="35000"/>
            </a:spcAft>
            <a:buNone/>
          </a:pPr>
          <a:r>
            <a:rPr lang="en-US" sz="2400" u="sng" kern="1200">
              <a:solidFill>
                <a:schemeClr val="tx1"/>
              </a:solidFill>
            </a:rPr>
            <a:t>Connections: </a:t>
          </a:r>
        </a:p>
        <a:p>
          <a:pPr marL="0" lvl="0" indent="0" algn="l" defTabSz="1066800">
            <a:lnSpc>
              <a:spcPct val="100000"/>
            </a:lnSpc>
            <a:spcBef>
              <a:spcPct val="0"/>
            </a:spcBef>
            <a:spcAft>
              <a:spcPts val="0"/>
            </a:spcAft>
            <a:buNone/>
          </a:pPr>
          <a:r>
            <a:rPr lang="en-US" sz="2200" kern="1200"/>
            <a:t>Positive (16) </a:t>
          </a:r>
        </a:p>
        <a:p>
          <a:pPr marL="0" lvl="0" indent="0" algn="l" defTabSz="1066800">
            <a:lnSpc>
              <a:spcPct val="100000"/>
            </a:lnSpc>
            <a:spcBef>
              <a:spcPct val="0"/>
            </a:spcBef>
            <a:spcAft>
              <a:spcPts val="0"/>
            </a:spcAft>
            <a:buNone/>
          </a:pPr>
          <a:r>
            <a:rPr lang="en-US" sz="2200" kern="1200"/>
            <a:t>Neutral (21) </a:t>
          </a:r>
        </a:p>
        <a:p>
          <a:pPr marL="0" lvl="0" indent="0" algn="l" defTabSz="1066800">
            <a:lnSpc>
              <a:spcPct val="100000"/>
            </a:lnSpc>
            <a:spcBef>
              <a:spcPct val="0"/>
            </a:spcBef>
            <a:spcAft>
              <a:spcPts val="0"/>
            </a:spcAft>
            <a:buNone/>
          </a:pPr>
          <a:endParaRPr lang="en-US" sz="1000" kern="1200"/>
        </a:p>
        <a:p>
          <a:pPr marL="0" lvl="0" indent="0" algn="l" defTabSz="1066800">
            <a:lnSpc>
              <a:spcPct val="100000"/>
            </a:lnSpc>
            <a:spcBef>
              <a:spcPct val="0"/>
            </a:spcBef>
            <a:spcAft>
              <a:spcPts val="0"/>
            </a:spcAft>
            <a:buNone/>
          </a:pPr>
          <a:r>
            <a:rPr lang="en-US" sz="2200" kern="1200"/>
            <a:t>Personal (6)</a:t>
          </a:r>
        </a:p>
        <a:p>
          <a:pPr marL="0" lvl="0" indent="0" algn="l" defTabSz="1066800">
            <a:lnSpc>
              <a:spcPct val="100000"/>
            </a:lnSpc>
            <a:spcBef>
              <a:spcPct val="0"/>
            </a:spcBef>
            <a:spcAft>
              <a:spcPts val="0"/>
            </a:spcAft>
            <a:buNone/>
          </a:pPr>
          <a:r>
            <a:rPr lang="en-US" sz="2200" kern="1200"/>
            <a:t>Professional (32)</a:t>
          </a:r>
        </a:p>
      </dsp:txBody>
      <dsp:txXfrm>
        <a:off x="3458766" y="1506142"/>
        <a:ext cx="3201829" cy="2259213"/>
      </dsp:txXfrm>
    </dsp:sp>
    <dsp:sp modelId="{7116BE98-E9A8-425E-80B7-4FD5B0C991D7}">
      <dsp:nvSpPr>
        <dsp:cNvPr id="0" name=""/>
        <dsp:cNvSpPr/>
      </dsp:nvSpPr>
      <dsp:spPr>
        <a:xfrm>
          <a:off x="3458766" y="0"/>
          <a:ext cx="3201829" cy="1506142"/>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6270" tIns="165100" rIns="316270"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458766" y="0"/>
        <a:ext cx="3201829" cy="1506142"/>
      </dsp:txXfrm>
    </dsp:sp>
    <dsp:sp modelId="{525452BA-27FF-4C08-9428-090A65566B0B}">
      <dsp:nvSpPr>
        <dsp:cNvPr id="0" name=""/>
        <dsp:cNvSpPr/>
      </dsp:nvSpPr>
      <dsp:spPr>
        <a:xfrm>
          <a:off x="6917532" y="0"/>
          <a:ext cx="3201829" cy="3765355"/>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6270" tIns="0" rIns="316270" bIns="330200" numCol="1" spcCol="1270" anchor="t" anchorCtr="0">
          <a:noAutofit/>
        </a:bodyPr>
        <a:lstStyle/>
        <a:p>
          <a:pPr marL="0" lvl="0" indent="0" algn="l" defTabSz="1066800">
            <a:lnSpc>
              <a:spcPct val="90000"/>
            </a:lnSpc>
            <a:spcBef>
              <a:spcPct val="0"/>
            </a:spcBef>
            <a:spcAft>
              <a:spcPct val="35000"/>
            </a:spcAft>
            <a:buNone/>
          </a:pPr>
          <a:r>
            <a:rPr lang="en-US" sz="2400" u="sng" kern="1200">
              <a:solidFill>
                <a:schemeClr val="tx1"/>
              </a:solidFill>
            </a:rPr>
            <a:t>Discoveries: </a:t>
          </a:r>
        </a:p>
        <a:p>
          <a:pPr marL="0" lvl="0" indent="0" algn="l" defTabSz="1066800">
            <a:lnSpc>
              <a:spcPct val="100000"/>
            </a:lnSpc>
            <a:spcBef>
              <a:spcPct val="0"/>
            </a:spcBef>
            <a:spcAft>
              <a:spcPts val="0"/>
            </a:spcAft>
            <a:buNone/>
          </a:pPr>
          <a:r>
            <a:rPr lang="en-US" sz="2100" kern="1200"/>
            <a:t>Positive (20) </a:t>
          </a:r>
        </a:p>
        <a:p>
          <a:pPr marL="0" lvl="0" indent="0" algn="l" defTabSz="1066800">
            <a:lnSpc>
              <a:spcPct val="100000"/>
            </a:lnSpc>
            <a:spcBef>
              <a:spcPct val="0"/>
            </a:spcBef>
            <a:spcAft>
              <a:spcPts val="0"/>
            </a:spcAft>
            <a:buNone/>
          </a:pPr>
          <a:r>
            <a:rPr lang="en-US" sz="2100" kern="1200"/>
            <a:t>Neutral (23) </a:t>
          </a:r>
        </a:p>
        <a:p>
          <a:pPr marL="0" lvl="0" indent="0" algn="l" defTabSz="1066800">
            <a:lnSpc>
              <a:spcPct val="90000"/>
            </a:lnSpc>
            <a:spcBef>
              <a:spcPct val="0"/>
            </a:spcBef>
            <a:spcAft>
              <a:spcPct val="35000"/>
            </a:spcAft>
            <a:buNone/>
          </a:pPr>
          <a:endParaRPr lang="en-US" sz="1000" kern="1200"/>
        </a:p>
        <a:p>
          <a:pPr marL="0" lvl="0" indent="0" algn="l" defTabSz="1066800">
            <a:lnSpc>
              <a:spcPct val="100000"/>
            </a:lnSpc>
            <a:spcBef>
              <a:spcPct val="0"/>
            </a:spcBef>
            <a:spcAft>
              <a:spcPts val="0"/>
            </a:spcAft>
            <a:buNone/>
          </a:pPr>
          <a:r>
            <a:rPr lang="en-US" sz="2100" kern="1200"/>
            <a:t>Personal (3)</a:t>
          </a:r>
        </a:p>
        <a:p>
          <a:pPr marL="0" lvl="0" indent="0" algn="l" defTabSz="1066800">
            <a:lnSpc>
              <a:spcPct val="100000"/>
            </a:lnSpc>
            <a:spcBef>
              <a:spcPct val="0"/>
            </a:spcBef>
            <a:spcAft>
              <a:spcPts val="0"/>
            </a:spcAft>
            <a:buNone/>
          </a:pPr>
          <a:r>
            <a:rPr lang="en-US" sz="2100" kern="1200"/>
            <a:t>Professional (42)</a:t>
          </a:r>
        </a:p>
      </dsp:txBody>
      <dsp:txXfrm>
        <a:off x="6917532" y="1506142"/>
        <a:ext cx="3201829" cy="2259213"/>
      </dsp:txXfrm>
    </dsp:sp>
    <dsp:sp modelId="{67FEC724-3964-4E26-BE9C-756D2BF57F43}">
      <dsp:nvSpPr>
        <dsp:cNvPr id="0" name=""/>
        <dsp:cNvSpPr/>
      </dsp:nvSpPr>
      <dsp:spPr>
        <a:xfrm>
          <a:off x="6916742" y="0"/>
          <a:ext cx="3201829" cy="1506142"/>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6270" tIns="165100" rIns="316270"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916742" y="0"/>
        <a:ext cx="3201829" cy="1506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4AFD-7DE7-441F-A42E-3342A0B39D03}">
      <dsp:nvSpPr>
        <dsp:cNvPr id="0" name=""/>
        <dsp:cNvSpPr/>
      </dsp:nvSpPr>
      <dsp:spPr>
        <a:xfrm>
          <a:off x="0" y="1047029"/>
          <a:ext cx="1412939" cy="1412939"/>
        </a:xfrm>
        <a:prstGeom prst="ellipse">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CB466F6B-639A-4DC7-A0B0-72D4B001ACBC}">
      <dsp:nvSpPr>
        <dsp:cNvPr id="0" name=""/>
        <dsp:cNvSpPr/>
      </dsp:nvSpPr>
      <dsp:spPr>
        <a:xfrm>
          <a:off x="259535" y="1283162"/>
          <a:ext cx="819504" cy="8195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DC63E50-B3E8-4C5D-A52A-98BE8D726972}">
      <dsp:nvSpPr>
        <dsp:cNvPr id="0" name=""/>
        <dsp:cNvSpPr/>
      </dsp:nvSpPr>
      <dsp:spPr>
        <a:xfrm>
          <a:off x="1749694" y="1406474"/>
          <a:ext cx="4743564" cy="546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a:solidFill>
                <a:srgbClr val="0070C0"/>
              </a:solidFill>
            </a:rPr>
            <a:t>What Participants Learned</a:t>
          </a:r>
        </a:p>
      </dsp:txBody>
      <dsp:txXfrm>
        <a:off x="1749694" y="1406474"/>
        <a:ext cx="4743564" cy="546002"/>
      </dsp:txXfrm>
    </dsp:sp>
    <dsp:sp modelId="{9B87665B-66A6-4D97-BAEE-DF1576DF8DCF}">
      <dsp:nvSpPr>
        <dsp:cNvPr id="0" name=""/>
        <dsp:cNvSpPr/>
      </dsp:nvSpPr>
      <dsp:spPr>
        <a:xfrm>
          <a:off x="6718405" y="1088230"/>
          <a:ext cx="1412939" cy="1412939"/>
        </a:xfrm>
        <a:prstGeom prst="ellipse">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42A323FE-5E18-4220-BE9F-73D38185BD78}">
      <dsp:nvSpPr>
        <dsp:cNvPr id="0" name=""/>
        <dsp:cNvSpPr/>
      </dsp:nvSpPr>
      <dsp:spPr>
        <a:xfrm>
          <a:off x="7050501" y="1373988"/>
          <a:ext cx="819504" cy="8195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B819EB1-1D98-4744-B5D4-B7D97B86183D}">
      <dsp:nvSpPr>
        <dsp:cNvPr id="0" name=""/>
        <dsp:cNvSpPr/>
      </dsp:nvSpPr>
      <dsp:spPr>
        <a:xfrm>
          <a:off x="8428670" y="1184211"/>
          <a:ext cx="2967209" cy="85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a:solidFill>
                <a:srgbClr val="00B050"/>
              </a:solidFill>
            </a:rPr>
            <a:t>Next Steps</a:t>
          </a:r>
        </a:p>
      </dsp:txBody>
      <dsp:txXfrm>
        <a:off x="8428670" y="1184211"/>
        <a:ext cx="2967209" cy="85819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F50AE-8B04-4ED8-BAD2-678F75C2A784}"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6F63B-93D2-4D5C-BCC0-7088C1FE4FEB}" type="slidenum">
              <a:rPr lang="en-US" smtClean="0"/>
              <a:t>‹#›</a:t>
            </a:fld>
            <a:endParaRPr lang="en-US"/>
          </a:p>
        </p:txBody>
      </p:sp>
    </p:spTree>
    <p:extLst>
      <p:ext uri="{BB962C8B-B14F-4D97-AF65-F5344CB8AC3E}">
        <p14:creationId xmlns:p14="http://schemas.microsoft.com/office/powerpoint/2010/main" val="129116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alktome.global/images/Its_Good_to_Talk_Repor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1</a:t>
            </a:fld>
            <a:endParaRPr lang="en-US"/>
          </a:p>
        </p:txBody>
      </p:sp>
    </p:spTree>
    <p:extLst>
      <p:ext uri="{BB962C8B-B14F-4D97-AF65-F5344CB8AC3E}">
        <p14:creationId xmlns:p14="http://schemas.microsoft.com/office/powerpoint/2010/main" val="169909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WPL-This question received 142 responses that have been analyzed for 1) Content; 2) Response Type (Personal/Professional); 3) Sentiment; and 4) Lesson Learned (New information versus Reinforcement of existing knowledge). The content of responses elicited 153 codes in three categories including library information (74), observations about participants (58), or comments about the process of the workshop.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Content: </a:t>
            </a:r>
            <a:r>
              <a:rPr lang="en-US" sz="1200" kern="1200">
                <a:solidFill>
                  <a:schemeClr val="tx1"/>
                </a:solidFill>
                <a:effectLst/>
                <a:latin typeface="+mn-lt"/>
                <a:ea typeface="+mn-ea"/>
                <a:cs typeface="+mn-cs"/>
              </a:rPr>
              <a:t>The library information shared among the participants included 15 references to technologies being used (Makerspaces, 3D, VR, e-books, e-sports, and mobile devices); the diversity of library types in the NEFLIN system, the diverse hometowns participants are from; and the challenges of rural libraries compared to more urban settings.  What is clear is that the participants learned that while they think libraries are similar, there are a wide variety of activities and technologies being used among them.  Respondents showed interest in grant-writing, budgeting, mobile applications, how other libraries are partnering, the circulation of technology in different libraries, and resources available to librarians about these issues. </a:t>
            </a:r>
            <a:r>
              <a:rPr lang="en-US" sz="1200" b="1" kern="1200">
                <a:solidFill>
                  <a:schemeClr val="tx1"/>
                </a:solidFill>
                <a:effectLst/>
                <a:latin typeface="+mn-lt"/>
                <a:ea typeface="+mn-ea"/>
                <a:cs typeface="+mn-cs"/>
              </a:rPr>
              <a:t>Participant information </a:t>
            </a:r>
            <a:r>
              <a:rPr lang="en-US" sz="1200" kern="1200">
                <a:solidFill>
                  <a:schemeClr val="tx1"/>
                </a:solidFill>
                <a:effectLst/>
                <a:latin typeface="+mn-lt"/>
                <a:ea typeface="+mn-ea"/>
                <a:cs typeface="+mn-cs"/>
              </a:rPr>
              <a:t>comments focused on the diversity of librarian backgrounds, education and skills, while at the same time being comforted that they are not alone in their lack of ease with social media and the knowledge that others share the same struggles, especially within the school librarian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Next Steps: </a:t>
            </a:r>
            <a:r>
              <a:rPr lang="en-US" sz="1200" kern="1200">
                <a:solidFill>
                  <a:schemeClr val="tx1"/>
                </a:solidFill>
                <a:effectLst/>
                <a:latin typeface="+mn-lt"/>
                <a:ea typeface="+mn-ea"/>
                <a:cs typeface="+mn-cs"/>
              </a:rPr>
              <a:t>The majority of respondents clearly expressed the “Next Steps” as professionally-related actions (105). Many respondents will seek technical expertise, such as implementing passport services or a “cataloging idea,” learning more about another library’s strategic planning process, learning more about digitization projects and getting grant-writing help to fund makerspaces. Professionally-related actions were further coded into five categories, Connect(41), Technical(30), Programs(25), Self-development(9), Makerspaces(5) and Library Visits(4), based on the frequency of explicit statements in those categories. Responses coded as “connect” primarily indicated intent to contact a specific individual and follow-up on a program or some technical detail discovered during the speed meetings, so some of these actions overlap. “Technical” responses were focused on specific details sought about library operational issues such as cataloging, specific services, staff training, social media or Makerspaces.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Participants made only nine comments about collaborating with others and only nine comments about implementing a plan or idea. However, participants provided 68 responses indicating they would seek to learn about something and 55 responses indicating their intent to connect with someone. </a:t>
            </a:r>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13</a:t>
            </a:fld>
            <a:endParaRPr lang="en-US"/>
          </a:p>
        </p:txBody>
      </p:sp>
    </p:spTree>
    <p:extLst>
      <p:ext uri="{BB962C8B-B14F-4D97-AF65-F5344CB8AC3E}">
        <p14:creationId xmlns:p14="http://schemas.microsoft.com/office/powerpoint/2010/main" val="368154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feel that this question’s responses, the last on the profile card, are an indicator of the strength of the Appreciative Inquiry approach. The use of peer interlocutors, in an environment that felt comfortable and anonymous, encouraged participants to offer very poignant, often personal, self-reflection.  Using the strategic planning model to analyze responses, we were able to understand how these stakeholders see themselves, their mission, their value, their needs and their assets. Observing their own and others’ assets is a stronger way to understand what they bring to the table as they consider collaborations and opportunities to learn from others.</a:t>
            </a:r>
          </a:p>
        </p:txBody>
      </p:sp>
      <p:sp>
        <p:nvSpPr>
          <p:cNvPr id="4" name="Slide Number Placeholder 3"/>
          <p:cNvSpPr>
            <a:spLocks noGrp="1"/>
          </p:cNvSpPr>
          <p:nvPr>
            <p:ph type="sldNum" sz="quarter" idx="5"/>
          </p:nvPr>
        </p:nvSpPr>
        <p:spPr/>
        <p:txBody>
          <a:bodyPr/>
          <a:lstStyle/>
          <a:p>
            <a:fld id="{E076F63B-93D2-4D5C-BCC0-7088C1FE4FEB}" type="slidenum">
              <a:rPr lang="en-US" smtClean="0"/>
              <a:t>14</a:t>
            </a:fld>
            <a:endParaRPr lang="en-US"/>
          </a:p>
        </p:txBody>
      </p:sp>
    </p:spTree>
    <p:extLst>
      <p:ext uri="{BB962C8B-B14F-4D97-AF65-F5344CB8AC3E}">
        <p14:creationId xmlns:p14="http://schemas.microsoft.com/office/powerpoint/2010/main" val="161583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Post-workshop activities will enable participants to follow-up with “strangers” they couldn’t meet during the live workshop session through the CoLAB website. The goal of providing online access to participant information is to expand the impact of the workshop for learning about on-campus networks, promoting creative resource-sharing and inspiring collaborative project ideas. Participant profiles (created during the workshop) and photographs (taken at registration) will be posted and made accessible using </a:t>
            </a:r>
            <a:r>
              <a:rPr lang="en-US" err="1"/>
              <a:t>Gatorlink</a:t>
            </a:r>
            <a:r>
              <a:rPr lang="en-US"/>
              <a:t> logins. Participants also can access the information of those from other Collaborating with Strangers workshops.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From just 7 questions, 118 participants in 45 minutes, we were able to obtain 746 statements about librarians, staff, administrators in a wide variety of positions to comments on what they do, what their work is, their motivation for their professional commitment and estimations of their own personal and professional assets.  This led to our recommendations for NEFLIN, including: </a:t>
            </a:r>
          </a:p>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15</a:t>
            </a:fld>
            <a:endParaRPr lang="en-US"/>
          </a:p>
        </p:txBody>
      </p:sp>
    </p:spTree>
    <p:extLst>
      <p:ext uri="{BB962C8B-B14F-4D97-AF65-F5344CB8AC3E}">
        <p14:creationId xmlns:p14="http://schemas.microsoft.com/office/powerpoint/2010/main" val="332313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16</a:t>
            </a:fld>
            <a:endParaRPr lang="en-US"/>
          </a:p>
        </p:txBody>
      </p:sp>
    </p:spTree>
    <p:extLst>
      <p:ext uri="{BB962C8B-B14F-4D97-AF65-F5344CB8AC3E}">
        <p14:creationId xmlns:p14="http://schemas.microsoft.com/office/powerpoint/2010/main" val="205073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17</a:t>
            </a:fld>
            <a:endParaRPr lang="en-US"/>
          </a:p>
        </p:txBody>
      </p:sp>
    </p:spTree>
    <p:extLst>
      <p:ext uri="{BB962C8B-B14F-4D97-AF65-F5344CB8AC3E}">
        <p14:creationId xmlns:p14="http://schemas.microsoft.com/office/powerpoint/2010/main" val="397413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CoLAB Planning Series® is a large group facilitative process that supports one-on-one “speed meetings” where participants quickly reveal their passions, skills and resources that may otherwise take months of conversations to uncover. The goal of Collaborating with Strangers is to create a safe and engaging environment in which participants from various fields can meet each other, exchange ideas and, together, build new foundations to start or improve on campus-wide projects.</a:t>
            </a:r>
          </a:p>
        </p:txBody>
      </p:sp>
      <p:sp>
        <p:nvSpPr>
          <p:cNvPr id="4" name="Slide Number Placeholder 3"/>
          <p:cNvSpPr>
            <a:spLocks noGrp="1"/>
          </p:cNvSpPr>
          <p:nvPr>
            <p:ph type="sldNum" sz="quarter" idx="5"/>
          </p:nvPr>
        </p:nvSpPr>
        <p:spPr/>
        <p:txBody>
          <a:bodyPr/>
          <a:lstStyle/>
          <a:p>
            <a:fld id="{E076F63B-93D2-4D5C-BCC0-7088C1FE4FEB}" type="slidenum">
              <a:rPr lang="en-US" smtClean="0"/>
              <a:t>2</a:t>
            </a:fld>
            <a:endParaRPr lang="en-US"/>
          </a:p>
        </p:txBody>
      </p:sp>
    </p:spTree>
    <p:extLst>
      <p:ext uri="{BB962C8B-B14F-4D97-AF65-F5344CB8AC3E}">
        <p14:creationId xmlns:p14="http://schemas.microsoft.com/office/powerpoint/2010/main" val="155795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CoLABs offer methods for breaking down barriers, encouraging participants to share ideas and create new connections, resulting in productive and memorable sessions experienced in a conference setting. The challenge of first encounters is that most people avoid conversing or working with "strangers," disrupting their ability to access other people's assets, the basic ingredients necessary for innovation. However, experience shows that discovering available individual or community-held assets, in a library, classroom, or at a conference, can dramatically lead to a greater sense of community and awareness of resources.</a:t>
            </a:r>
          </a:p>
          <a:p>
            <a:r>
              <a:rPr lang="en-US" sz="1200" kern="1200">
                <a:solidFill>
                  <a:schemeClr val="tx1"/>
                </a:solidFill>
                <a:effectLst/>
                <a:latin typeface="+mn-lt"/>
                <a:ea typeface="+mn-ea"/>
                <a:cs typeface="+mn-cs"/>
              </a:rPr>
              <a:t>Talk to Me Global. </a:t>
            </a:r>
            <a:r>
              <a:rPr lang="en-US" sz="1200" i="1" kern="1200">
                <a:solidFill>
                  <a:schemeClr val="tx1"/>
                </a:solidFill>
                <a:effectLst/>
                <a:latin typeface="+mn-lt"/>
                <a:ea typeface="+mn-ea"/>
                <a:cs typeface="+mn-cs"/>
              </a:rPr>
              <a:t>It’s Good to Talk: Overcoming Barriers That Stop Us Talking to Strangers.</a:t>
            </a:r>
            <a:r>
              <a:rPr lang="en-US" sz="1200" kern="1200">
                <a:solidFill>
                  <a:schemeClr val="tx1"/>
                </a:solidFill>
                <a:effectLst/>
                <a:latin typeface="+mn-lt"/>
                <a:ea typeface="+mn-ea"/>
                <a:cs typeface="+mn-cs"/>
              </a:rPr>
              <a:t> (Executive Report, 2016). Available at </a:t>
            </a:r>
            <a:r>
              <a:rPr lang="en-US" sz="1200" u="sng" kern="1200">
                <a:solidFill>
                  <a:schemeClr val="tx1"/>
                </a:solidFill>
                <a:effectLst/>
                <a:latin typeface="+mn-lt"/>
                <a:ea typeface="+mn-ea"/>
                <a:cs typeface="+mn-cs"/>
                <a:hlinkClick r:id="rId3"/>
              </a:rPr>
              <a:t>http://talktome.global/images/Its_Good_to_Talk_Report.pdf</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3</a:t>
            </a:fld>
            <a:endParaRPr lang="en-US"/>
          </a:p>
        </p:txBody>
      </p:sp>
    </p:spTree>
    <p:extLst>
      <p:ext uri="{BB962C8B-B14F-4D97-AF65-F5344CB8AC3E}">
        <p14:creationId xmlns:p14="http://schemas.microsoft.com/office/powerpoint/2010/main" val="125983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Specifically, the CoLAB process does not seek to provide answers to any particular problem but instead, creates an environment in which participants self-identify assets and engage in interactions in which the shared information results in synergized, new assets with which they can both  interact, collaborate, connect or appreciate as moments of self-discoveries.</a:t>
            </a:r>
          </a:p>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5</a:t>
            </a:fld>
            <a:endParaRPr lang="en-US"/>
          </a:p>
        </p:txBody>
      </p:sp>
    </p:spTree>
    <p:extLst>
      <p:ext uri="{BB962C8B-B14F-4D97-AF65-F5344CB8AC3E}">
        <p14:creationId xmlns:p14="http://schemas.microsoft.com/office/powerpoint/2010/main" val="282886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Participants, as agents of their environments, experience Appreciative Inquiry for its potential to initiate “… collaborative change, [that] erases the winner/loser paradigm in favor of coordinated actions and closer relationships…” employing a process of “systematic discovery” to reveal untapped assets.</a:t>
            </a:r>
            <a:r>
              <a:rPr lang="en-US" sz="1200" kern="1200" baseline="30000">
                <a:solidFill>
                  <a:schemeClr val="tx1"/>
                </a:solidFill>
                <a:effectLst/>
                <a:latin typeface="+mn-lt"/>
                <a:ea typeface="+mn-ea"/>
                <a:cs typeface="+mn-cs"/>
              </a:rPr>
              <a:t> </a:t>
            </a:r>
            <a:r>
              <a:rPr lang="en-US" sz="1200" kern="1200">
                <a:solidFill>
                  <a:schemeClr val="tx1"/>
                </a:solidFill>
                <a:effectLst/>
                <a:latin typeface="+mn-lt"/>
                <a:ea typeface="+mn-ea"/>
                <a:cs typeface="+mn-cs"/>
              </a:rPr>
              <a:t>AI is a seminal framework used in action research by researchers along with community stakeholders to “actively forge co-generative relational processes and outcomes.” Whitney, D. &amp; </a:t>
            </a:r>
            <a:r>
              <a:rPr lang="en-US" sz="1200" kern="1200" err="1">
                <a:solidFill>
                  <a:schemeClr val="tx1"/>
                </a:solidFill>
                <a:effectLst/>
                <a:latin typeface="+mn-lt"/>
                <a:ea typeface="+mn-ea"/>
                <a:cs typeface="+mn-cs"/>
              </a:rPr>
              <a:t>Cooperrider</a:t>
            </a:r>
            <a:r>
              <a:rPr lang="en-US" sz="1200" kern="1200">
                <a:solidFill>
                  <a:schemeClr val="tx1"/>
                </a:solidFill>
                <a:effectLst/>
                <a:latin typeface="+mn-lt"/>
                <a:ea typeface="+mn-ea"/>
                <a:cs typeface="+mn-cs"/>
              </a:rPr>
              <a:t>, D. (2011). Appreciative inquiry: A positive revolution in change. In Eds., Peggy Holman, Tom </a:t>
            </a:r>
            <a:r>
              <a:rPr lang="en-US" sz="1200" kern="1200" err="1">
                <a:solidFill>
                  <a:schemeClr val="tx1"/>
                </a:solidFill>
                <a:effectLst/>
                <a:latin typeface="+mn-lt"/>
                <a:ea typeface="+mn-ea"/>
                <a:cs typeface="+mn-cs"/>
              </a:rPr>
              <a:t>Devane</a:t>
            </a:r>
            <a:r>
              <a:rPr lang="en-US" sz="1200" kern="1200">
                <a:solidFill>
                  <a:schemeClr val="tx1"/>
                </a:solidFill>
                <a:effectLst/>
                <a:latin typeface="+mn-lt"/>
                <a:ea typeface="+mn-ea"/>
                <a:cs typeface="+mn-cs"/>
              </a:rPr>
              <a:t>, Steven Cady &amp; Associates, </a:t>
            </a:r>
            <a:r>
              <a:rPr lang="en-US" sz="1200" i="1" kern="1200">
                <a:solidFill>
                  <a:schemeClr val="tx1"/>
                </a:solidFill>
                <a:effectLst/>
                <a:latin typeface="+mn-lt"/>
                <a:ea typeface="+mn-ea"/>
                <a:cs typeface="+mn-cs"/>
              </a:rPr>
              <a:t>The Change Handbook, </a:t>
            </a:r>
            <a:r>
              <a:rPr lang="en-US" sz="1200" kern="1200">
                <a:solidFill>
                  <a:schemeClr val="tx1"/>
                </a:solidFill>
                <a:effectLst/>
                <a:latin typeface="+mn-lt"/>
                <a:ea typeface="+mn-ea"/>
                <a:cs typeface="+mn-cs"/>
              </a:rPr>
              <a:t>p. 276. San Francisco, CA: Berrett-Koehler Publishers, Inc.</a:t>
            </a:r>
          </a:p>
          <a:p>
            <a:r>
              <a:rPr lang="en-US" sz="1200" kern="1200" err="1">
                <a:solidFill>
                  <a:schemeClr val="tx1"/>
                </a:solidFill>
                <a:effectLst/>
                <a:latin typeface="+mn-lt"/>
                <a:ea typeface="+mn-ea"/>
                <a:cs typeface="+mn-cs"/>
              </a:rPr>
              <a:t>Kevany</a:t>
            </a:r>
            <a:r>
              <a:rPr lang="en-US" sz="1200" kern="1200">
                <a:solidFill>
                  <a:schemeClr val="tx1"/>
                </a:solidFill>
                <a:effectLst/>
                <a:latin typeface="+mn-lt"/>
                <a:ea typeface="+mn-ea"/>
                <a:cs typeface="+mn-cs"/>
              </a:rPr>
              <a:t>, K.M., &amp; </a:t>
            </a:r>
            <a:r>
              <a:rPr lang="en-US" sz="1200" kern="1200" err="1">
                <a:solidFill>
                  <a:schemeClr val="tx1"/>
                </a:solidFill>
                <a:effectLst/>
                <a:latin typeface="+mn-lt"/>
                <a:ea typeface="+mn-ea"/>
                <a:cs typeface="+mn-cs"/>
              </a:rPr>
              <a:t>MacMichael</a:t>
            </a:r>
            <a:r>
              <a:rPr lang="en-US" sz="1200" kern="1200">
                <a:solidFill>
                  <a:schemeClr val="tx1"/>
                </a:solidFill>
                <a:effectLst/>
                <a:latin typeface="+mn-lt"/>
                <a:ea typeface="+mn-ea"/>
                <a:cs typeface="+mn-cs"/>
              </a:rPr>
              <a:t>, M. (2014). An appreciative inquiry into rural wellbeing. </a:t>
            </a:r>
            <a:r>
              <a:rPr lang="en-US" sz="1200" i="1" kern="1200">
                <a:solidFill>
                  <a:schemeClr val="tx1"/>
                </a:solidFill>
                <a:effectLst/>
                <a:latin typeface="+mn-lt"/>
                <a:ea typeface="+mn-ea"/>
                <a:cs typeface="+mn-cs"/>
              </a:rPr>
              <a:t>Gateways: International</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Journal of Community Research and Engagement. 7</a:t>
            </a:r>
            <a:r>
              <a:rPr lang="en-US" sz="1200" kern="1200">
                <a:solidFill>
                  <a:schemeClr val="tx1"/>
                </a:solidFill>
                <a:effectLst/>
                <a:latin typeface="+mn-lt"/>
                <a:ea typeface="+mn-ea"/>
                <a:cs typeface="+mn-cs"/>
              </a:rPr>
              <a:t>, p. 34-51.</a:t>
            </a:r>
          </a:p>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6</a:t>
            </a:fld>
            <a:endParaRPr lang="en-US"/>
          </a:p>
        </p:txBody>
      </p:sp>
    </p:spTree>
    <p:extLst>
      <p:ext uri="{BB962C8B-B14F-4D97-AF65-F5344CB8AC3E}">
        <p14:creationId xmlns:p14="http://schemas.microsoft.com/office/powerpoint/2010/main" val="156422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7</a:t>
            </a:fld>
            <a:endParaRPr lang="en-US"/>
          </a:p>
        </p:txBody>
      </p:sp>
    </p:spTree>
    <p:extLst>
      <p:ext uri="{BB962C8B-B14F-4D97-AF65-F5344CB8AC3E}">
        <p14:creationId xmlns:p14="http://schemas.microsoft.com/office/powerpoint/2010/main" val="105366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Analyzing the data provided a rich description of the stakeholders comprising NEFLIN’s service area which covers 550 libraries from 24 counties in Northeast Florida. </a:t>
            </a:r>
            <a:r>
              <a:rPr lang="en-US" sz="1200" kern="1200">
                <a:solidFill>
                  <a:schemeClr val="tx1"/>
                </a:solidFill>
                <a:effectLst/>
                <a:latin typeface="+mn-lt"/>
                <a:ea typeface="+mn-ea"/>
                <a:cs typeface="+mn-cs"/>
              </a:rPr>
              <a:t>The median length of tenure in libraries was 14 years, with a high of 44 years and a low of less than one year. The most frequently reported length of service was 10 years; most of the participants with more than 30 years of service listed their positions as dean, director, department head or manager.  Ten participants listed themselves as current students. </a:t>
            </a:r>
            <a:endParaRPr lang="en-US"/>
          </a:p>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9</a:t>
            </a:fld>
            <a:endParaRPr lang="en-US"/>
          </a:p>
        </p:txBody>
      </p:sp>
    </p:spTree>
    <p:extLst>
      <p:ext uri="{BB962C8B-B14F-4D97-AF65-F5344CB8AC3E}">
        <p14:creationId xmlns:p14="http://schemas.microsoft.com/office/powerpoint/2010/main" val="305867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While librarians love libraries, technology, makerspaces, ESOL programs and “seeing new books first”, 61 of the comments featured the desire to help people, serve their communities, “improve teen services” and developing their librarian staffs. People are described as the center of what the participants are passionate about. Some key examples include:</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“I love seeing libraries from patrons’ perspective and making improvements for them. I love getting to know our community via outreach work.”</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“Love libraries; love my job; love the patrons because I love books. Love to encourage children to read and find the right book for them.”</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“I’m passionate about this work because I love the library. I’ve always loved the library.”</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“Love,” as another frequently occurring term, was found in 37 comments, often in connection with the term library(</a:t>
            </a:r>
            <a:r>
              <a:rPr lang="en-US" sz="1200" kern="1200" err="1">
                <a:solidFill>
                  <a:schemeClr val="tx1"/>
                </a:solidFill>
                <a:effectLst/>
                <a:latin typeface="+mn-lt"/>
                <a:ea typeface="+mn-ea"/>
                <a:cs typeface="+mn-cs"/>
              </a:rPr>
              <a:t>ies</a:t>
            </a:r>
            <a:r>
              <a:rPr lang="en-US" sz="1200" kern="1200">
                <a:solidFill>
                  <a:schemeClr val="tx1"/>
                </a:solidFill>
                <a:effectLst/>
                <a:latin typeface="+mn-lt"/>
                <a:ea typeface="+mn-ea"/>
                <a:cs typeface="+mn-cs"/>
              </a:rPr>
              <a:t>) but also with many other aspects including “the work,” books, marketing, social media, teaching ELL/ESOL, “telling our library story,” being creative about teaching information literacy and even “I love numbers so it’s easy – more than that, I KNOW how important the library is so putting the two together is ideal.”  Other examples include: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 love doing this because I love outreach and meeting new people.”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“LOVE to help students. LOVE to share library resources, skills, knowledge w/others. FUN. Positive experience.”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Terms collocated with the term “love” include help(</a:t>
            </a:r>
            <a:r>
              <a:rPr lang="en-US" sz="1200" kern="1200" err="1">
                <a:solidFill>
                  <a:schemeClr val="tx1"/>
                </a:solidFill>
                <a:effectLst/>
                <a:latin typeface="+mn-lt"/>
                <a:ea typeface="+mn-ea"/>
                <a:cs typeface="+mn-cs"/>
              </a:rPr>
              <a:t>ing</a:t>
            </a:r>
            <a:r>
              <a:rPr lang="en-US" sz="1200" kern="1200">
                <a:solidFill>
                  <a:schemeClr val="tx1"/>
                </a:solidFill>
                <a:effectLst/>
                <a:latin typeface="+mn-lt"/>
                <a:ea typeface="+mn-ea"/>
                <a:cs typeface="+mn-cs"/>
              </a:rPr>
              <a:t>), encouraging, telling (the library story), challenge, working with people, share library resources, “facilitating learning and discovery,” “love the administrative side,” love outreach, and “love my job.”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Finally, in response to question 12B, the term “enjoy” occurred 16 times and referred to challenges, “running a smooth &amp; happy ship,” interacting, encouraging, working with, helping connect, and finding hidden resources. These participants indicated that the basic nature of the job that they are passionate about includes enjoyment of serving people and facilitating the growth, health, economic welfare, and technology use of their communities.</a:t>
            </a: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076F63B-93D2-4D5C-BCC0-7088C1FE4FEB}" type="slidenum">
              <a:rPr lang="en-US" smtClean="0"/>
              <a:t>11</a:t>
            </a:fld>
            <a:endParaRPr lang="en-US"/>
          </a:p>
        </p:txBody>
      </p:sp>
    </p:spTree>
    <p:extLst>
      <p:ext uri="{BB962C8B-B14F-4D97-AF65-F5344CB8AC3E}">
        <p14:creationId xmlns:p14="http://schemas.microsoft.com/office/powerpoint/2010/main" val="329658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Synergies</a:t>
            </a:r>
            <a:r>
              <a:rPr lang="en-US" err="1"/>
              <a:t>:</a:t>
            </a:r>
            <a:r>
              <a:rPr lang="en-US" sz="1200" kern="1200" err="1">
                <a:solidFill>
                  <a:schemeClr val="tx1"/>
                </a:solidFill>
                <a:effectLst/>
                <a:latin typeface="+mn-lt"/>
                <a:ea typeface="+mn-ea"/>
                <a:cs typeface="+mn-cs"/>
              </a:rPr>
              <a:t>in</a:t>
            </a:r>
            <a:r>
              <a:rPr lang="en-US" sz="1200" kern="1200">
                <a:solidFill>
                  <a:schemeClr val="tx1"/>
                </a:solidFill>
                <a:effectLst/>
                <a:latin typeface="+mn-lt"/>
                <a:ea typeface="+mn-ea"/>
                <a:cs typeface="+mn-cs"/>
              </a:rPr>
              <a:t> reviewing the synergy responses during axial coding, group similarities and group identities emerged as categories which we used to assess each response. Using these two categories, 39 responses referred to group similarities –skills, knowledge, abilities, that participants share; 14 responses referred to group identity – a description of a personal characteristic - that all participants were said to share; finally, five responses were positive observations of types of synergies experienced within the group. All responses were coded for sentiment – positive, negative or neutral – and most were positive or neutral; only one sentiment was coded as negative.</a:t>
            </a:r>
          </a:p>
          <a:p>
            <a:r>
              <a:rPr lang="en-US" sz="1200" b="0" i="0" u="sng" strike="noStrike" kern="1200">
                <a:solidFill>
                  <a:schemeClr val="tx1"/>
                </a:solidFill>
                <a:effectLst/>
                <a:latin typeface="+mn-lt"/>
                <a:ea typeface="+mn-ea"/>
                <a:cs typeface="+mn-cs"/>
              </a:rPr>
              <a:t>Definition: </a:t>
            </a:r>
            <a:r>
              <a:rPr lang="en-US" sz="1200" b="0" i="0" u="none" strike="noStrike" kern="1200">
                <a:solidFill>
                  <a:schemeClr val="tx1"/>
                </a:solidFill>
                <a:effectLst/>
                <a:latin typeface="+mn-lt"/>
                <a:ea typeface="+mn-ea"/>
                <a:cs typeface="+mn-cs"/>
              </a:rPr>
              <a:t>The interaction of elements that when combined produce a total effect that is greater than the sum of the individual elements, contributions, etc.</a:t>
            </a:r>
            <a:r>
              <a:rPr lang="en-US"/>
              <a:t> </a:t>
            </a:r>
          </a:p>
          <a:p>
            <a:endParaRPr lang="en-US" b="1"/>
          </a:p>
          <a:p>
            <a:r>
              <a:rPr lang="en-US" b="1"/>
              <a:t>Connections: </a:t>
            </a:r>
            <a:r>
              <a:rPr lang="en-US" sz="1200" kern="1200">
                <a:solidFill>
                  <a:schemeClr val="tx1"/>
                </a:solidFill>
                <a:effectLst/>
                <a:latin typeface="+mn-lt"/>
                <a:ea typeface="+mn-ea"/>
                <a:cs typeface="+mn-cs"/>
              </a:rPr>
              <a:t>The connections focused on their service, helping people, love for libraries, the type of work they do (e.g., academic, public; administrative, service), their love for learning and their shared experiences.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latin typeface="+mn-lt"/>
                <a:ea typeface="+mn-ea"/>
                <a:cs typeface="+mn-cs"/>
              </a:rPr>
              <a:t>Definition: </a:t>
            </a:r>
            <a:r>
              <a:rPr lang="en-US" sz="1200" b="0" i="0" u="none" strike="noStrike" kern="1200">
                <a:solidFill>
                  <a:schemeClr val="tx1"/>
                </a:solidFill>
                <a:effectLst/>
                <a:latin typeface="+mn-lt"/>
                <a:ea typeface="+mn-ea"/>
                <a:cs typeface="+mn-cs"/>
              </a:rPr>
              <a:t>association or relationship (as between crime and poverty);  link, bond.</a:t>
            </a:r>
            <a:r>
              <a:rPr lang="en-US"/>
              <a:t> </a:t>
            </a:r>
          </a:p>
          <a:p>
            <a:endParaRPr lang="en-US"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Discoveries: </a:t>
            </a:r>
            <a:r>
              <a:rPr lang="en-US" sz="1200" kern="1200">
                <a:solidFill>
                  <a:schemeClr val="tx1"/>
                </a:solidFill>
                <a:effectLst/>
                <a:latin typeface="+mn-lt"/>
                <a:ea typeface="+mn-ea"/>
                <a:cs typeface="+mn-cs"/>
              </a:rPr>
              <a:t>Only three were personal discoveries while the remaining 42 were professionally-oriented.  Seven comments referred to the experience of the workshop itself, either commenting that sharing hometowns is a good conversation starter, and the revelation that “These people are interesting.” Several of the comments indicated the participant was learning about rural and small libraries, both public and academic, noting “As an academic lib, I am intrigued by the variety of interests and work being done by public libraries.” </a:t>
            </a:r>
          </a:p>
          <a:p>
            <a:r>
              <a:rPr lang="en-US" sz="1200" u="sng" kern="1200">
                <a:solidFill>
                  <a:schemeClr val="tx1"/>
                </a:solidFill>
                <a:effectLst/>
                <a:latin typeface="+mn-lt"/>
                <a:ea typeface="+mn-ea"/>
                <a:cs typeface="+mn-cs"/>
              </a:rPr>
              <a:t>Definition: </a:t>
            </a:r>
            <a:r>
              <a:rPr lang="en-US" sz="1200" b="0" i="0" u="none" strike="noStrike" kern="1200">
                <a:solidFill>
                  <a:schemeClr val="tx1"/>
                </a:solidFill>
                <a:effectLst/>
                <a:latin typeface="+mn-lt"/>
                <a:ea typeface="+mn-ea"/>
                <a:cs typeface="+mn-cs"/>
              </a:rPr>
              <a:t>a person, place or thing that have been found or newly gained, created, revealed or developed.</a:t>
            </a:r>
            <a:r>
              <a:rPr lang="en-US"/>
              <a:t> </a:t>
            </a:r>
          </a:p>
        </p:txBody>
      </p:sp>
      <p:sp>
        <p:nvSpPr>
          <p:cNvPr id="4" name="Slide Number Placeholder 3"/>
          <p:cNvSpPr>
            <a:spLocks noGrp="1"/>
          </p:cNvSpPr>
          <p:nvPr>
            <p:ph type="sldNum" sz="quarter" idx="5"/>
          </p:nvPr>
        </p:nvSpPr>
        <p:spPr/>
        <p:txBody>
          <a:bodyPr/>
          <a:lstStyle/>
          <a:p>
            <a:fld id="{E076F63B-93D2-4D5C-BCC0-7088C1FE4FEB}" type="slidenum">
              <a:rPr lang="en-US" smtClean="0"/>
              <a:t>12</a:t>
            </a:fld>
            <a:endParaRPr lang="en-US"/>
          </a:p>
        </p:txBody>
      </p:sp>
    </p:spTree>
    <p:extLst>
      <p:ext uri="{BB962C8B-B14F-4D97-AF65-F5344CB8AC3E}">
        <p14:creationId xmlns:p14="http://schemas.microsoft.com/office/powerpoint/2010/main" val="261343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7C0779C-7100-449E-851D-02D201A8A14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930F7-2226-487C-9BBF-922D54A9D00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46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0779C-7100-449E-851D-02D201A8A14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930F7-2226-487C-9BBF-922D54A9D00F}" type="slidenum">
              <a:rPr lang="en-US" smtClean="0"/>
              <a:t>‹#›</a:t>
            </a:fld>
            <a:endParaRPr lang="en-US"/>
          </a:p>
        </p:txBody>
      </p:sp>
    </p:spTree>
    <p:extLst>
      <p:ext uri="{BB962C8B-B14F-4D97-AF65-F5344CB8AC3E}">
        <p14:creationId xmlns:p14="http://schemas.microsoft.com/office/powerpoint/2010/main" val="152494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0779C-7100-449E-851D-02D201A8A14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930F7-2226-487C-9BBF-922D54A9D00F}" type="slidenum">
              <a:rPr lang="en-US" smtClean="0"/>
              <a:t>‹#›</a:t>
            </a:fld>
            <a:endParaRPr lang="en-US"/>
          </a:p>
        </p:txBody>
      </p:sp>
    </p:spTree>
    <p:extLst>
      <p:ext uri="{BB962C8B-B14F-4D97-AF65-F5344CB8AC3E}">
        <p14:creationId xmlns:p14="http://schemas.microsoft.com/office/powerpoint/2010/main" val="46245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0779C-7100-449E-851D-02D201A8A14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930F7-2226-487C-9BBF-922D54A9D00F}" type="slidenum">
              <a:rPr lang="en-US" smtClean="0"/>
              <a:t>‹#›</a:t>
            </a:fld>
            <a:endParaRPr lang="en-US"/>
          </a:p>
        </p:txBody>
      </p:sp>
    </p:spTree>
    <p:extLst>
      <p:ext uri="{BB962C8B-B14F-4D97-AF65-F5344CB8AC3E}">
        <p14:creationId xmlns:p14="http://schemas.microsoft.com/office/powerpoint/2010/main" val="203521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C0779C-7100-449E-851D-02D201A8A14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930F7-2226-487C-9BBF-922D54A9D00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65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C0779C-7100-449E-851D-02D201A8A145}"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930F7-2226-487C-9BBF-922D54A9D00F}" type="slidenum">
              <a:rPr lang="en-US" smtClean="0"/>
              <a:t>‹#›</a:t>
            </a:fld>
            <a:endParaRPr lang="en-US"/>
          </a:p>
        </p:txBody>
      </p:sp>
    </p:spTree>
    <p:extLst>
      <p:ext uri="{BB962C8B-B14F-4D97-AF65-F5344CB8AC3E}">
        <p14:creationId xmlns:p14="http://schemas.microsoft.com/office/powerpoint/2010/main" val="402843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C0779C-7100-449E-851D-02D201A8A145}"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930F7-2226-487C-9BBF-922D54A9D00F}" type="slidenum">
              <a:rPr lang="en-US" smtClean="0"/>
              <a:t>‹#›</a:t>
            </a:fld>
            <a:endParaRPr lang="en-US"/>
          </a:p>
        </p:txBody>
      </p:sp>
    </p:spTree>
    <p:extLst>
      <p:ext uri="{BB962C8B-B14F-4D97-AF65-F5344CB8AC3E}">
        <p14:creationId xmlns:p14="http://schemas.microsoft.com/office/powerpoint/2010/main" val="146829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C0779C-7100-449E-851D-02D201A8A145}"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930F7-2226-487C-9BBF-922D54A9D00F}" type="slidenum">
              <a:rPr lang="en-US" smtClean="0"/>
              <a:t>‹#›</a:t>
            </a:fld>
            <a:endParaRPr lang="en-US"/>
          </a:p>
        </p:txBody>
      </p:sp>
    </p:spTree>
    <p:extLst>
      <p:ext uri="{BB962C8B-B14F-4D97-AF65-F5344CB8AC3E}">
        <p14:creationId xmlns:p14="http://schemas.microsoft.com/office/powerpoint/2010/main" val="135037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C0779C-7100-449E-851D-02D201A8A145}" type="datetimeFigureOut">
              <a:rPr lang="en-US" smtClean="0"/>
              <a:t>12/2/2018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C5930F7-2226-487C-9BBF-922D54A9D00F}" type="slidenum">
              <a:rPr lang="en-US" smtClean="0"/>
              <a:t>‹#›</a:t>
            </a:fld>
            <a:endParaRPr lang="en-US"/>
          </a:p>
        </p:txBody>
      </p:sp>
    </p:spTree>
    <p:extLst>
      <p:ext uri="{BB962C8B-B14F-4D97-AF65-F5344CB8AC3E}">
        <p14:creationId xmlns:p14="http://schemas.microsoft.com/office/powerpoint/2010/main" val="235803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C0779C-7100-449E-851D-02D201A8A145}" type="datetimeFigureOut">
              <a:rPr lang="en-US" smtClean="0"/>
              <a:t>12/2/2018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5930F7-2226-487C-9BBF-922D54A9D00F}" type="slidenum">
              <a:rPr lang="en-US" smtClean="0"/>
              <a:t>‹#›</a:t>
            </a:fld>
            <a:endParaRPr lang="en-US"/>
          </a:p>
        </p:txBody>
      </p:sp>
    </p:spTree>
    <p:extLst>
      <p:ext uri="{BB962C8B-B14F-4D97-AF65-F5344CB8AC3E}">
        <p14:creationId xmlns:p14="http://schemas.microsoft.com/office/powerpoint/2010/main" val="28770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C0779C-7100-449E-851D-02D201A8A145}"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930F7-2226-487C-9BBF-922D54A9D00F}" type="slidenum">
              <a:rPr lang="en-US" smtClean="0"/>
              <a:t>‹#›</a:t>
            </a:fld>
            <a:endParaRPr lang="en-US"/>
          </a:p>
        </p:txBody>
      </p:sp>
    </p:spTree>
    <p:extLst>
      <p:ext uri="{BB962C8B-B14F-4D97-AF65-F5344CB8AC3E}">
        <p14:creationId xmlns:p14="http://schemas.microsoft.com/office/powerpoint/2010/main" val="166227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C0779C-7100-449E-851D-02D201A8A145}" type="datetimeFigureOut">
              <a:rPr lang="en-US" smtClean="0"/>
              <a:t>12/2/2018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5930F7-2226-487C-9BBF-922D54A9D00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037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mailto:Laura.spears@ufl.edu" TargetMode="External"/><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CAB5A-7F59-4CE8-84E2-A6C1B29FA8A1}"/>
              </a:ext>
            </a:extLst>
          </p:cNvPr>
          <p:cNvSpPr>
            <a:spLocks noGrp="1"/>
          </p:cNvSpPr>
          <p:nvPr>
            <p:ph type="ctrTitle"/>
          </p:nvPr>
        </p:nvSpPr>
        <p:spPr>
          <a:xfrm>
            <a:off x="648928" y="3394415"/>
            <a:ext cx="10909073" cy="1580025"/>
          </a:xfrm>
        </p:spPr>
        <p:txBody>
          <a:bodyPr>
            <a:normAutofit fontScale="90000"/>
          </a:bodyPr>
          <a:lstStyle/>
          <a:p>
            <a:r>
              <a:rPr lang="en-US" sz="5300" b="1"/>
              <a:t>Finding Value in Unusual Places: </a:t>
            </a:r>
            <a:br>
              <a:rPr lang="en-US" sz="5300" b="1"/>
            </a:br>
            <a:r>
              <a:rPr lang="en-US" sz="5300" b="1"/>
              <a:t>Transforming Collaboration Workshop Data</a:t>
            </a:r>
            <a:br>
              <a:rPr lang="en-US" sz="2900"/>
            </a:br>
            <a:endParaRPr lang="en-US" sz="2900"/>
          </a:p>
        </p:txBody>
      </p:sp>
      <p:sp>
        <p:nvSpPr>
          <p:cNvPr id="3" name="Subtitle 2">
            <a:extLst>
              <a:ext uri="{FF2B5EF4-FFF2-40B4-BE49-F238E27FC236}">
                <a16:creationId xmlns:a16="http://schemas.microsoft.com/office/drawing/2014/main" id="{953A0CFD-5CE6-49C5-921B-A02CCF1A8C3F}"/>
              </a:ext>
            </a:extLst>
          </p:cNvPr>
          <p:cNvSpPr>
            <a:spLocks noGrp="1"/>
          </p:cNvSpPr>
          <p:nvPr>
            <p:ph type="subTitle" idx="1"/>
          </p:nvPr>
        </p:nvSpPr>
        <p:spPr>
          <a:xfrm>
            <a:off x="150125" y="4580723"/>
            <a:ext cx="11859905" cy="1018988"/>
          </a:xfrm>
        </p:spPr>
        <p:txBody>
          <a:bodyPr>
            <a:normAutofit/>
          </a:bodyPr>
          <a:lstStyle/>
          <a:p>
            <a:r>
              <a:rPr lang="en-US" sz="2000">
                <a:solidFill>
                  <a:schemeClr val="tx1">
                    <a:lumMod val="85000"/>
                    <a:lumOff val="15000"/>
                  </a:schemeClr>
                </a:solidFill>
              </a:rPr>
              <a:t>Using Collaborating with strangers™ workshops data to inform a strategic plan</a:t>
            </a:r>
          </a:p>
          <a:p>
            <a:pPr algn="ctr"/>
            <a:r>
              <a:rPr lang="en-US" sz="1700">
                <a:solidFill>
                  <a:schemeClr val="tx1">
                    <a:lumMod val="85000"/>
                    <a:lumOff val="15000"/>
                  </a:schemeClr>
                </a:solidFill>
              </a:rPr>
              <a:t>ARL Library Assessment Conference        Houston, TX.         December 3-7, 2018</a:t>
            </a:r>
          </a:p>
        </p:txBody>
      </p:sp>
      <p:pic>
        <p:nvPicPr>
          <p:cNvPr id="25" name="Graphic 24" descr="Magnifying glass">
            <a:extLst>
              <a:ext uri="{FF2B5EF4-FFF2-40B4-BE49-F238E27FC236}">
                <a16:creationId xmlns:a16="http://schemas.microsoft.com/office/drawing/2014/main" id="{43810257-4762-451C-A05F-FDB23A5F77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3811"/>
            <a:ext cx="3458607" cy="3458607"/>
          </a:xfrm>
          <a:prstGeom prst="rect">
            <a:avLst/>
          </a:prstGeom>
        </p:spPr>
      </p:pic>
      <p:cxnSp>
        <p:nvCxnSpPr>
          <p:cNvPr id="35" name="Straight Connector 29">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F820EF9C-7C2C-483C-B1BA-9BC07279D06F}"/>
              </a:ext>
            </a:extLst>
          </p:cNvPr>
          <p:cNvSpPr txBox="1"/>
          <p:nvPr/>
        </p:nvSpPr>
        <p:spPr>
          <a:xfrm>
            <a:off x="150124" y="5705398"/>
            <a:ext cx="11859905" cy="392415"/>
          </a:xfrm>
          <a:prstGeom prst="rect">
            <a:avLst/>
          </a:prstGeom>
          <a:noFill/>
        </p:spPr>
        <p:txBody>
          <a:bodyPr wrap="square" rtlCol="0">
            <a:spAutoFit/>
          </a:bodyPr>
          <a:lstStyle/>
          <a:p>
            <a:r>
              <a:rPr lang="en-US" sz="1950"/>
              <a:t>Laura I. Spears, PhD. | Assessment Librarian     </a:t>
            </a:r>
            <a:r>
              <a:rPr lang="en-US" sz="1950" u="sng"/>
              <a:t>University of Florida</a:t>
            </a:r>
            <a:r>
              <a:rPr lang="en-US" sz="1950"/>
              <a:t>     Bess de Farber, MNM, CPF | Grants Manager  </a:t>
            </a:r>
          </a:p>
        </p:txBody>
      </p:sp>
      <p:sp>
        <p:nvSpPr>
          <p:cNvPr id="31" name="Explosion: 8 Points 30">
            <a:extLst>
              <a:ext uri="{FF2B5EF4-FFF2-40B4-BE49-F238E27FC236}">
                <a16:creationId xmlns:a16="http://schemas.microsoft.com/office/drawing/2014/main" id="{C3BC8CA9-DF94-43D0-989A-4D39A2B2320A}"/>
              </a:ext>
            </a:extLst>
          </p:cNvPr>
          <p:cNvSpPr/>
          <p:nvPr/>
        </p:nvSpPr>
        <p:spPr>
          <a:xfrm flipV="1">
            <a:off x="5841282" y="5001258"/>
            <a:ext cx="275208" cy="3619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xplosion: 8 Points 35">
            <a:extLst>
              <a:ext uri="{FF2B5EF4-FFF2-40B4-BE49-F238E27FC236}">
                <a16:creationId xmlns:a16="http://schemas.microsoft.com/office/drawing/2014/main" id="{887459A1-1F7B-40FD-BAA5-CDE99B21A9D8}"/>
              </a:ext>
            </a:extLst>
          </p:cNvPr>
          <p:cNvSpPr/>
          <p:nvPr/>
        </p:nvSpPr>
        <p:spPr>
          <a:xfrm flipV="1">
            <a:off x="8023330" y="5001258"/>
            <a:ext cx="275208" cy="3619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Sign 4">
            <a:extLst>
              <a:ext uri="{FF2B5EF4-FFF2-40B4-BE49-F238E27FC236}">
                <a16:creationId xmlns:a16="http://schemas.microsoft.com/office/drawing/2014/main" id="{B0B3278D-0F9B-4EF9-852C-77B3836C9369}"/>
              </a:ext>
            </a:extLst>
          </p:cNvPr>
          <p:cNvSpPr/>
          <p:nvPr/>
        </p:nvSpPr>
        <p:spPr>
          <a:xfrm>
            <a:off x="6987653" y="5644946"/>
            <a:ext cx="177421" cy="53839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Sign 14">
            <a:extLst>
              <a:ext uri="{FF2B5EF4-FFF2-40B4-BE49-F238E27FC236}">
                <a16:creationId xmlns:a16="http://schemas.microsoft.com/office/drawing/2014/main" id="{66609200-C6C6-4DA2-AFD3-A0CC36E5A90E}"/>
              </a:ext>
            </a:extLst>
          </p:cNvPr>
          <p:cNvSpPr/>
          <p:nvPr/>
        </p:nvSpPr>
        <p:spPr>
          <a:xfrm>
            <a:off x="4656160" y="5637830"/>
            <a:ext cx="177421" cy="53839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80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5FD80C-E705-46C7-B4BD-0AF77771BC01}"/>
              </a:ext>
            </a:extLst>
          </p:cNvPr>
          <p:cNvGraphicFramePr/>
          <p:nvPr>
            <p:extLst>
              <p:ext uri="{D42A27DB-BD31-4B8C-83A1-F6EECF244321}">
                <p14:modId xmlns:p14="http://schemas.microsoft.com/office/powerpoint/2010/main" val="972603812"/>
              </p:ext>
            </p:extLst>
          </p:nvPr>
        </p:nvGraphicFramePr>
        <p:xfrm>
          <a:off x="2671697" y="256788"/>
          <a:ext cx="6848606" cy="29672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3600AA9-32F7-4DF1-B84C-41EBCBE4B924}"/>
              </a:ext>
            </a:extLst>
          </p:cNvPr>
          <p:cNvGraphicFramePr/>
          <p:nvPr>
            <p:extLst>
              <p:ext uri="{D42A27DB-BD31-4B8C-83A1-F6EECF244321}">
                <p14:modId xmlns:p14="http://schemas.microsoft.com/office/powerpoint/2010/main" val="236128814"/>
              </p:ext>
            </p:extLst>
          </p:nvPr>
        </p:nvGraphicFramePr>
        <p:xfrm>
          <a:off x="156210" y="3224040"/>
          <a:ext cx="593979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97B5831-1030-4086-BAC9-19110419217E}"/>
              </a:ext>
            </a:extLst>
          </p:cNvPr>
          <p:cNvGraphicFramePr/>
          <p:nvPr>
            <p:extLst>
              <p:ext uri="{D42A27DB-BD31-4B8C-83A1-F6EECF244321}">
                <p14:modId xmlns:p14="http://schemas.microsoft.com/office/powerpoint/2010/main" val="497352453"/>
              </p:ext>
            </p:extLst>
          </p:nvPr>
        </p:nvGraphicFramePr>
        <p:xfrm>
          <a:off x="6248400" y="3175895"/>
          <a:ext cx="59436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Flowchart: Decision 8">
            <a:extLst>
              <a:ext uri="{FF2B5EF4-FFF2-40B4-BE49-F238E27FC236}">
                <a16:creationId xmlns:a16="http://schemas.microsoft.com/office/drawing/2014/main" id="{54B28035-2064-486C-A4F0-8D8B1CC8FAA9}"/>
              </a:ext>
            </a:extLst>
          </p:cNvPr>
          <p:cNvSpPr>
            <a:spLocks/>
          </p:cNvSpPr>
          <p:nvPr/>
        </p:nvSpPr>
        <p:spPr>
          <a:xfrm>
            <a:off x="5242560" y="638336"/>
            <a:ext cx="2011680" cy="1005840"/>
          </a:xfrm>
          <a:prstGeom prst="flowChartDecisio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Roles</a:t>
            </a:r>
          </a:p>
        </p:txBody>
      </p:sp>
      <p:sp>
        <p:nvSpPr>
          <p:cNvPr id="10" name="Flowchart: Decision 9">
            <a:extLst>
              <a:ext uri="{FF2B5EF4-FFF2-40B4-BE49-F238E27FC236}">
                <a16:creationId xmlns:a16="http://schemas.microsoft.com/office/drawing/2014/main" id="{DFF84E56-7963-461E-93E2-E0FA52862C3B}"/>
              </a:ext>
            </a:extLst>
          </p:cNvPr>
          <p:cNvSpPr/>
          <p:nvPr/>
        </p:nvSpPr>
        <p:spPr>
          <a:xfrm>
            <a:off x="8514463" y="3291407"/>
            <a:ext cx="2011680" cy="100584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IIBody)"/>
              </a:rPr>
              <a:t>Interests</a:t>
            </a:r>
          </a:p>
        </p:txBody>
      </p:sp>
      <p:sp>
        <p:nvSpPr>
          <p:cNvPr id="11" name="Flowchart: Decision 10">
            <a:extLst>
              <a:ext uri="{FF2B5EF4-FFF2-40B4-BE49-F238E27FC236}">
                <a16:creationId xmlns:a16="http://schemas.microsoft.com/office/drawing/2014/main" id="{F392D0AE-68E7-4A6A-83BD-FD8D1CFBA403}"/>
              </a:ext>
            </a:extLst>
          </p:cNvPr>
          <p:cNvSpPr>
            <a:spLocks/>
          </p:cNvSpPr>
          <p:nvPr/>
        </p:nvSpPr>
        <p:spPr>
          <a:xfrm>
            <a:off x="2120265" y="3175895"/>
            <a:ext cx="2011680" cy="1005840"/>
          </a:xfrm>
          <a:prstGeom prst="flowChartDecis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Projects</a:t>
            </a:r>
          </a:p>
        </p:txBody>
      </p:sp>
    </p:spTree>
    <p:extLst>
      <p:ext uri="{BB962C8B-B14F-4D97-AF65-F5344CB8AC3E}">
        <p14:creationId xmlns:p14="http://schemas.microsoft.com/office/powerpoint/2010/main" val="180739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C182B-5467-447A-A886-D6131BB89B01}"/>
              </a:ext>
            </a:extLst>
          </p:cNvPr>
          <p:cNvSpPr>
            <a:spLocks noGrp="1"/>
          </p:cNvSpPr>
          <p:nvPr>
            <p:ph type="title"/>
          </p:nvPr>
        </p:nvSpPr>
        <p:spPr>
          <a:xfrm>
            <a:off x="7404880" y="169345"/>
            <a:ext cx="4540685" cy="1020990"/>
          </a:xfrm>
        </p:spPr>
        <p:txBody>
          <a:bodyPr>
            <a:noAutofit/>
          </a:bodyPr>
          <a:lstStyle/>
          <a:p>
            <a:r>
              <a:rPr lang="en-US" sz="3600"/>
              <a:t>Why are you passionate about your job?</a:t>
            </a:r>
          </a:p>
        </p:txBody>
      </p:sp>
      <p:pic>
        <p:nvPicPr>
          <p:cNvPr id="8" name="Content Placeholder 4">
            <a:extLst>
              <a:ext uri="{FF2B5EF4-FFF2-40B4-BE49-F238E27FC236}">
                <a16:creationId xmlns:a16="http://schemas.microsoft.com/office/drawing/2014/main" id="{A252086E-E3DC-4121-BAE9-C29858111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8" y="46961"/>
            <a:ext cx="7354492" cy="5201317"/>
          </a:xfrm>
          <a:prstGeom prst="rect">
            <a:avLst/>
          </a:prstGeom>
        </p:spPr>
      </p:pic>
      <p:cxnSp>
        <p:nvCxnSpPr>
          <p:cNvPr id="15" name="Straight Connector 14">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52738623-4DB1-4F92-A71D-33D8FF0EEEBC}"/>
              </a:ext>
            </a:extLst>
          </p:cNvPr>
          <p:cNvSpPr>
            <a:spLocks noGrp="1"/>
          </p:cNvSpPr>
          <p:nvPr>
            <p:ph idx="1"/>
          </p:nvPr>
        </p:nvSpPr>
        <p:spPr>
          <a:xfrm>
            <a:off x="7404880" y="1634784"/>
            <a:ext cx="4317884" cy="4064414"/>
          </a:xfrm>
        </p:spPr>
        <p:txBody>
          <a:bodyPr>
            <a:normAutofit/>
          </a:bodyPr>
          <a:lstStyle/>
          <a:p>
            <a:r>
              <a:rPr lang="en-US" sz="2400">
                <a:latin typeface="Gabriola" panose="04040605051002020D02" pitchFamily="82" charset="0"/>
              </a:rPr>
              <a:t>library as place</a:t>
            </a:r>
          </a:p>
          <a:p>
            <a:r>
              <a:rPr lang="en-US" sz="2400">
                <a:latin typeface="Gabriola" panose="04040605051002020D02" pitchFamily="82" charset="0"/>
              </a:rPr>
              <a:t>the library story</a:t>
            </a:r>
          </a:p>
          <a:p>
            <a:r>
              <a:rPr lang="en-US" sz="2400">
                <a:latin typeface="Gabriola" panose="04040605051002020D02" pitchFamily="82" charset="0"/>
              </a:rPr>
              <a:t>key element in a childhood</a:t>
            </a:r>
          </a:p>
          <a:p>
            <a:r>
              <a:rPr lang="en-US" sz="2400">
                <a:latin typeface="Gabriola" panose="04040605051002020D02" pitchFamily="82" charset="0"/>
              </a:rPr>
              <a:t>library resources</a:t>
            </a:r>
          </a:p>
          <a:p>
            <a:r>
              <a:rPr lang="en-US" sz="2400">
                <a:latin typeface="Gabriola" panose="04040605051002020D02" pitchFamily="82" charset="0"/>
              </a:rPr>
              <a:t>library as living organization </a:t>
            </a:r>
          </a:p>
          <a:p>
            <a:r>
              <a:rPr lang="en-US" sz="2400">
                <a:latin typeface="Gabriola" panose="04040605051002020D02" pitchFamily="82" charset="0"/>
              </a:rPr>
              <a:t>place that patrons own</a:t>
            </a:r>
          </a:p>
          <a:p>
            <a:r>
              <a:rPr lang="en-US" sz="2400">
                <a:latin typeface="Gabriola" panose="04040605051002020D02" pitchFamily="82" charset="0"/>
              </a:rPr>
              <a:t>source for meeting community needs</a:t>
            </a:r>
          </a:p>
          <a:p>
            <a:r>
              <a:rPr lang="en-US" sz="2400">
                <a:latin typeface="Gabriola" panose="04040605051002020D02" pitchFamily="82" charset="0"/>
              </a:rPr>
              <a:t> source for technology </a:t>
            </a:r>
          </a:p>
        </p:txBody>
      </p:sp>
      <p:sp>
        <p:nvSpPr>
          <p:cNvPr id="17" name="Rectangle 16">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06FA2A73-DC15-4DE1-AF2B-8E635C110E85}"/>
              </a:ext>
            </a:extLst>
          </p:cNvPr>
          <p:cNvSpPr txBox="1"/>
          <p:nvPr/>
        </p:nvSpPr>
        <p:spPr>
          <a:xfrm>
            <a:off x="246435" y="5248278"/>
            <a:ext cx="8386949" cy="954107"/>
          </a:xfrm>
          <a:prstGeom prst="rect">
            <a:avLst/>
          </a:prstGeom>
          <a:noFill/>
        </p:spPr>
        <p:txBody>
          <a:bodyPr wrap="square" rtlCol="0">
            <a:spAutoFit/>
          </a:bodyPr>
          <a:lstStyle/>
          <a:p>
            <a:r>
              <a:rPr lang="en-US" sz="2800">
                <a:solidFill>
                  <a:srgbClr val="0070C0"/>
                </a:solidFill>
                <a:latin typeface="Gabriola" panose="04040605051002020D02" pitchFamily="82" charset="0"/>
              </a:rPr>
              <a:t>The library is a critical part of helping people navigate the </a:t>
            </a:r>
          </a:p>
          <a:p>
            <a:r>
              <a:rPr lang="en-US" sz="2800">
                <a:solidFill>
                  <a:srgbClr val="0070C0"/>
                </a:solidFill>
                <a:latin typeface="Gabriola" panose="04040605051002020D02" pitchFamily="82" charset="0"/>
              </a:rPr>
              <a:t>“time of exploding information/new technology/and educational changes.”</a:t>
            </a:r>
          </a:p>
        </p:txBody>
      </p:sp>
    </p:spTree>
    <p:extLst>
      <p:ext uri="{BB962C8B-B14F-4D97-AF65-F5344CB8AC3E}">
        <p14:creationId xmlns:p14="http://schemas.microsoft.com/office/powerpoint/2010/main" val="311317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t>/</a:t>
            </a:r>
          </a:p>
        </p:txBody>
      </p:sp>
      <p:sp>
        <p:nvSpPr>
          <p:cNvPr id="2" name="Title 1">
            <a:extLst>
              <a:ext uri="{FF2B5EF4-FFF2-40B4-BE49-F238E27FC236}">
                <a16:creationId xmlns:a16="http://schemas.microsoft.com/office/drawing/2014/main" id="{9F9B2AE2-1C0B-47A6-8297-62A8A0868808}"/>
              </a:ext>
            </a:extLst>
          </p:cNvPr>
          <p:cNvSpPr>
            <a:spLocks noGrp="1"/>
          </p:cNvSpPr>
          <p:nvPr>
            <p:ph type="title"/>
          </p:nvPr>
        </p:nvSpPr>
        <p:spPr>
          <a:xfrm>
            <a:off x="1066800" y="5722108"/>
            <a:ext cx="10058400" cy="795162"/>
          </a:xfrm>
        </p:spPr>
        <p:txBody>
          <a:bodyPr anchor="ctr">
            <a:normAutofit/>
          </a:bodyPr>
          <a:lstStyle/>
          <a:p>
            <a:pPr algn="ctr"/>
            <a:r>
              <a:rPr lang="en-US"/>
              <a:t>Idea Board Notes #1</a:t>
            </a:r>
          </a:p>
        </p:txBody>
      </p:sp>
      <p:graphicFrame>
        <p:nvGraphicFramePr>
          <p:cNvPr id="8" name="Content Placeholder 2">
            <a:extLst>
              <a:ext uri="{FF2B5EF4-FFF2-40B4-BE49-F238E27FC236}">
                <a16:creationId xmlns:a16="http://schemas.microsoft.com/office/drawing/2014/main" id="{FA7EC3B3-678C-4B05-95CC-19B38F26F6FF}"/>
              </a:ext>
            </a:extLst>
          </p:cNvPr>
          <p:cNvGraphicFramePr>
            <a:graphicFrameLocks noGrp="1"/>
          </p:cNvGraphicFramePr>
          <p:nvPr>
            <p:ph idx="1"/>
            <p:extLst>
              <p:ext uri="{D42A27DB-BD31-4B8C-83A1-F6EECF244321}">
                <p14:modId xmlns:p14="http://schemas.microsoft.com/office/powerpoint/2010/main" val="1832979230"/>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EB46AC9-4D54-47FF-A0CB-47DA00D66246}"/>
              </a:ext>
            </a:extLst>
          </p:cNvPr>
          <p:cNvSpPr txBox="1"/>
          <p:nvPr/>
        </p:nvSpPr>
        <p:spPr>
          <a:xfrm>
            <a:off x="978876" y="4550845"/>
            <a:ext cx="3338927" cy="1354217"/>
          </a:xfrm>
          <a:prstGeom prst="rect">
            <a:avLst/>
          </a:prstGeom>
          <a:noFill/>
        </p:spPr>
        <p:txBody>
          <a:bodyPr wrap="none" rtlCol="0">
            <a:spAutoFit/>
          </a:bodyPr>
          <a:lstStyle/>
          <a:p>
            <a:r>
              <a:rPr lang="en-US" i="1"/>
              <a:t>“Some Librarians are introverts, </a:t>
            </a:r>
          </a:p>
          <a:p>
            <a:r>
              <a:rPr lang="en-US" i="1"/>
              <a:t>I was surprised.”</a:t>
            </a:r>
          </a:p>
          <a:p>
            <a:endParaRPr lang="en-US" sz="1000" i="1"/>
          </a:p>
          <a:p>
            <a:r>
              <a:rPr lang="en-US" i="1"/>
              <a:t>“Empowering others is important </a:t>
            </a:r>
          </a:p>
          <a:p>
            <a:r>
              <a:rPr lang="en-US" i="1"/>
              <a:t>to us.”</a:t>
            </a:r>
            <a:endParaRPr lang="en-US"/>
          </a:p>
        </p:txBody>
      </p:sp>
      <p:sp>
        <p:nvSpPr>
          <p:cNvPr id="9" name="TextBox 8">
            <a:extLst>
              <a:ext uri="{FF2B5EF4-FFF2-40B4-BE49-F238E27FC236}">
                <a16:creationId xmlns:a16="http://schemas.microsoft.com/office/drawing/2014/main" id="{86B9C462-3B62-49C8-976F-B167C57198A3}"/>
              </a:ext>
            </a:extLst>
          </p:cNvPr>
          <p:cNvSpPr txBox="1"/>
          <p:nvPr/>
        </p:nvSpPr>
        <p:spPr>
          <a:xfrm>
            <a:off x="4317803" y="4516922"/>
            <a:ext cx="3038396" cy="923330"/>
          </a:xfrm>
          <a:prstGeom prst="rect">
            <a:avLst/>
          </a:prstGeom>
          <a:noFill/>
        </p:spPr>
        <p:txBody>
          <a:bodyPr wrap="none" rtlCol="0">
            <a:spAutoFit/>
          </a:bodyPr>
          <a:lstStyle/>
          <a:p>
            <a:r>
              <a:rPr lang="en-US" i="1"/>
              <a:t>“Connection to another </a:t>
            </a:r>
          </a:p>
          <a:p>
            <a:r>
              <a:rPr lang="en-US" i="1"/>
              <a:t>Academic librarian about new </a:t>
            </a:r>
          </a:p>
          <a:p>
            <a:r>
              <a:rPr lang="en-US" i="1"/>
              <a:t>ILS &amp; challenges.”</a:t>
            </a:r>
          </a:p>
        </p:txBody>
      </p:sp>
      <p:sp>
        <p:nvSpPr>
          <p:cNvPr id="11" name="TextBox 10">
            <a:extLst>
              <a:ext uri="{FF2B5EF4-FFF2-40B4-BE49-F238E27FC236}">
                <a16:creationId xmlns:a16="http://schemas.microsoft.com/office/drawing/2014/main" id="{AD269CA4-08A2-491D-9A16-C7F2B240CC53}"/>
              </a:ext>
            </a:extLst>
          </p:cNvPr>
          <p:cNvSpPr txBox="1"/>
          <p:nvPr/>
        </p:nvSpPr>
        <p:spPr>
          <a:xfrm>
            <a:off x="7874199" y="4466973"/>
            <a:ext cx="3531672" cy="923330"/>
          </a:xfrm>
          <a:prstGeom prst="rect">
            <a:avLst/>
          </a:prstGeom>
          <a:noFill/>
        </p:spPr>
        <p:txBody>
          <a:bodyPr wrap="none" rtlCol="0">
            <a:spAutoFit/>
          </a:bodyPr>
          <a:lstStyle/>
          <a:p>
            <a:r>
              <a:rPr lang="en-US"/>
              <a:t>“</a:t>
            </a:r>
            <a:r>
              <a:rPr lang="en-US" i="1"/>
              <a:t>As an academic lib, I am intrigued </a:t>
            </a:r>
          </a:p>
          <a:p>
            <a:r>
              <a:rPr lang="en-US" i="1"/>
              <a:t>by the variety of interests and work </a:t>
            </a:r>
          </a:p>
          <a:p>
            <a:r>
              <a:rPr lang="en-US" i="1"/>
              <a:t>being done by public libraries.”</a:t>
            </a:r>
          </a:p>
        </p:txBody>
      </p:sp>
    </p:spTree>
    <p:extLst>
      <p:ext uri="{BB962C8B-B14F-4D97-AF65-F5344CB8AC3E}">
        <p14:creationId xmlns:p14="http://schemas.microsoft.com/office/powerpoint/2010/main" val="163117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9A37DE-0D33-43BC-8329-B8CEC51E8E53}"/>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Idea Board Notes #2</a:t>
            </a:r>
          </a:p>
        </p:txBody>
      </p:sp>
      <p:sp>
        <p:nvSpPr>
          <p:cNvPr id="23" name="Rectangle 2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2187169-CE52-4438-A1CD-B8744E015ADC}"/>
              </a:ext>
            </a:extLst>
          </p:cNvPr>
          <p:cNvGraphicFramePr>
            <a:graphicFrameLocks noGrp="1"/>
          </p:cNvGraphicFramePr>
          <p:nvPr>
            <p:ph idx="1"/>
            <p:extLst>
              <p:ext uri="{D42A27DB-BD31-4B8C-83A1-F6EECF244321}">
                <p14:modId xmlns:p14="http://schemas.microsoft.com/office/powerpoint/2010/main" val="3065565830"/>
              </p:ext>
            </p:extLst>
          </p:nvPr>
        </p:nvGraphicFramePr>
        <p:xfrm>
          <a:off x="464024" y="698959"/>
          <a:ext cx="11395880"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959030D-6C6C-4969-ACA3-14CDB3CB1830}"/>
              </a:ext>
            </a:extLst>
          </p:cNvPr>
          <p:cNvSpPr txBox="1"/>
          <p:nvPr/>
        </p:nvSpPr>
        <p:spPr>
          <a:xfrm rot="19459752">
            <a:off x="1199422" y="698959"/>
            <a:ext cx="2913683" cy="369332"/>
          </a:xfrm>
          <a:prstGeom prst="rect">
            <a:avLst/>
          </a:prstGeom>
          <a:noFill/>
        </p:spPr>
        <p:txBody>
          <a:bodyPr wrap="none" rtlCol="0">
            <a:spAutoFit/>
          </a:bodyPr>
          <a:lstStyle/>
          <a:p>
            <a:r>
              <a:rPr lang="en-US">
                <a:solidFill>
                  <a:srgbClr val="00B050"/>
                </a:solidFill>
              </a:rPr>
              <a:t>“I enjoy talking to Strangers” </a:t>
            </a:r>
          </a:p>
        </p:txBody>
      </p:sp>
      <p:sp>
        <p:nvSpPr>
          <p:cNvPr id="4" name="TextBox 3">
            <a:extLst>
              <a:ext uri="{FF2B5EF4-FFF2-40B4-BE49-F238E27FC236}">
                <a16:creationId xmlns:a16="http://schemas.microsoft.com/office/drawing/2014/main" id="{769DBFB3-D98B-4620-9D0D-A0E0BDA94B0A}"/>
              </a:ext>
            </a:extLst>
          </p:cNvPr>
          <p:cNvSpPr txBox="1"/>
          <p:nvPr/>
        </p:nvSpPr>
        <p:spPr>
          <a:xfrm>
            <a:off x="332096" y="3842474"/>
            <a:ext cx="4565994" cy="923330"/>
          </a:xfrm>
          <a:prstGeom prst="rect">
            <a:avLst/>
          </a:prstGeom>
          <a:noFill/>
        </p:spPr>
        <p:txBody>
          <a:bodyPr wrap="none" rtlCol="0">
            <a:spAutoFit/>
          </a:bodyPr>
          <a:lstStyle/>
          <a:p>
            <a:r>
              <a:rPr lang="en-US">
                <a:solidFill>
                  <a:srgbClr val="00B050"/>
                </a:solidFill>
              </a:rPr>
              <a:t>“I learned that it's important for me to get out </a:t>
            </a:r>
          </a:p>
          <a:p>
            <a:r>
              <a:rPr lang="en-US">
                <a:solidFill>
                  <a:srgbClr val="00B050"/>
                </a:solidFill>
              </a:rPr>
              <a:t>and make connections across the state and </a:t>
            </a:r>
          </a:p>
          <a:p>
            <a:r>
              <a:rPr lang="en-US">
                <a:solidFill>
                  <a:srgbClr val="00B050"/>
                </a:solidFill>
              </a:rPr>
              <a:t>at different types of libraries.”</a:t>
            </a:r>
          </a:p>
        </p:txBody>
      </p:sp>
      <p:sp>
        <p:nvSpPr>
          <p:cNvPr id="6" name="TextBox 5">
            <a:extLst>
              <a:ext uri="{FF2B5EF4-FFF2-40B4-BE49-F238E27FC236}">
                <a16:creationId xmlns:a16="http://schemas.microsoft.com/office/drawing/2014/main" id="{3CD5A5F1-D5DE-4CB0-B534-1214F68A72CA}"/>
              </a:ext>
            </a:extLst>
          </p:cNvPr>
          <p:cNvSpPr txBox="1"/>
          <p:nvPr/>
        </p:nvSpPr>
        <p:spPr>
          <a:xfrm rot="818085">
            <a:off x="2117884" y="3073901"/>
            <a:ext cx="3444661" cy="369332"/>
          </a:xfrm>
          <a:prstGeom prst="rect">
            <a:avLst/>
          </a:prstGeom>
          <a:noFill/>
        </p:spPr>
        <p:txBody>
          <a:bodyPr wrap="none" rtlCol="0">
            <a:spAutoFit/>
          </a:bodyPr>
          <a:lstStyle/>
          <a:p>
            <a:r>
              <a:rPr lang="en-US">
                <a:solidFill>
                  <a:srgbClr val="00B050"/>
                </a:solidFill>
              </a:rPr>
              <a:t>“Random details about strangers.” </a:t>
            </a:r>
          </a:p>
        </p:txBody>
      </p:sp>
      <p:sp>
        <p:nvSpPr>
          <p:cNvPr id="7" name="TextBox 6">
            <a:extLst>
              <a:ext uri="{FF2B5EF4-FFF2-40B4-BE49-F238E27FC236}">
                <a16:creationId xmlns:a16="http://schemas.microsoft.com/office/drawing/2014/main" id="{CF0B6332-9BB1-4A6B-9C00-E88073D324DE}"/>
              </a:ext>
            </a:extLst>
          </p:cNvPr>
          <p:cNvSpPr txBox="1"/>
          <p:nvPr/>
        </p:nvSpPr>
        <p:spPr>
          <a:xfrm rot="20428302">
            <a:off x="2032620" y="1033965"/>
            <a:ext cx="3518079" cy="646331"/>
          </a:xfrm>
          <a:prstGeom prst="rect">
            <a:avLst/>
          </a:prstGeom>
          <a:noFill/>
        </p:spPr>
        <p:txBody>
          <a:bodyPr wrap="none" rtlCol="0">
            <a:spAutoFit/>
          </a:bodyPr>
          <a:lstStyle/>
          <a:p>
            <a:r>
              <a:rPr lang="en-US">
                <a:solidFill>
                  <a:srgbClr val="00B050"/>
                </a:solidFill>
              </a:rPr>
              <a:t>“That there's a huge difference </a:t>
            </a:r>
          </a:p>
          <a:p>
            <a:r>
              <a:rPr lang="en-US">
                <a:solidFill>
                  <a:srgbClr val="00B050"/>
                </a:solidFill>
              </a:rPr>
              <a:t>between urban and rural libraries.” </a:t>
            </a:r>
          </a:p>
        </p:txBody>
      </p:sp>
      <p:sp>
        <p:nvSpPr>
          <p:cNvPr id="8" name="TextBox 7">
            <a:extLst>
              <a:ext uri="{FF2B5EF4-FFF2-40B4-BE49-F238E27FC236}">
                <a16:creationId xmlns:a16="http://schemas.microsoft.com/office/drawing/2014/main" id="{C6D2F8DD-77A8-4217-93AD-92A8F063CBD2}"/>
              </a:ext>
            </a:extLst>
          </p:cNvPr>
          <p:cNvSpPr txBox="1"/>
          <p:nvPr/>
        </p:nvSpPr>
        <p:spPr>
          <a:xfrm>
            <a:off x="161072" y="219431"/>
            <a:ext cx="2281907" cy="646331"/>
          </a:xfrm>
          <a:prstGeom prst="rect">
            <a:avLst/>
          </a:prstGeom>
          <a:noFill/>
        </p:spPr>
        <p:txBody>
          <a:bodyPr wrap="none" rtlCol="0">
            <a:spAutoFit/>
          </a:bodyPr>
          <a:lstStyle/>
          <a:p>
            <a:r>
              <a:rPr lang="en-US">
                <a:solidFill>
                  <a:srgbClr val="00B050"/>
                </a:solidFill>
              </a:rPr>
              <a:t>“…that libraries aren’t </a:t>
            </a:r>
          </a:p>
          <a:p>
            <a:r>
              <a:rPr lang="en-US">
                <a:solidFill>
                  <a:srgbClr val="00B050"/>
                </a:solidFill>
              </a:rPr>
              <a:t>afraid to take risks.” </a:t>
            </a:r>
          </a:p>
        </p:txBody>
      </p:sp>
      <p:sp>
        <p:nvSpPr>
          <p:cNvPr id="9" name="TextBox 8">
            <a:extLst>
              <a:ext uri="{FF2B5EF4-FFF2-40B4-BE49-F238E27FC236}">
                <a16:creationId xmlns:a16="http://schemas.microsoft.com/office/drawing/2014/main" id="{CEB58430-589B-4A58-9514-AFCBF0877A53}"/>
              </a:ext>
            </a:extLst>
          </p:cNvPr>
          <p:cNvSpPr txBox="1"/>
          <p:nvPr/>
        </p:nvSpPr>
        <p:spPr>
          <a:xfrm>
            <a:off x="9538977" y="2752021"/>
            <a:ext cx="2236894" cy="369332"/>
          </a:xfrm>
          <a:prstGeom prst="rect">
            <a:avLst/>
          </a:prstGeom>
          <a:noFill/>
        </p:spPr>
        <p:txBody>
          <a:bodyPr wrap="none" rtlCol="0">
            <a:spAutoFit/>
          </a:bodyPr>
          <a:lstStyle/>
          <a:p>
            <a:r>
              <a:rPr lang="en-US">
                <a:solidFill>
                  <a:srgbClr val="002060"/>
                </a:solidFill>
              </a:rPr>
              <a:t>“Expand my network”</a:t>
            </a:r>
          </a:p>
        </p:txBody>
      </p:sp>
      <p:sp>
        <p:nvSpPr>
          <p:cNvPr id="10" name="TextBox 9">
            <a:extLst>
              <a:ext uri="{FF2B5EF4-FFF2-40B4-BE49-F238E27FC236}">
                <a16:creationId xmlns:a16="http://schemas.microsoft.com/office/drawing/2014/main" id="{C2F74919-22F4-44EA-AADD-ACACA0E0F3B9}"/>
              </a:ext>
            </a:extLst>
          </p:cNvPr>
          <p:cNvSpPr txBox="1"/>
          <p:nvPr/>
        </p:nvSpPr>
        <p:spPr>
          <a:xfrm>
            <a:off x="6095983" y="3429000"/>
            <a:ext cx="3636124" cy="646331"/>
          </a:xfrm>
          <a:prstGeom prst="rect">
            <a:avLst/>
          </a:prstGeom>
          <a:noFill/>
        </p:spPr>
        <p:txBody>
          <a:bodyPr wrap="none" rtlCol="0">
            <a:spAutoFit/>
          </a:bodyPr>
          <a:lstStyle/>
          <a:p>
            <a:r>
              <a:rPr lang="en-US">
                <a:solidFill>
                  <a:srgbClr val="002060"/>
                </a:solidFill>
              </a:rPr>
              <a:t>“Want to meet with # 109 to discuss </a:t>
            </a:r>
          </a:p>
          <a:p>
            <a:r>
              <a:rPr lang="en-US">
                <a:solidFill>
                  <a:srgbClr val="002060"/>
                </a:solidFill>
              </a:rPr>
              <a:t>my past &amp; her current position!”</a:t>
            </a:r>
          </a:p>
        </p:txBody>
      </p:sp>
      <p:sp>
        <p:nvSpPr>
          <p:cNvPr id="11" name="TextBox 10">
            <a:extLst>
              <a:ext uri="{FF2B5EF4-FFF2-40B4-BE49-F238E27FC236}">
                <a16:creationId xmlns:a16="http://schemas.microsoft.com/office/drawing/2014/main" id="{9B7673E0-DFC0-44C4-9ED9-C84E02878A07}"/>
              </a:ext>
            </a:extLst>
          </p:cNvPr>
          <p:cNvSpPr txBox="1"/>
          <p:nvPr/>
        </p:nvSpPr>
        <p:spPr>
          <a:xfrm>
            <a:off x="7951845" y="4120613"/>
            <a:ext cx="3726405" cy="646331"/>
          </a:xfrm>
          <a:prstGeom prst="rect">
            <a:avLst/>
          </a:prstGeom>
          <a:noFill/>
        </p:spPr>
        <p:txBody>
          <a:bodyPr wrap="none" rtlCol="0">
            <a:spAutoFit/>
          </a:bodyPr>
          <a:lstStyle/>
          <a:p>
            <a:r>
              <a:rPr lang="en-US">
                <a:solidFill>
                  <a:srgbClr val="002060"/>
                </a:solidFill>
              </a:rPr>
              <a:t>“Follow up with early-career librarian </a:t>
            </a:r>
          </a:p>
          <a:p>
            <a:r>
              <a:rPr lang="en-US">
                <a:solidFill>
                  <a:srgbClr val="002060"/>
                </a:solidFill>
              </a:rPr>
              <a:t>who hopes libraries will stay vital.”</a:t>
            </a:r>
          </a:p>
        </p:txBody>
      </p:sp>
      <p:sp>
        <p:nvSpPr>
          <p:cNvPr id="12" name="TextBox 11">
            <a:extLst>
              <a:ext uri="{FF2B5EF4-FFF2-40B4-BE49-F238E27FC236}">
                <a16:creationId xmlns:a16="http://schemas.microsoft.com/office/drawing/2014/main" id="{45ED0F65-4DBA-46A4-A1FE-F3333A1481D7}"/>
              </a:ext>
            </a:extLst>
          </p:cNvPr>
          <p:cNvSpPr txBox="1"/>
          <p:nvPr/>
        </p:nvSpPr>
        <p:spPr>
          <a:xfrm>
            <a:off x="8107876" y="930276"/>
            <a:ext cx="3918830" cy="923330"/>
          </a:xfrm>
          <a:prstGeom prst="rect">
            <a:avLst/>
          </a:prstGeom>
          <a:noFill/>
        </p:spPr>
        <p:txBody>
          <a:bodyPr wrap="none" rtlCol="0">
            <a:spAutoFit/>
          </a:bodyPr>
          <a:lstStyle/>
          <a:p>
            <a:r>
              <a:rPr lang="en-US"/>
              <a:t>“</a:t>
            </a:r>
            <a:r>
              <a:rPr lang="en-US">
                <a:solidFill>
                  <a:srgbClr val="002060"/>
                </a:solidFill>
              </a:rPr>
              <a:t>KEEP MOVING FORWARD WITH THE </a:t>
            </a:r>
          </a:p>
          <a:p>
            <a:r>
              <a:rPr lang="en-US">
                <a:solidFill>
                  <a:srgbClr val="002060"/>
                </a:solidFill>
              </a:rPr>
              <a:t>RENEWED CONFIRMATION I AM IN THE </a:t>
            </a:r>
          </a:p>
          <a:p>
            <a:r>
              <a:rPr lang="en-US">
                <a:solidFill>
                  <a:srgbClr val="002060"/>
                </a:solidFill>
              </a:rPr>
              <a:t>RIGHT PROFESSION FOR ME.”</a:t>
            </a:r>
          </a:p>
        </p:txBody>
      </p:sp>
      <p:sp>
        <p:nvSpPr>
          <p:cNvPr id="13" name="TextBox 12">
            <a:extLst>
              <a:ext uri="{FF2B5EF4-FFF2-40B4-BE49-F238E27FC236}">
                <a16:creationId xmlns:a16="http://schemas.microsoft.com/office/drawing/2014/main" id="{A0871928-3BC6-4879-A35A-358260308956}"/>
              </a:ext>
            </a:extLst>
          </p:cNvPr>
          <p:cNvSpPr txBox="1"/>
          <p:nvPr/>
        </p:nvSpPr>
        <p:spPr>
          <a:xfrm>
            <a:off x="5659497" y="62509"/>
            <a:ext cx="6601166" cy="646331"/>
          </a:xfrm>
          <a:prstGeom prst="rect">
            <a:avLst/>
          </a:prstGeom>
          <a:noFill/>
        </p:spPr>
        <p:txBody>
          <a:bodyPr wrap="square" rtlCol="0">
            <a:spAutoFit/>
          </a:bodyPr>
          <a:lstStyle/>
          <a:p>
            <a:r>
              <a:rPr lang="en-US">
                <a:solidFill>
                  <a:srgbClr val="002060"/>
                </a:solidFill>
              </a:rPr>
              <a:t>“Try to attempt more cross-disciplinary/departmental collaboration. </a:t>
            </a:r>
          </a:p>
          <a:p>
            <a:r>
              <a:rPr lang="en-US">
                <a:solidFill>
                  <a:srgbClr val="002060"/>
                </a:solidFill>
              </a:rPr>
              <a:t>We are all passionate about the same basic tenets, so it's possible!”</a:t>
            </a:r>
          </a:p>
        </p:txBody>
      </p:sp>
    </p:spTree>
    <p:extLst>
      <p:ext uri="{BB962C8B-B14F-4D97-AF65-F5344CB8AC3E}">
        <p14:creationId xmlns:p14="http://schemas.microsoft.com/office/powerpoint/2010/main" val="4512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8"/>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7"/>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6"/>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25"/>
                                  </p:iterate>
                                  <p:childTnLst>
                                    <p:set>
                                      <p:cBhvr override="childStyle">
                                        <p:cTn id="22" dur="indefinite"/>
                                        <p:tgtEl>
                                          <p:spTgt spid="4"/>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FEB98E7B-5985-47DB-9A48-C056B06BBBAD}"/>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7553" b="13222"/>
          <a:stretch/>
        </p:blipFill>
        <p:spPr>
          <a:xfrm>
            <a:off x="20" y="10"/>
            <a:ext cx="12191980" cy="6857990"/>
          </a:xfrm>
          <a:prstGeom prst="rect">
            <a:avLst/>
          </a:prstGeom>
        </p:spPr>
      </p:pic>
      <p:cxnSp>
        <p:nvCxnSpPr>
          <p:cNvPr id="52" name="Straight Connector 51">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F0351E-E0D1-491A-8E0E-CFC60593A7BB}"/>
              </a:ext>
            </a:extLst>
          </p:cNvPr>
          <p:cNvSpPr>
            <a:spLocks noGrp="1"/>
          </p:cNvSpPr>
          <p:nvPr>
            <p:ph type="title"/>
          </p:nvPr>
        </p:nvSpPr>
        <p:spPr>
          <a:xfrm>
            <a:off x="0" y="143550"/>
            <a:ext cx="12191980" cy="929622"/>
          </a:xfrm>
        </p:spPr>
        <p:txBody>
          <a:bodyPr>
            <a:noAutofit/>
          </a:bodyPr>
          <a:lstStyle/>
          <a:p>
            <a:pPr algn="ctr"/>
            <a:r>
              <a:rPr lang="en-US" sz="4400" b="1">
                <a:solidFill>
                  <a:srgbClr val="FF0000"/>
                </a:solidFill>
              </a:rPr>
              <a:t>What is one thing most people don’t know about you?</a:t>
            </a:r>
          </a:p>
        </p:txBody>
      </p:sp>
      <p:sp>
        <p:nvSpPr>
          <p:cNvPr id="3" name="Content Placeholder 2">
            <a:extLst>
              <a:ext uri="{FF2B5EF4-FFF2-40B4-BE49-F238E27FC236}">
                <a16:creationId xmlns:a16="http://schemas.microsoft.com/office/drawing/2014/main" id="{EF20BA59-424F-4200-A411-CCBFE3C840B8}"/>
              </a:ext>
            </a:extLst>
          </p:cNvPr>
          <p:cNvSpPr>
            <a:spLocks noGrp="1"/>
          </p:cNvSpPr>
          <p:nvPr>
            <p:ph idx="1"/>
          </p:nvPr>
        </p:nvSpPr>
        <p:spPr>
          <a:xfrm>
            <a:off x="245659" y="1349687"/>
            <a:ext cx="11586950" cy="4984629"/>
          </a:xfrm>
        </p:spPr>
        <p:txBody>
          <a:bodyPr>
            <a:noAutofit/>
          </a:bodyPr>
          <a:lstStyle/>
          <a:p>
            <a:r>
              <a:rPr lang="en-US" b="1">
                <a:solidFill>
                  <a:schemeClr val="tx1"/>
                </a:solidFill>
              </a:rPr>
              <a:t>“I'm not a librarian.”</a:t>
            </a:r>
          </a:p>
          <a:p>
            <a:r>
              <a:rPr lang="en-US" b="1">
                <a:solidFill>
                  <a:schemeClr val="tx1"/>
                </a:solidFill>
              </a:rPr>
              <a:t>“I can read Classical Tibetan.” </a:t>
            </a:r>
          </a:p>
          <a:p>
            <a:r>
              <a:rPr lang="en-US" b="1">
                <a:solidFill>
                  <a:schemeClr val="tx1"/>
                </a:solidFill>
              </a:rPr>
              <a:t>“I would love to work with the National Weather Service- I'm a meteorology geek!” </a:t>
            </a:r>
          </a:p>
          <a:p>
            <a:r>
              <a:rPr lang="en-US" b="1">
                <a:solidFill>
                  <a:schemeClr val="tx1"/>
                </a:solidFill>
              </a:rPr>
              <a:t>“I raise Monarch butterflies indoors.” </a:t>
            </a:r>
          </a:p>
          <a:p>
            <a:r>
              <a:rPr lang="en-US" b="1">
                <a:solidFill>
                  <a:schemeClr val="tx1"/>
                </a:solidFill>
              </a:rPr>
              <a:t>“Fear of heights.”</a:t>
            </a:r>
          </a:p>
          <a:p>
            <a:r>
              <a:rPr lang="en-US" b="1">
                <a:solidFill>
                  <a:schemeClr val="tx1"/>
                </a:solidFill>
              </a:rPr>
              <a:t> “Not much. I talk a lot!”</a:t>
            </a:r>
          </a:p>
          <a:p>
            <a:r>
              <a:rPr lang="en-US" b="1">
                <a:solidFill>
                  <a:schemeClr val="tx1"/>
                </a:solidFill>
              </a:rPr>
              <a:t> “I am very much an introvert…I often wonder about a more research-based position.”</a:t>
            </a:r>
          </a:p>
          <a:p>
            <a:r>
              <a:rPr lang="en-US" b="1">
                <a:solidFill>
                  <a:schemeClr val="tx1"/>
                </a:solidFill>
              </a:rPr>
              <a:t> “I came here to find another job.”</a:t>
            </a:r>
          </a:p>
          <a:p>
            <a:r>
              <a:rPr lang="en-US" b="1">
                <a:solidFill>
                  <a:schemeClr val="tx1"/>
                </a:solidFill>
              </a:rPr>
              <a:t> “I am a closet Excel failure.”</a:t>
            </a:r>
          </a:p>
          <a:p>
            <a:r>
              <a:rPr lang="en-US" b="1">
                <a:solidFill>
                  <a:schemeClr val="tx1"/>
                </a:solidFill>
              </a:rPr>
              <a:t>“My son has Leukemia.” </a:t>
            </a:r>
          </a:p>
          <a:p>
            <a:r>
              <a:rPr lang="en-US" b="1">
                <a:solidFill>
                  <a:schemeClr val="tx1"/>
                </a:solidFill>
              </a:rPr>
              <a:t>“Cancer survivor.”</a:t>
            </a:r>
          </a:p>
        </p:txBody>
      </p:sp>
      <p:sp>
        <p:nvSpPr>
          <p:cNvPr id="54" name="Rectangle 53">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1794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15">
            <a:extLst>
              <a:ext uri="{FF2B5EF4-FFF2-40B4-BE49-F238E27FC236}">
                <a16:creationId xmlns:a16="http://schemas.microsoft.com/office/drawing/2014/main" id="{5F54226A-15A5-4F46-926F-81F3EC466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17">
            <a:extLst>
              <a:ext uri="{FF2B5EF4-FFF2-40B4-BE49-F238E27FC236}">
                <a16:creationId xmlns:a16="http://schemas.microsoft.com/office/drawing/2014/main" id="{CFCF670F-3E94-4C8F-95AE-035FB45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19">
            <a:extLst>
              <a:ext uri="{FF2B5EF4-FFF2-40B4-BE49-F238E27FC236}">
                <a16:creationId xmlns:a16="http://schemas.microsoft.com/office/drawing/2014/main" id="{90479AEA-6C87-4786-A668-54BF815A7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21">
            <a:extLst>
              <a:ext uri="{FF2B5EF4-FFF2-40B4-BE49-F238E27FC236}">
                <a16:creationId xmlns:a16="http://schemas.microsoft.com/office/drawing/2014/main" id="{36D50BAE-2B1C-44EA-98D3-FF227A69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E404D-6E4E-4F5C-AFFA-01408CF609F5}"/>
              </a:ext>
            </a:extLst>
          </p:cNvPr>
          <p:cNvSpPr>
            <a:spLocks noGrp="1"/>
          </p:cNvSpPr>
          <p:nvPr>
            <p:ph type="title"/>
          </p:nvPr>
        </p:nvSpPr>
        <p:spPr>
          <a:xfrm>
            <a:off x="327613" y="142096"/>
            <a:ext cx="10909073" cy="742396"/>
          </a:xfrm>
        </p:spPr>
        <p:txBody>
          <a:bodyPr vert="horz" lIns="91440" tIns="45720" rIns="91440" bIns="45720" rtlCol="0" anchor="b">
            <a:normAutofit/>
          </a:bodyPr>
          <a:lstStyle/>
          <a:p>
            <a:r>
              <a:rPr lang="en-US" sz="4400">
                <a:solidFill>
                  <a:schemeClr val="tx1">
                    <a:lumMod val="85000"/>
                    <a:lumOff val="15000"/>
                  </a:schemeClr>
                </a:solidFill>
              </a:rPr>
              <a:t>Recommendations</a:t>
            </a:r>
          </a:p>
        </p:txBody>
      </p:sp>
      <p:pic>
        <p:nvPicPr>
          <p:cNvPr id="50" name="Content Placeholder 4">
            <a:extLst>
              <a:ext uri="{FF2B5EF4-FFF2-40B4-BE49-F238E27FC236}">
                <a16:creationId xmlns:a16="http://schemas.microsoft.com/office/drawing/2014/main" id="{132389E6-15B2-40DD-AF46-B8084DFD90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458" y="1400901"/>
            <a:ext cx="2484888" cy="2081093"/>
          </a:xfrm>
          <a:prstGeom prst="rect">
            <a:avLst/>
          </a:prstGeom>
        </p:spPr>
      </p:pic>
      <p:sp>
        <p:nvSpPr>
          <p:cNvPr id="51" name="Rectangle 23">
            <a:extLst>
              <a:ext uri="{FF2B5EF4-FFF2-40B4-BE49-F238E27FC236}">
                <a16:creationId xmlns:a16="http://schemas.microsoft.com/office/drawing/2014/main" id="{A0354A3E-8646-42D8-BBA1-296667346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201"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looking at each other&#10;&#10;Description automatically generated">
            <a:extLst>
              <a:ext uri="{FF2B5EF4-FFF2-40B4-BE49-F238E27FC236}">
                <a16:creationId xmlns:a16="http://schemas.microsoft.com/office/drawing/2014/main" id="{DABCC33E-3F55-4612-B604-F8BCB0A95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064" y="1351651"/>
            <a:ext cx="2476811" cy="2179593"/>
          </a:xfrm>
          <a:prstGeom prst="rect">
            <a:avLst/>
          </a:prstGeom>
        </p:spPr>
      </p:pic>
      <p:sp>
        <p:nvSpPr>
          <p:cNvPr id="52" name="Rectangle 25">
            <a:extLst>
              <a:ext uri="{FF2B5EF4-FFF2-40B4-BE49-F238E27FC236}">
                <a16:creationId xmlns:a16="http://schemas.microsoft.com/office/drawing/2014/main" id="{8D8F64D4-85B6-4B50-8267-A3422575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730"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sitting at a table&#10;&#10;Description automatically generated">
            <a:extLst>
              <a:ext uri="{FF2B5EF4-FFF2-40B4-BE49-F238E27FC236}">
                <a16:creationId xmlns:a16="http://schemas.microsoft.com/office/drawing/2014/main" id="{6A576C8F-D6A6-4087-A6E1-190151BC7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593" y="1794861"/>
            <a:ext cx="2511016" cy="1293173"/>
          </a:xfrm>
          <a:prstGeom prst="rect">
            <a:avLst/>
          </a:prstGeom>
        </p:spPr>
      </p:pic>
      <p:sp>
        <p:nvSpPr>
          <p:cNvPr id="53" name="Rectangle 27">
            <a:extLst>
              <a:ext uri="{FF2B5EF4-FFF2-40B4-BE49-F238E27FC236}">
                <a16:creationId xmlns:a16="http://schemas.microsoft.com/office/drawing/2014/main" id="{982E57E1-FBFC-4937-B6B9-C381D1C95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5464"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in front of a store&#10;&#10;Description automatically generated">
            <a:extLst>
              <a:ext uri="{FF2B5EF4-FFF2-40B4-BE49-F238E27FC236}">
                <a16:creationId xmlns:a16="http://schemas.microsoft.com/office/drawing/2014/main" id="{5AFCBD62-7B6B-426D-A8E1-E1250E37DD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5327" y="1651589"/>
            <a:ext cx="2487746" cy="1579718"/>
          </a:xfrm>
          <a:prstGeom prst="rect">
            <a:avLst/>
          </a:prstGeom>
        </p:spPr>
      </p:pic>
      <p:cxnSp>
        <p:nvCxnSpPr>
          <p:cNvPr id="30" name="Straight Connector 29">
            <a:extLst>
              <a:ext uri="{FF2B5EF4-FFF2-40B4-BE49-F238E27FC236}">
                <a16:creationId xmlns:a16="http://schemas.microsoft.com/office/drawing/2014/main" id="{7105A204-F287-4494-909D-5FD20667E7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08B6943-0110-4993-B7F6-7A6A1EC66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11BBFEE-907A-4DF1-9F7B-C5211B637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5B066605-5C9D-4405-8766-D49906D2426B}"/>
              </a:ext>
            </a:extLst>
          </p:cNvPr>
          <p:cNvSpPr txBox="1"/>
          <p:nvPr/>
        </p:nvSpPr>
        <p:spPr>
          <a:xfrm>
            <a:off x="721086" y="4125320"/>
            <a:ext cx="10515600" cy="2010807"/>
          </a:xfrm>
          <a:prstGeom prst="rect">
            <a:avLst/>
          </a:prstGeom>
          <a:noFill/>
        </p:spPr>
        <p:txBody>
          <a:bodyPr wrap="square" rtlCol="0">
            <a:spAutoFit/>
          </a:bodyPr>
          <a:lstStyle/>
          <a:p>
            <a:pPr marL="365760" lvl="0" indent="-285750">
              <a:spcAft>
                <a:spcPts val="400"/>
              </a:spcAft>
              <a:buFont typeface="Arial" panose="020B0604020202020204" pitchFamily="34" charset="0"/>
              <a:buChar char="•"/>
            </a:pPr>
            <a:r>
              <a:rPr lang="en-US" b="1"/>
              <a:t>Visit other libraries</a:t>
            </a:r>
            <a:r>
              <a:rPr lang="en-US"/>
              <a:t>, including guided tours and funding for fellowships.</a:t>
            </a:r>
          </a:p>
          <a:p>
            <a:pPr marL="365760" lvl="0" indent="-285750">
              <a:spcAft>
                <a:spcPts val="400"/>
              </a:spcAft>
              <a:buFont typeface="Arial" panose="020B0604020202020204" pitchFamily="34" charset="0"/>
              <a:buChar char="•"/>
            </a:pPr>
            <a:r>
              <a:rPr lang="en-US" b="1"/>
              <a:t>Mentoring relationships </a:t>
            </a:r>
            <a:r>
              <a:rPr lang="en-US"/>
              <a:t>to cover specific topics and expertise.</a:t>
            </a:r>
          </a:p>
          <a:p>
            <a:pPr marL="365760" lvl="0" indent="-285750">
              <a:spcAft>
                <a:spcPts val="400"/>
              </a:spcAft>
              <a:buFont typeface="Arial" panose="020B0604020202020204" pitchFamily="34" charset="0"/>
              <a:buChar char="•"/>
            </a:pPr>
            <a:r>
              <a:rPr lang="en-US" b="1"/>
              <a:t>Focus on Makerspaces, “</a:t>
            </a:r>
            <a:r>
              <a:rPr lang="en-US"/>
              <a:t>to get my makerspace off the ground in a meaningful way.”</a:t>
            </a:r>
          </a:p>
          <a:p>
            <a:pPr marL="365760" lvl="0" indent="-285750">
              <a:spcAft>
                <a:spcPts val="400"/>
              </a:spcAft>
              <a:buFont typeface="Arial" panose="020B0604020202020204" pitchFamily="34" charset="0"/>
              <a:buChar char="•"/>
            </a:pPr>
            <a:r>
              <a:rPr lang="en-US" b="1"/>
              <a:t>Asset Map of the NEFLIN region, </a:t>
            </a:r>
            <a:r>
              <a:rPr lang="en-US"/>
              <a:t>including an inventory of expertise available in this consortium.</a:t>
            </a:r>
          </a:p>
          <a:p>
            <a:pPr marL="80010" lvl="0">
              <a:spcAft>
                <a:spcPts val="400"/>
              </a:spcAft>
            </a:pPr>
            <a:endParaRPr lang="en-US"/>
          </a:p>
          <a:p>
            <a:pPr algn="ctr"/>
            <a:r>
              <a:rPr lang="en-US"/>
              <a:t>And of course, provide a variety of program training and professional development.</a:t>
            </a:r>
          </a:p>
        </p:txBody>
      </p:sp>
    </p:spTree>
    <p:extLst>
      <p:ext uri="{BB962C8B-B14F-4D97-AF65-F5344CB8AC3E}">
        <p14:creationId xmlns:p14="http://schemas.microsoft.com/office/powerpoint/2010/main" val="219980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C6111-EE97-44A9-B9F6-9560755796BB}"/>
              </a:ext>
            </a:extLst>
          </p:cNvPr>
          <p:cNvSpPr>
            <a:spLocks noGrp="1"/>
          </p:cNvSpPr>
          <p:nvPr>
            <p:ph type="title"/>
          </p:nvPr>
        </p:nvSpPr>
        <p:spPr>
          <a:xfrm>
            <a:off x="4983029" y="317716"/>
            <a:ext cx="6574972" cy="1450757"/>
          </a:xfrm>
        </p:spPr>
        <p:txBody>
          <a:bodyPr vert="horz" lIns="91440" tIns="45720" rIns="91440" bIns="45720" rtlCol="0">
            <a:normAutofit/>
          </a:bodyPr>
          <a:lstStyle/>
          <a:p>
            <a:r>
              <a:rPr lang="en-US"/>
              <a:t>Future Applications in the Academic Sphere</a:t>
            </a:r>
          </a:p>
        </p:txBody>
      </p:sp>
      <p:pic>
        <p:nvPicPr>
          <p:cNvPr id="7" name="Content Placeholder 4">
            <a:extLst>
              <a:ext uri="{FF2B5EF4-FFF2-40B4-BE49-F238E27FC236}">
                <a16:creationId xmlns:a16="http://schemas.microsoft.com/office/drawing/2014/main" id="{A6E308A2-9A4F-4C00-9B55-1A7409C0AC47}"/>
              </a:ext>
            </a:extLst>
          </p:cNvPr>
          <p:cNvPicPr>
            <a:picLocks noChangeAspect="1"/>
          </p:cNvPicPr>
          <p:nvPr/>
        </p:nvPicPr>
        <p:blipFill rotWithShape="1">
          <a:blip r:embed="rId3">
            <a:extLst>
              <a:ext uri="{28A0092B-C50C-407E-A947-70E740481C1C}">
                <a14:useLocalDpi xmlns:a14="http://schemas.microsoft.com/office/drawing/2010/main" val="0"/>
              </a:ext>
            </a:extLst>
          </a:blip>
          <a:srcRect l="1267" r="1267"/>
          <a:stretch/>
        </p:blipFill>
        <p:spPr>
          <a:xfrm>
            <a:off x="100869" y="79723"/>
            <a:ext cx="4734268" cy="6287835"/>
          </a:xfrm>
          <a:prstGeom prst="rect">
            <a:avLst/>
          </a:prstGeom>
        </p:spPr>
      </p:pic>
      <p:cxnSp>
        <p:nvCxnSpPr>
          <p:cNvPr id="36" name="Straight Connector 35">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B28C4D-5A51-48F9-8A37-25C7C226C685}"/>
              </a:ext>
            </a:extLst>
          </p:cNvPr>
          <p:cNvSpPr>
            <a:spLocks noGrp="1"/>
          </p:cNvSpPr>
          <p:nvPr>
            <p:ph idx="1"/>
          </p:nvPr>
        </p:nvSpPr>
        <p:spPr>
          <a:xfrm>
            <a:off x="4974769" y="2198914"/>
            <a:ext cx="6925588" cy="3670180"/>
          </a:xfrm>
        </p:spPr>
        <p:txBody>
          <a:bodyPr vert="horz" lIns="91440" tIns="45720" rIns="91440" bIns="45720" rtlCol="0">
            <a:normAutofit/>
          </a:bodyPr>
          <a:lstStyle/>
          <a:p>
            <a:pPr marL="0" indent="0">
              <a:buNone/>
            </a:pPr>
            <a:r>
              <a:rPr lang="en-US" cap="all" spc="200">
                <a:latin typeface="+mj-lt"/>
              </a:rPr>
              <a:t>Is Appreciative Inquiry a more effective method for Delivering results for action research?</a:t>
            </a:r>
          </a:p>
          <a:p>
            <a:pPr marL="0" indent="0">
              <a:buNone/>
            </a:pPr>
            <a:r>
              <a:rPr lang="en-US" cap="all" spc="200">
                <a:latin typeface="+mj-lt"/>
              </a:rPr>
              <a:t>Can the use of peer to peer interviews provide valid and reliable data?</a:t>
            </a:r>
          </a:p>
        </p:txBody>
      </p:sp>
      <p:sp>
        <p:nvSpPr>
          <p:cNvPr id="38" name="Rectangle 37">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032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0404C-95FC-4C0A-A43B-05424FF02133}"/>
              </a:ext>
            </a:extLst>
          </p:cNvPr>
          <p:cNvSpPr>
            <a:spLocks noGrp="1"/>
          </p:cNvSpPr>
          <p:nvPr>
            <p:ph type="title"/>
          </p:nvPr>
        </p:nvSpPr>
        <p:spPr>
          <a:xfrm>
            <a:off x="6411685" y="634946"/>
            <a:ext cx="5127171" cy="1450757"/>
          </a:xfrm>
        </p:spPr>
        <p:txBody>
          <a:bodyPr>
            <a:normAutofit/>
          </a:bodyPr>
          <a:lstStyle/>
          <a:p>
            <a:r>
              <a:rPr lang="en-US"/>
              <a:t>Questions?</a:t>
            </a:r>
            <a:br>
              <a:rPr lang="en-US"/>
            </a:br>
            <a:r>
              <a:rPr lang="en-US"/>
              <a:t>Thank you!</a:t>
            </a:r>
          </a:p>
        </p:txBody>
      </p:sp>
      <p:pic>
        <p:nvPicPr>
          <p:cNvPr id="7" name="Graphic 6" descr="Envelope">
            <a:extLst>
              <a:ext uri="{FF2B5EF4-FFF2-40B4-BE49-F238E27FC236}">
                <a16:creationId xmlns:a16="http://schemas.microsoft.com/office/drawing/2014/main" id="{904C54B4-1A10-470C-B240-B1B4B630D7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968" y="303913"/>
            <a:ext cx="5247747" cy="4663872"/>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95B8DF-EE63-4EE7-AA76-6F7047D21E08}"/>
              </a:ext>
            </a:extLst>
          </p:cNvPr>
          <p:cNvSpPr>
            <a:spLocks noGrp="1"/>
          </p:cNvSpPr>
          <p:nvPr>
            <p:ph idx="1"/>
          </p:nvPr>
        </p:nvSpPr>
        <p:spPr>
          <a:xfrm>
            <a:off x="6411684" y="2198914"/>
            <a:ext cx="5127172" cy="3670180"/>
          </a:xfrm>
        </p:spPr>
        <p:txBody>
          <a:bodyPr>
            <a:normAutofit/>
          </a:bodyPr>
          <a:lstStyle/>
          <a:p>
            <a:pPr>
              <a:spcBef>
                <a:spcPts val="600"/>
              </a:spcBef>
            </a:pPr>
            <a:r>
              <a:rPr lang="en-US" sz="2400">
                <a:latin typeface="+mj-lt"/>
              </a:rPr>
              <a:t>Contact Me:</a:t>
            </a:r>
          </a:p>
          <a:p>
            <a:pPr>
              <a:spcBef>
                <a:spcPts val="600"/>
              </a:spcBef>
            </a:pPr>
            <a:r>
              <a:rPr lang="en-US" sz="2400">
                <a:latin typeface="+mj-lt"/>
              </a:rPr>
              <a:t>Laura Spears</a:t>
            </a:r>
          </a:p>
          <a:p>
            <a:pPr>
              <a:spcBef>
                <a:spcPts val="600"/>
              </a:spcBef>
            </a:pPr>
            <a:r>
              <a:rPr lang="en-US" sz="2400">
                <a:latin typeface="+mj-lt"/>
                <a:hlinkClick r:id="rId5"/>
              </a:rPr>
              <a:t>laura.spears@ufl.edu</a:t>
            </a:r>
            <a:endParaRPr lang="en-US">
              <a:latin typeface="+mj-lt"/>
            </a:endParaRP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953C7A73-BE4A-48ED-B772-B0AB69A4A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5030" y="4769572"/>
            <a:ext cx="2228406" cy="1420609"/>
          </a:xfrm>
          <a:prstGeom prst="rect">
            <a:avLst/>
          </a:prstGeom>
        </p:spPr>
      </p:pic>
      <p:pic>
        <p:nvPicPr>
          <p:cNvPr id="8" name="Picture 7" descr="A picture containing object, clock&#10;&#10;Description automatically generated">
            <a:extLst>
              <a:ext uri="{FF2B5EF4-FFF2-40B4-BE49-F238E27FC236}">
                <a16:creationId xmlns:a16="http://schemas.microsoft.com/office/drawing/2014/main" id="{5883A5A1-0A5C-4B42-843F-E411802A37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7014" y="4769572"/>
            <a:ext cx="6041409" cy="1132764"/>
          </a:xfrm>
          <a:prstGeom prst="rect">
            <a:avLst/>
          </a:prstGeom>
        </p:spPr>
      </p:pic>
    </p:spTree>
    <p:extLst>
      <p:ext uri="{BB962C8B-B14F-4D97-AF65-F5344CB8AC3E}">
        <p14:creationId xmlns:p14="http://schemas.microsoft.com/office/powerpoint/2010/main" val="173057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223736-763F-4FC6-A2E8-BE3D13DB2AAF}"/>
              </a:ext>
            </a:extLst>
          </p:cNvPr>
          <p:cNvSpPr>
            <a:spLocks noGrp="1"/>
          </p:cNvSpPr>
          <p:nvPr>
            <p:ph type="title"/>
          </p:nvPr>
        </p:nvSpPr>
        <p:spPr>
          <a:xfrm>
            <a:off x="492370" y="516835"/>
            <a:ext cx="3084844" cy="2103875"/>
          </a:xfrm>
        </p:spPr>
        <p:txBody>
          <a:bodyPr>
            <a:normAutofit/>
          </a:bodyPr>
          <a:lstStyle/>
          <a:p>
            <a:r>
              <a:rPr lang="en-US" sz="4000">
                <a:solidFill>
                  <a:srgbClr val="FFFFFF"/>
                </a:solidFill>
              </a:rPr>
              <a:t>CoLAB Planning Series®</a:t>
            </a:r>
          </a:p>
        </p:txBody>
      </p:sp>
      <p:sp>
        <p:nvSpPr>
          <p:cNvPr id="9" name="Content Placeholder 8">
            <a:extLst>
              <a:ext uri="{FF2B5EF4-FFF2-40B4-BE49-F238E27FC236}">
                <a16:creationId xmlns:a16="http://schemas.microsoft.com/office/drawing/2014/main" id="{1B4252DE-B604-4880-BFCF-4162CF4BC4FE}"/>
              </a:ext>
            </a:extLst>
          </p:cNvPr>
          <p:cNvSpPr>
            <a:spLocks noGrp="1"/>
          </p:cNvSpPr>
          <p:nvPr>
            <p:ph idx="1"/>
          </p:nvPr>
        </p:nvSpPr>
        <p:spPr>
          <a:xfrm>
            <a:off x="310718" y="3016321"/>
            <a:ext cx="3542191" cy="3335519"/>
          </a:xfrm>
        </p:spPr>
        <p:txBody>
          <a:bodyPr>
            <a:normAutofit/>
          </a:bodyPr>
          <a:lstStyle/>
          <a:p>
            <a:r>
              <a:rPr lang="en-US" sz="2800" i="1">
                <a:solidFill>
                  <a:srgbClr val="FFFFFF"/>
                </a:solidFill>
              </a:rPr>
              <a:t>A team effort by the UF Libraries to connect students and faculty to on-campus resources, networks and creative opportunities.</a:t>
            </a:r>
          </a:p>
        </p:txBody>
      </p:sp>
      <p:sp>
        <p:nvSpPr>
          <p:cNvPr id="25" name="Rectangle 2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36E1DDD-6EAA-4CE8-A4D7-62DDA995E866}"/>
              </a:ext>
            </a:extLst>
          </p:cNvPr>
          <p:cNvCxnSpPr>
            <a:cxnSpLocks/>
          </p:cNvCxnSpPr>
          <p:nvPr/>
        </p:nvCxnSpPr>
        <p:spPr>
          <a:xfrm flipH="1">
            <a:off x="426128" y="2787588"/>
            <a:ext cx="32314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4DC0A9C-7D6C-4EB4-942B-B263D7F28835}"/>
              </a:ext>
            </a:extLst>
          </p:cNvPr>
          <p:cNvPicPr>
            <a:picLocks noChangeAspect="1"/>
          </p:cNvPicPr>
          <p:nvPr/>
        </p:nvPicPr>
        <p:blipFill>
          <a:blip r:embed="rId3"/>
          <a:stretch>
            <a:fillRect/>
          </a:stretch>
        </p:blipFill>
        <p:spPr>
          <a:xfrm>
            <a:off x="4163611" y="220987"/>
            <a:ext cx="7913199" cy="5590667"/>
          </a:xfrm>
          <a:prstGeom prst="rect">
            <a:avLst/>
          </a:prstGeom>
        </p:spPr>
      </p:pic>
      <p:sp>
        <p:nvSpPr>
          <p:cNvPr id="8" name="TextBox 7">
            <a:extLst>
              <a:ext uri="{FF2B5EF4-FFF2-40B4-BE49-F238E27FC236}">
                <a16:creationId xmlns:a16="http://schemas.microsoft.com/office/drawing/2014/main" id="{E2DA7C66-86F5-4D1C-90B2-762EF4D78030}"/>
              </a:ext>
            </a:extLst>
          </p:cNvPr>
          <p:cNvSpPr txBox="1"/>
          <p:nvPr/>
        </p:nvSpPr>
        <p:spPr>
          <a:xfrm>
            <a:off x="4235380" y="6057828"/>
            <a:ext cx="7760458" cy="553998"/>
          </a:xfrm>
          <a:prstGeom prst="rect">
            <a:avLst/>
          </a:prstGeom>
          <a:noFill/>
        </p:spPr>
        <p:txBody>
          <a:bodyPr wrap="none" rtlCol="0">
            <a:spAutoFit/>
          </a:bodyPr>
          <a:lstStyle/>
          <a:p>
            <a:r>
              <a:rPr lang="en-US" sz="3000" dirty="0">
                <a:latin typeface="Kristen ITC" panose="03050502040202030202" pitchFamily="66" charset="0"/>
                <a:cs typeface="Kalinga" panose="020B0502040204020203" pitchFamily="34" charset="0"/>
              </a:rPr>
              <a:t>Collaborating with Strangers Workshops</a:t>
            </a:r>
          </a:p>
        </p:txBody>
      </p:sp>
    </p:spTree>
    <p:extLst>
      <p:ext uri="{BB962C8B-B14F-4D97-AF65-F5344CB8AC3E}">
        <p14:creationId xmlns:p14="http://schemas.microsoft.com/office/powerpoint/2010/main" val="159047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F64D-FC79-4292-94C9-BC26C061D84F}"/>
              </a:ext>
            </a:extLst>
          </p:cNvPr>
          <p:cNvSpPr>
            <a:spLocks noGrp="1"/>
          </p:cNvSpPr>
          <p:nvPr>
            <p:ph type="title"/>
          </p:nvPr>
        </p:nvSpPr>
        <p:spPr>
          <a:xfrm>
            <a:off x="468923" y="286603"/>
            <a:ext cx="11387015" cy="1450757"/>
          </a:xfrm>
        </p:spPr>
        <p:txBody>
          <a:bodyPr>
            <a:normAutofit/>
          </a:bodyPr>
          <a:lstStyle/>
          <a:p>
            <a:pPr algn="ctr"/>
            <a:r>
              <a:rPr lang="en-US" sz="4400"/>
              <a:t>Collaborating with Strangers at the 2017 Northeast Library Information (NEFLIN) Conference</a:t>
            </a:r>
          </a:p>
        </p:txBody>
      </p:sp>
      <p:graphicFrame>
        <p:nvGraphicFramePr>
          <p:cNvPr id="14" name="Content Placeholder 2">
            <a:extLst>
              <a:ext uri="{FF2B5EF4-FFF2-40B4-BE49-F238E27FC236}">
                <a16:creationId xmlns:a16="http://schemas.microsoft.com/office/drawing/2014/main" id="{448E461A-60A7-4A37-87B9-3865E09B4CEC}"/>
              </a:ext>
            </a:extLst>
          </p:cNvPr>
          <p:cNvGraphicFramePr>
            <a:graphicFrameLocks noGrp="1"/>
          </p:cNvGraphicFramePr>
          <p:nvPr>
            <p:ph idx="1"/>
            <p:extLst>
              <p:ext uri="{D42A27DB-BD31-4B8C-83A1-F6EECF244321}">
                <p14:modId xmlns:p14="http://schemas.microsoft.com/office/powerpoint/2010/main" val="947106215"/>
              </p:ext>
            </p:extLst>
          </p:nvPr>
        </p:nvGraphicFramePr>
        <p:xfrm>
          <a:off x="651353" y="2060532"/>
          <a:ext cx="10947747" cy="3824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54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6B4E9-3C97-4872-BDBB-0E5AB5C0EB79}"/>
              </a:ext>
            </a:extLst>
          </p:cNvPr>
          <p:cNvSpPr>
            <a:spLocks noGrp="1"/>
          </p:cNvSpPr>
          <p:nvPr>
            <p:ph type="title"/>
          </p:nvPr>
        </p:nvSpPr>
        <p:spPr>
          <a:xfrm>
            <a:off x="8177212" y="634946"/>
            <a:ext cx="3372529" cy="5055904"/>
          </a:xfrm>
        </p:spPr>
        <p:txBody>
          <a:bodyPr anchor="ctr">
            <a:normAutofit/>
          </a:bodyPr>
          <a:lstStyle/>
          <a:p>
            <a:r>
              <a:rPr lang="en-US"/>
              <a:t>Action Research for Strategic Planning</a:t>
            </a:r>
          </a:p>
        </p:txBody>
      </p:sp>
      <p:cxnSp>
        <p:nvCxnSpPr>
          <p:cNvPr id="12" name="Straight Connector 11">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8DB6BEF-963D-4282-A033-3820799EA535}"/>
              </a:ext>
            </a:extLst>
          </p:cNvPr>
          <p:cNvGraphicFramePr>
            <a:graphicFrameLocks noGrp="1"/>
          </p:cNvGraphicFramePr>
          <p:nvPr>
            <p:ph idx="1"/>
            <p:extLst>
              <p:ext uri="{D42A27DB-BD31-4B8C-83A1-F6EECF244321}">
                <p14:modId xmlns:p14="http://schemas.microsoft.com/office/powerpoint/2010/main" val="297899511"/>
              </p:ext>
            </p:extLst>
          </p:nvPr>
        </p:nvGraphicFramePr>
        <p:xfrm>
          <a:off x="633413" y="325677"/>
          <a:ext cx="7032514" cy="564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28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1D195-8577-4EC9-8A33-AA1EA0F9BE69}"/>
              </a:ext>
            </a:extLst>
          </p:cNvPr>
          <p:cNvSpPr>
            <a:spLocks noGrp="1"/>
          </p:cNvSpPr>
          <p:nvPr>
            <p:ph type="title"/>
          </p:nvPr>
        </p:nvSpPr>
        <p:spPr>
          <a:xfrm>
            <a:off x="965030" y="963997"/>
            <a:ext cx="3254691" cy="4938361"/>
          </a:xfrm>
        </p:spPr>
        <p:txBody>
          <a:bodyPr anchor="ctr">
            <a:normAutofit/>
          </a:bodyPr>
          <a:lstStyle/>
          <a:p>
            <a:pPr algn="r"/>
            <a:r>
              <a:rPr lang="en-US" sz="4400"/>
              <a:t>Strategic Planning for Public &amp;  Non-profit Organizations</a:t>
            </a:r>
            <a:br>
              <a:rPr lang="en-US" sz="4400"/>
            </a:br>
            <a:br>
              <a:rPr lang="en-US" sz="4400"/>
            </a:br>
            <a:r>
              <a:rPr lang="en-US" sz="2000"/>
              <a:t>John M. Bryson, 2017. </a:t>
            </a:r>
          </a:p>
        </p:txBody>
      </p:sp>
      <p:cxnSp>
        <p:nvCxnSpPr>
          <p:cNvPr id="19"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7FC6F5A-49CF-4264-A391-3DF6A0071A49}"/>
              </a:ext>
            </a:extLst>
          </p:cNvPr>
          <p:cNvSpPr/>
          <p:nvPr/>
        </p:nvSpPr>
        <p:spPr>
          <a:xfrm>
            <a:off x="6096000" y="711200"/>
            <a:ext cx="4469704" cy="98607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8FCC3088-0A29-4D9C-984F-38C5D479FF9E}"/>
              </a:ext>
            </a:extLst>
          </p:cNvPr>
          <p:cNvSpPr>
            <a:spLocks noGrp="1"/>
          </p:cNvSpPr>
          <p:nvPr>
            <p:ph idx="1"/>
          </p:nvPr>
        </p:nvSpPr>
        <p:spPr>
          <a:xfrm>
            <a:off x="4773650" y="693614"/>
            <a:ext cx="6838459" cy="5470769"/>
          </a:xfrm>
          <a:ln>
            <a:noFill/>
          </a:ln>
        </p:spPr>
        <p:txBody>
          <a:bodyPr anchor="ctr">
            <a:normAutofit fontScale="85000" lnSpcReduction="20000"/>
          </a:bodyPr>
          <a:lstStyle/>
          <a:p>
            <a:endParaRPr lang="en-US" sz="1800"/>
          </a:p>
          <a:p>
            <a:pPr algn="ctr"/>
            <a:r>
              <a:rPr lang="en-US" sz="3600"/>
              <a:t>Ask the Stakeholders</a:t>
            </a:r>
          </a:p>
          <a:p>
            <a:pPr marL="0" indent="0">
              <a:buNone/>
            </a:pPr>
            <a:endParaRPr lang="en-US" sz="3000"/>
          </a:p>
          <a:p>
            <a:pPr marL="0" indent="0">
              <a:lnSpc>
                <a:spcPct val="110000"/>
              </a:lnSpc>
              <a:buNone/>
            </a:pPr>
            <a:r>
              <a:rPr lang="en-US" sz="3000"/>
              <a:t>Enable participants to be forthcoming about their knowledge, their assets and their aspirations, as a method to gather stakeholders’ points of view.</a:t>
            </a:r>
          </a:p>
          <a:p>
            <a:pPr marL="0" indent="0">
              <a:buNone/>
            </a:pPr>
            <a:endParaRPr lang="en-US" sz="3000"/>
          </a:p>
          <a:p>
            <a:pPr marL="0" indent="0">
              <a:lnSpc>
                <a:spcPct val="120000"/>
              </a:lnSpc>
              <a:buNone/>
            </a:pPr>
            <a:r>
              <a:rPr lang="en-US" sz="3000"/>
              <a:t>Identify what is important for stakeholders to assess how well the organization performs </a:t>
            </a:r>
            <a:r>
              <a:rPr lang="en-US" sz="3000" i="1"/>
              <a:t>“from the stakeholders’ point of view…they are the experts about their lives and communities and are aware of what is working and what is not.”</a:t>
            </a:r>
            <a:endParaRPr lang="en-US" sz="1800"/>
          </a:p>
          <a:p>
            <a:endParaRPr lang="en-US" sz="1800"/>
          </a:p>
        </p:txBody>
      </p:sp>
    </p:spTree>
    <p:extLst>
      <p:ext uri="{BB962C8B-B14F-4D97-AF65-F5344CB8AC3E}">
        <p14:creationId xmlns:p14="http://schemas.microsoft.com/office/powerpoint/2010/main" val="269693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BAC1-9C7C-4391-A1AD-302993AD10F7}"/>
              </a:ext>
            </a:extLst>
          </p:cNvPr>
          <p:cNvSpPr>
            <a:spLocks noGrp="1"/>
          </p:cNvSpPr>
          <p:nvPr>
            <p:ph type="title"/>
          </p:nvPr>
        </p:nvSpPr>
        <p:spPr>
          <a:xfrm>
            <a:off x="1322400" y="2222123"/>
            <a:ext cx="9547200" cy="1010850"/>
          </a:xfrm>
          <a:ln w="57150">
            <a:solidFill>
              <a:schemeClr val="bg2">
                <a:lumMod val="50000"/>
              </a:schemeClr>
            </a:solidFill>
          </a:ln>
        </p:spPr>
        <p:txBody>
          <a:bodyPr/>
          <a:lstStyle/>
          <a:p>
            <a:pPr algn="ctr"/>
            <a:r>
              <a:rPr lang="en-US" b="1" u="sng">
                <a:solidFill>
                  <a:srgbClr val="FF0000"/>
                </a:solidFill>
                <a:effectLst>
                  <a:innerShdw blurRad="63500" dist="50800">
                    <a:prstClr val="black">
                      <a:alpha val="50000"/>
                    </a:prstClr>
                  </a:innerShdw>
                </a:effectLst>
              </a:rPr>
              <a:t>Appreciative Inquiry</a:t>
            </a:r>
          </a:p>
        </p:txBody>
      </p:sp>
      <p:sp>
        <p:nvSpPr>
          <p:cNvPr id="3" name="Content Placeholder 2">
            <a:extLst>
              <a:ext uri="{FF2B5EF4-FFF2-40B4-BE49-F238E27FC236}">
                <a16:creationId xmlns:a16="http://schemas.microsoft.com/office/drawing/2014/main" id="{372A6A26-B6AF-4F82-A561-74507C287E24}"/>
              </a:ext>
            </a:extLst>
          </p:cNvPr>
          <p:cNvSpPr>
            <a:spLocks noGrp="1"/>
          </p:cNvSpPr>
          <p:nvPr>
            <p:ph idx="1"/>
          </p:nvPr>
        </p:nvSpPr>
        <p:spPr>
          <a:xfrm>
            <a:off x="1322400" y="3232972"/>
            <a:ext cx="9547200" cy="1644041"/>
          </a:xfrm>
          <a:ln w="57150">
            <a:solidFill>
              <a:schemeClr val="bg2">
                <a:lumMod val="50000"/>
              </a:schemeClr>
            </a:solidFill>
          </a:ln>
        </p:spPr>
        <p:txBody>
          <a:bodyPr>
            <a:normAutofit/>
          </a:bodyPr>
          <a:lstStyle/>
          <a:p>
            <a:r>
              <a:rPr lang="en-US" sz="3600" b="1">
                <a:solidFill>
                  <a:srgbClr val="FF0000"/>
                </a:solidFill>
                <a:effectLst>
                  <a:innerShdw blurRad="63500" dist="50800" dir="13500000">
                    <a:prstClr val="black">
                      <a:alpha val="50000"/>
                    </a:prstClr>
                  </a:innerShdw>
                </a:effectLst>
              </a:rPr>
              <a:t>Developing awareness of knowledge and interests as elements of social innovation rather than as a method of problem-solving</a:t>
            </a:r>
          </a:p>
        </p:txBody>
      </p:sp>
      <p:sp>
        <p:nvSpPr>
          <p:cNvPr id="4" name="Rectangle 3">
            <a:extLst>
              <a:ext uri="{FF2B5EF4-FFF2-40B4-BE49-F238E27FC236}">
                <a16:creationId xmlns:a16="http://schemas.microsoft.com/office/drawing/2014/main" id="{73D046B9-E468-4E0E-878F-D396474C61FB}"/>
              </a:ext>
            </a:extLst>
          </p:cNvPr>
          <p:cNvSpPr/>
          <p:nvPr/>
        </p:nvSpPr>
        <p:spPr>
          <a:xfrm>
            <a:off x="12600" y="0"/>
            <a:ext cx="12166800" cy="6343200"/>
          </a:xfrm>
          <a:prstGeom prst="rect">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74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265894-95D1-424E-8CEF-13CBCD73A594}"/>
              </a:ext>
            </a:extLst>
          </p:cNvPr>
          <p:cNvSpPr>
            <a:spLocks noGrp="1"/>
          </p:cNvSpPr>
          <p:nvPr>
            <p:ph type="title"/>
          </p:nvPr>
        </p:nvSpPr>
        <p:spPr>
          <a:xfrm>
            <a:off x="1139162" y="4906176"/>
            <a:ext cx="10058400" cy="1629934"/>
          </a:xfrm>
        </p:spPr>
        <p:txBody>
          <a:bodyPr>
            <a:normAutofit/>
          </a:bodyPr>
          <a:lstStyle/>
          <a:p>
            <a:pPr algn="ctr"/>
            <a:r>
              <a:rPr lang="en-US">
                <a:solidFill>
                  <a:srgbClr val="FFFFFF"/>
                </a:solidFill>
              </a:rPr>
              <a:t>What is your current role? </a:t>
            </a:r>
            <a:br>
              <a:rPr lang="en-US">
                <a:solidFill>
                  <a:srgbClr val="FFFFFF"/>
                </a:solidFill>
              </a:rPr>
            </a:br>
            <a:r>
              <a:rPr lang="en-US">
                <a:solidFill>
                  <a:srgbClr val="FFFFFF"/>
                </a:solidFill>
              </a:rPr>
              <a:t>Why are you passionate about this work?</a:t>
            </a:r>
          </a:p>
        </p:txBody>
      </p:sp>
      <p:sp>
        <p:nvSpPr>
          <p:cNvPr id="37" name="Rectangle 1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97FFAE37-0B22-4C11-8C82-761C1E66C77A}"/>
              </a:ext>
            </a:extLst>
          </p:cNvPr>
          <p:cNvGraphicFramePr>
            <a:graphicFrameLocks noGrp="1"/>
          </p:cNvGraphicFramePr>
          <p:nvPr>
            <p:ph idx="1"/>
          </p:nvPr>
        </p:nvGraphicFramePr>
        <p:xfrm>
          <a:off x="643466" y="1059938"/>
          <a:ext cx="10900480" cy="2786302"/>
        </p:xfrm>
        <a:graphic>
          <a:graphicData uri="http://schemas.openxmlformats.org/drawingml/2006/table">
            <a:tbl>
              <a:tblPr firstRow="1" bandRow="1">
                <a:tableStyleId>{8EC20E35-A176-4012-BC5E-935CFFF8708E}</a:tableStyleId>
              </a:tblPr>
              <a:tblGrid>
                <a:gridCol w="5505209">
                  <a:extLst>
                    <a:ext uri="{9D8B030D-6E8A-4147-A177-3AD203B41FA5}">
                      <a16:colId xmlns:a16="http://schemas.microsoft.com/office/drawing/2014/main" val="4096149932"/>
                    </a:ext>
                  </a:extLst>
                </a:gridCol>
                <a:gridCol w="1341259">
                  <a:extLst>
                    <a:ext uri="{9D8B030D-6E8A-4147-A177-3AD203B41FA5}">
                      <a16:colId xmlns:a16="http://schemas.microsoft.com/office/drawing/2014/main" val="3872655801"/>
                    </a:ext>
                  </a:extLst>
                </a:gridCol>
                <a:gridCol w="703612">
                  <a:extLst>
                    <a:ext uri="{9D8B030D-6E8A-4147-A177-3AD203B41FA5}">
                      <a16:colId xmlns:a16="http://schemas.microsoft.com/office/drawing/2014/main" val="742067507"/>
                    </a:ext>
                  </a:extLst>
                </a:gridCol>
                <a:gridCol w="1657335">
                  <a:extLst>
                    <a:ext uri="{9D8B030D-6E8A-4147-A177-3AD203B41FA5}">
                      <a16:colId xmlns:a16="http://schemas.microsoft.com/office/drawing/2014/main" val="4289549075"/>
                    </a:ext>
                  </a:extLst>
                </a:gridCol>
                <a:gridCol w="1693065">
                  <a:extLst>
                    <a:ext uri="{9D8B030D-6E8A-4147-A177-3AD203B41FA5}">
                      <a16:colId xmlns:a16="http://schemas.microsoft.com/office/drawing/2014/main" val="1640345180"/>
                    </a:ext>
                  </a:extLst>
                </a:gridCol>
              </a:tblGrid>
              <a:tr h="360161">
                <a:tc>
                  <a:txBody>
                    <a:bodyPr/>
                    <a:lstStyle/>
                    <a:p>
                      <a:pPr algn="l" fontAlgn="b"/>
                      <a:r>
                        <a:rPr lang="en-US" sz="1700" u="none" strike="noStrike">
                          <a:effectLst/>
                        </a:rPr>
                        <a:t>Q1b: Why are you passionate about this work?</a:t>
                      </a:r>
                      <a:endParaRPr lang="en-US" sz="1700" b="1" i="0" u="none" strike="noStrike">
                        <a:solidFill>
                          <a:srgbClr val="000000"/>
                        </a:solidFill>
                        <a:effectLst/>
                        <a:latin typeface="Calibri" panose="020F0502020204030204" pitchFamily="34" charset="0"/>
                      </a:endParaRPr>
                    </a:p>
                  </a:txBody>
                  <a:tcPr marL="6596" marR="6596" marT="6596" marB="0" anchor="b"/>
                </a:tc>
                <a:tc>
                  <a:txBody>
                    <a:bodyPr/>
                    <a:lstStyle/>
                    <a:p>
                      <a:pPr algn="l" fontAlgn="b"/>
                      <a:r>
                        <a:rPr lang="en-US" sz="1900" u="none" strike="noStrike">
                          <a:effectLst/>
                        </a:rPr>
                        <a:t>Themes</a:t>
                      </a:r>
                      <a:endParaRPr lang="en-US" sz="1900" b="1" i="0" u="none" strike="noStrike">
                        <a:solidFill>
                          <a:srgbClr val="000000"/>
                        </a:solidFill>
                        <a:effectLst/>
                        <a:latin typeface="Calibri" panose="020F0502020204030204" pitchFamily="34" charset="0"/>
                      </a:endParaRPr>
                    </a:p>
                  </a:txBody>
                  <a:tcPr marL="6596" marR="6596" marT="6596" marB="0" anchor="b"/>
                </a:tc>
                <a:tc>
                  <a:txBody>
                    <a:bodyPr/>
                    <a:lstStyle/>
                    <a:p>
                      <a:pPr algn="l" fontAlgn="b"/>
                      <a:r>
                        <a:rPr lang="en-US" sz="1700" u="none" strike="noStrike">
                          <a:effectLst/>
                        </a:rPr>
                        <a:t>Code</a:t>
                      </a:r>
                      <a:endParaRPr lang="en-US" sz="1700" b="1" i="0" u="none" strike="noStrike">
                        <a:solidFill>
                          <a:srgbClr val="000000"/>
                        </a:solidFill>
                        <a:effectLst/>
                        <a:latin typeface="Calibri" panose="020F0502020204030204" pitchFamily="34" charset="0"/>
                      </a:endParaRPr>
                    </a:p>
                  </a:txBody>
                  <a:tcPr marL="6596" marR="6596" marT="6596" marB="0" anchor="b"/>
                </a:tc>
                <a:tc>
                  <a:txBody>
                    <a:bodyPr/>
                    <a:lstStyle/>
                    <a:p>
                      <a:pPr algn="l" fontAlgn="b"/>
                      <a:r>
                        <a:rPr lang="en-US" sz="1900" u="none" strike="noStrike">
                          <a:effectLst/>
                        </a:rPr>
                        <a:t>Subcode-P</a:t>
                      </a:r>
                      <a:endParaRPr lang="en-US" sz="1900" b="1" i="0" u="none" strike="noStrike">
                        <a:solidFill>
                          <a:srgbClr val="000000"/>
                        </a:solidFill>
                        <a:effectLst/>
                        <a:latin typeface="Calibri" panose="020F0502020204030204" pitchFamily="34" charset="0"/>
                      </a:endParaRPr>
                    </a:p>
                  </a:txBody>
                  <a:tcPr marL="6596" marR="6596" marT="6596" marB="0" anchor="b"/>
                </a:tc>
                <a:tc>
                  <a:txBody>
                    <a:bodyPr/>
                    <a:lstStyle/>
                    <a:p>
                      <a:pPr algn="l" fontAlgn="b"/>
                      <a:r>
                        <a:rPr lang="en-US" sz="1900" u="none" strike="noStrike">
                          <a:effectLst/>
                        </a:rPr>
                        <a:t>Subcode-P</a:t>
                      </a:r>
                      <a:endParaRPr lang="en-US" sz="1900" b="1" i="0" u="none" strike="noStrike">
                        <a:solidFill>
                          <a:srgbClr val="000000"/>
                        </a:solidFill>
                        <a:effectLst/>
                        <a:latin typeface="Calibri" panose="020F0502020204030204" pitchFamily="34" charset="0"/>
                      </a:endParaRPr>
                    </a:p>
                  </a:txBody>
                  <a:tcPr marL="6596" marR="6596" marT="6596" marB="0" anchor="b"/>
                </a:tc>
                <a:extLst>
                  <a:ext uri="{0D108BD9-81ED-4DB2-BD59-A6C34878D82A}">
                    <a16:rowId xmlns:a16="http://schemas.microsoft.com/office/drawing/2014/main" val="1958736275"/>
                  </a:ext>
                </a:extLst>
              </a:tr>
              <a:tr h="1125339">
                <a:tc>
                  <a:txBody>
                    <a:bodyPr/>
                    <a:lstStyle/>
                    <a:p>
                      <a:pPr algn="l" fontAlgn="t"/>
                      <a:r>
                        <a:rPr lang="en-US" sz="1700" u="none" strike="noStrike">
                          <a:effectLst/>
                        </a:rPr>
                        <a:t>My favorite tasks involve graphic design/marketing and makerspace workshops. I like to think of myself as one of the libraries "makers". I love when I'm able to bring somthing new to the library. </a:t>
                      </a:r>
                      <a:endParaRPr lang="en-US" sz="1700" b="0" i="0" u="none" strike="noStrike">
                        <a:solidFill>
                          <a:srgbClr val="000000"/>
                        </a:solidFill>
                        <a:effectLst/>
                        <a:latin typeface="Calibri" panose="020F0502020204030204" pitchFamily="34" charset="0"/>
                      </a:endParaRPr>
                    </a:p>
                  </a:txBody>
                  <a:tcPr marL="6596" marR="6596" marT="6596" marB="0"/>
                </a:tc>
                <a:tc>
                  <a:txBody>
                    <a:bodyPr/>
                    <a:lstStyle/>
                    <a:p>
                      <a:pPr algn="l" fontAlgn="t"/>
                      <a:r>
                        <a:rPr lang="en-US" sz="1900" u="none" strike="noStrike">
                          <a:effectLst/>
                        </a:rPr>
                        <a:t>PASSION, DUTIES</a:t>
                      </a:r>
                      <a:endParaRPr lang="en-US" sz="1900" b="0" i="0" u="none" strike="noStrike">
                        <a:solidFill>
                          <a:srgbClr val="000000"/>
                        </a:solidFill>
                        <a:effectLst/>
                        <a:latin typeface="Calibri" panose="020F0502020204030204" pitchFamily="34" charset="0"/>
                      </a:endParaRPr>
                    </a:p>
                  </a:txBody>
                  <a:tcPr marL="6596" marR="6596" marT="6596" marB="0"/>
                </a:tc>
                <a:tc>
                  <a:txBody>
                    <a:bodyPr/>
                    <a:lstStyle/>
                    <a:p>
                      <a:pPr algn="l" fontAlgn="t"/>
                      <a:r>
                        <a:rPr lang="en-US" sz="1900" u="none" strike="noStrike">
                          <a:effectLst/>
                        </a:rPr>
                        <a:t>P, D</a:t>
                      </a:r>
                      <a:endParaRPr lang="en-US" sz="1900" b="0" i="0" u="none" strike="noStrike">
                        <a:solidFill>
                          <a:srgbClr val="000000"/>
                        </a:solidFill>
                        <a:effectLst/>
                        <a:latin typeface="Calibri" panose="020F0502020204030204" pitchFamily="34" charset="0"/>
                      </a:endParaRPr>
                    </a:p>
                  </a:txBody>
                  <a:tcPr marL="6596" marR="6596" marT="6596" marB="0"/>
                </a:tc>
                <a:tc>
                  <a:txBody>
                    <a:bodyPr/>
                    <a:lstStyle/>
                    <a:p>
                      <a:pPr algn="l" fontAlgn="t"/>
                      <a:r>
                        <a:rPr lang="en-US" sz="1900" u="none" strike="noStrike">
                          <a:effectLst/>
                        </a:rPr>
                        <a:t>P-CREATIVITY</a:t>
                      </a:r>
                      <a:endParaRPr lang="en-US" sz="1900" b="0" i="0" u="none" strike="noStrike">
                        <a:solidFill>
                          <a:srgbClr val="000000"/>
                        </a:solidFill>
                        <a:effectLst/>
                        <a:latin typeface="Calibri" panose="020F0502020204030204" pitchFamily="34" charset="0"/>
                      </a:endParaRPr>
                    </a:p>
                  </a:txBody>
                  <a:tcPr marL="6596" marR="6596" marT="6596" marB="0"/>
                </a:tc>
                <a:tc>
                  <a:txBody>
                    <a:bodyPr/>
                    <a:lstStyle/>
                    <a:p>
                      <a:pPr algn="l" fontAlgn="t"/>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6596" marR="6596" marT="6596" marB="0"/>
                </a:tc>
                <a:extLst>
                  <a:ext uri="{0D108BD9-81ED-4DB2-BD59-A6C34878D82A}">
                    <a16:rowId xmlns:a16="http://schemas.microsoft.com/office/drawing/2014/main" val="3994174710"/>
                  </a:ext>
                </a:extLst>
              </a:tr>
              <a:tr h="650401">
                <a:tc>
                  <a:txBody>
                    <a:bodyPr/>
                    <a:lstStyle/>
                    <a:p>
                      <a:pPr algn="l" fontAlgn="b"/>
                      <a:r>
                        <a:rPr lang="en-US" sz="1700" u="none" strike="noStrike">
                          <a:effectLst/>
                        </a:rPr>
                        <a:t>I enjoy the challenge of the work and learning about RDA and MARC formats.</a:t>
                      </a:r>
                      <a:endParaRPr lang="en-US" sz="1700" b="0" i="0" u="none" strike="noStrike">
                        <a:solidFill>
                          <a:srgbClr val="000000"/>
                        </a:solidFill>
                        <a:effectLst/>
                        <a:latin typeface="Calibri" panose="020F0502020204030204" pitchFamily="34" charset="0"/>
                      </a:endParaRPr>
                    </a:p>
                  </a:txBody>
                  <a:tcPr marL="6596" marR="6596" marT="6596" marB="0" anchor="b"/>
                </a:tc>
                <a:tc>
                  <a:txBody>
                    <a:bodyPr/>
                    <a:lstStyle/>
                    <a:p>
                      <a:pPr algn="l" fontAlgn="b"/>
                      <a:r>
                        <a:rPr lang="en-US" sz="1900" u="none" strike="noStrike">
                          <a:effectLst/>
                        </a:rPr>
                        <a:t>PASSION</a:t>
                      </a:r>
                      <a:endParaRPr lang="en-US" sz="1900" b="0" i="0" u="none" strike="noStrike">
                        <a:solidFill>
                          <a:srgbClr val="000000"/>
                        </a:solidFill>
                        <a:effectLst/>
                        <a:latin typeface="Calibri" panose="020F0502020204030204" pitchFamily="34" charset="0"/>
                      </a:endParaRPr>
                    </a:p>
                  </a:txBody>
                  <a:tcPr marL="6596" marR="6596" marT="6596" marB="0" anchor="b"/>
                </a:tc>
                <a:tc>
                  <a:txBody>
                    <a:bodyPr/>
                    <a:lstStyle/>
                    <a:p>
                      <a:pPr algn="l" fontAlgn="b"/>
                      <a:r>
                        <a:rPr lang="en-US" sz="1900" u="none" strike="noStrike">
                          <a:effectLst/>
                        </a:rPr>
                        <a:t>P</a:t>
                      </a:r>
                      <a:endParaRPr lang="en-US" sz="1900" b="0" i="0" u="none" strike="noStrike">
                        <a:solidFill>
                          <a:srgbClr val="000000"/>
                        </a:solidFill>
                        <a:effectLst/>
                        <a:latin typeface="Calibri" panose="020F0502020204030204" pitchFamily="34" charset="0"/>
                      </a:endParaRPr>
                    </a:p>
                  </a:txBody>
                  <a:tcPr marL="6596" marR="6596" marT="6596" marB="0" anchor="b"/>
                </a:tc>
                <a:tc>
                  <a:txBody>
                    <a:bodyPr/>
                    <a:lstStyle/>
                    <a:p>
                      <a:pPr algn="l" fontAlgn="b"/>
                      <a:r>
                        <a:rPr lang="en-US" sz="1900" u="none" strike="noStrike">
                          <a:effectLst/>
                        </a:rPr>
                        <a:t>P-CHALLENGE</a:t>
                      </a:r>
                      <a:endParaRPr lang="en-US" sz="1900" b="0" i="0" u="none" strike="noStrike">
                        <a:solidFill>
                          <a:srgbClr val="000000"/>
                        </a:solidFill>
                        <a:effectLst/>
                        <a:latin typeface="Calibri" panose="020F0502020204030204" pitchFamily="34" charset="0"/>
                      </a:endParaRPr>
                    </a:p>
                  </a:txBody>
                  <a:tcPr marL="6596" marR="6596" marT="6596" marB="0" anchor="b"/>
                </a:tc>
                <a:tc>
                  <a:txBody>
                    <a:bodyPr/>
                    <a:lstStyle/>
                    <a:p>
                      <a:pPr algn="l" fontAlgn="b"/>
                      <a:r>
                        <a:rPr lang="en-US" sz="1900" u="none" strike="noStrike">
                          <a:effectLst/>
                        </a:rPr>
                        <a:t>P-LEARNING</a:t>
                      </a:r>
                      <a:endParaRPr lang="en-US" sz="1900" b="0" i="0" u="none" strike="noStrike">
                        <a:solidFill>
                          <a:srgbClr val="000000"/>
                        </a:solidFill>
                        <a:effectLst/>
                        <a:latin typeface="Calibri" panose="020F0502020204030204" pitchFamily="34" charset="0"/>
                      </a:endParaRPr>
                    </a:p>
                  </a:txBody>
                  <a:tcPr marL="6596" marR="6596" marT="6596" marB="0" anchor="b"/>
                </a:tc>
                <a:extLst>
                  <a:ext uri="{0D108BD9-81ED-4DB2-BD59-A6C34878D82A}">
                    <a16:rowId xmlns:a16="http://schemas.microsoft.com/office/drawing/2014/main" val="3653390331"/>
                  </a:ext>
                </a:extLst>
              </a:tr>
              <a:tr h="650401">
                <a:tc>
                  <a:txBody>
                    <a:bodyPr/>
                    <a:lstStyle/>
                    <a:p>
                      <a:pPr algn="l" fontAlgn="t"/>
                      <a:r>
                        <a:rPr lang="en-US" sz="1700" u="none" strike="noStrike">
                          <a:effectLst/>
                        </a:rPr>
                        <a:t>Transforming lives. Organizational Development. Innovation. Leadership Develop. Marketing.</a:t>
                      </a:r>
                      <a:endParaRPr lang="en-US" sz="1700" b="0" i="0" u="none" strike="noStrike">
                        <a:solidFill>
                          <a:srgbClr val="000000"/>
                        </a:solidFill>
                        <a:effectLst/>
                        <a:latin typeface="Calibri" panose="020F0502020204030204" pitchFamily="34" charset="0"/>
                      </a:endParaRPr>
                    </a:p>
                  </a:txBody>
                  <a:tcPr marL="6596" marR="6596" marT="6596" marB="0"/>
                </a:tc>
                <a:tc>
                  <a:txBody>
                    <a:bodyPr/>
                    <a:lstStyle/>
                    <a:p>
                      <a:pPr algn="l" fontAlgn="t"/>
                      <a:r>
                        <a:rPr lang="en-US" sz="1900" u="none" strike="noStrike">
                          <a:effectLst/>
                        </a:rPr>
                        <a:t>PASSION, DUTIES</a:t>
                      </a:r>
                      <a:endParaRPr lang="en-US" sz="1900" b="0" i="0" u="none" strike="noStrike">
                        <a:solidFill>
                          <a:srgbClr val="000000"/>
                        </a:solidFill>
                        <a:effectLst/>
                        <a:latin typeface="Calibri" panose="020F0502020204030204" pitchFamily="34" charset="0"/>
                      </a:endParaRPr>
                    </a:p>
                  </a:txBody>
                  <a:tcPr marL="6596" marR="6596" marT="6596" marB="0"/>
                </a:tc>
                <a:tc>
                  <a:txBody>
                    <a:bodyPr/>
                    <a:lstStyle/>
                    <a:p>
                      <a:pPr algn="l" fontAlgn="t"/>
                      <a:r>
                        <a:rPr lang="en-US" sz="1900" u="none" strike="noStrike">
                          <a:effectLst/>
                        </a:rPr>
                        <a:t>P, D</a:t>
                      </a:r>
                      <a:endParaRPr lang="en-US" sz="1900" b="0" i="0" u="none" strike="noStrike">
                        <a:solidFill>
                          <a:srgbClr val="000000"/>
                        </a:solidFill>
                        <a:effectLst/>
                        <a:latin typeface="Calibri" panose="020F0502020204030204" pitchFamily="34" charset="0"/>
                      </a:endParaRPr>
                    </a:p>
                  </a:txBody>
                  <a:tcPr marL="6596" marR="6596" marT="6596" marB="0"/>
                </a:tc>
                <a:tc>
                  <a:txBody>
                    <a:bodyPr/>
                    <a:lstStyle/>
                    <a:p>
                      <a:pPr algn="l" fontAlgn="t"/>
                      <a:r>
                        <a:rPr lang="en-US" sz="1900" u="none" strike="noStrike">
                          <a:effectLst/>
                        </a:rPr>
                        <a:t>P-IMPACT</a:t>
                      </a:r>
                      <a:endParaRPr lang="en-US" sz="1900" b="0" i="0" u="none" strike="noStrike">
                        <a:solidFill>
                          <a:srgbClr val="000000"/>
                        </a:solidFill>
                        <a:effectLst/>
                        <a:latin typeface="Calibri" panose="020F0502020204030204" pitchFamily="34" charset="0"/>
                      </a:endParaRPr>
                    </a:p>
                  </a:txBody>
                  <a:tcPr marL="6596" marR="6596" marT="6596" marB="0"/>
                </a:tc>
                <a:tc>
                  <a:txBody>
                    <a:bodyPr/>
                    <a:lstStyle/>
                    <a:p>
                      <a:pPr algn="l" fontAlgn="t"/>
                      <a:r>
                        <a:rPr lang="en-US" sz="1900" u="none" strike="noStrike">
                          <a:effectLst/>
                        </a:rPr>
                        <a:t>P-INNOVATION</a:t>
                      </a:r>
                      <a:endParaRPr lang="en-US" sz="1900" b="0" i="0" u="none" strike="noStrike">
                        <a:solidFill>
                          <a:srgbClr val="000000"/>
                        </a:solidFill>
                        <a:effectLst/>
                        <a:latin typeface="Calibri" panose="020F0502020204030204" pitchFamily="34" charset="0"/>
                      </a:endParaRPr>
                    </a:p>
                  </a:txBody>
                  <a:tcPr marL="6596" marR="6596" marT="6596" marB="0"/>
                </a:tc>
                <a:extLst>
                  <a:ext uri="{0D108BD9-81ED-4DB2-BD59-A6C34878D82A}">
                    <a16:rowId xmlns:a16="http://schemas.microsoft.com/office/drawing/2014/main" val="657286046"/>
                  </a:ext>
                </a:extLst>
              </a:tr>
            </a:tbl>
          </a:graphicData>
        </a:graphic>
      </p:graphicFrame>
    </p:spTree>
    <p:extLst>
      <p:ext uri="{BB962C8B-B14F-4D97-AF65-F5344CB8AC3E}">
        <p14:creationId xmlns:p14="http://schemas.microsoft.com/office/powerpoint/2010/main" val="228904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321B-FBB2-4820-957F-2B1E584D885C}"/>
              </a:ext>
            </a:extLst>
          </p:cNvPr>
          <p:cNvSpPr>
            <a:spLocks noGrp="1"/>
          </p:cNvSpPr>
          <p:nvPr>
            <p:ph type="title"/>
          </p:nvPr>
        </p:nvSpPr>
        <p:spPr>
          <a:xfrm>
            <a:off x="1097280" y="286603"/>
            <a:ext cx="10058400" cy="1450757"/>
          </a:xfrm>
        </p:spPr>
        <p:txBody>
          <a:bodyPr>
            <a:normAutofit/>
          </a:bodyPr>
          <a:lstStyle/>
          <a:p>
            <a:r>
              <a:rPr lang="en-US"/>
              <a:t>Profile Questions</a:t>
            </a:r>
          </a:p>
        </p:txBody>
      </p:sp>
      <p:graphicFrame>
        <p:nvGraphicFramePr>
          <p:cNvPr id="5" name="Content Placeholder 2">
            <a:extLst>
              <a:ext uri="{FF2B5EF4-FFF2-40B4-BE49-F238E27FC236}">
                <a16:creationId xmlns:a16="http://schemas.microsoft.com/office/drawing/2014/main" id="{94C2A97F-D268-4BF7-9D8E-1404F07BD07E}"/>
              </a:ext>
            </a:extLst>
          </p:cNvPr>
          <p:cNvGraphicFramePr>
            <a:graphicFrameLocks noGrp="1"/>
          </p:cNvGraphicFramePr>
          <p:nvPr>
            <p:ph idx="1"/>
            <p:extLst>
              <p:ext uri="{D42A27DB-BD31-4B8C-83A1-F6EECF244321}">
                <p14:modId xmlns:p14="http://schemas.microsoft.com/office/powerpoint/2010/main" val="265970483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38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513EF1-601B-400A-974A-91F1711CA087}"/>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“Person of many hats”</a:t>
            </a:r>
          </a:p>
        </p:txBody>
      </p:sp>
      <p:sp>
        <p:nvSpPr>
          <p:cNvPr id="32" name="Rectangle 3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0E3228BE-AF82-4FFA-804C-DADB8B4D59F5}"/>
              </a:ext>
            </a:extLst>
          </p:cNvPr>
          <p:cNvGraphicFramePr>
            <a:graphicFrameLocks noGrp="1"/>
          </p:cNvGraphicFramePr>
          <p:nvPr>
            <p:ph idx="1"/>
            <p:extLst>
              <p:ext uri="{D42A27DB-BD31-4B8C-83A1-F6EECF244321}">
                <p14:modId xmlns:p14="http://schemas.microsoft.com/office/powerpoint/2010/main" val="2147261326"/>
              </p:ext>
            </p:extLst>
          </p:nvPr>
        </p:nvGraphicFramePr>
        <p:xfrm>
          <a:off x="4566936" y="314569"/>
          <a:ext cx="7249925" cy="6228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98386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2643</Words>
  <Application>Microsoft Office PowerPoint</Application>
  <PresentationFormat>Widescreen</PresentationFormat>
  <Paragraphs>205</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IIBody)</vt:lpstr>
      <vt:lpstr>Calibri Light</vt:lpstr>
      <vt:lpstr>Gabriola</vt:lpstr>
      <vt:lpstr>Kristen ITC</vt:lpstr>
      <vt:lpstr>Retrospect</vt:lpstr>
      <vt:lpstr>Finding Value in Unusual Places:  Transforming Collaboration Workshop Data </vt:lpstr>
      <vt:lpstr>CoLAB Planning Series®</vt:lpstr>
      <vt:lpstr>Collaborating with Strangers at the 2017 Northeast Library Information (NEFLIN) Conference</vt:lpstr>
      <vt:lpstr>Action Research for Strategic Planning</vt:lpstr>
      <vt:lpstr>Strategic Planning for Public &amp;  Non-profit Organizations  John M. Bryson, 2017. </vt:lpstr>
      <vt:lpstr>Appreciative Inquiry</vt:lpstr>
      <vt:lpstr>What is your current role?  Why are you passionate about this work?</vt:lpstr>
      <vt:lpstr>Profile Questions</vt:lpstr>
      <vt:lpstr>“Person of many hats”</vt:lpstr>
      <vt:lpstr>PowerPoint Presentation</vt:lpstr>
      <vt:lpstr>Why are you passionate about your job?</vt:lpstr>
      <vt:lpstr>Idea Board Notes #1</vt:lpstr>
      <vt:lpstr>Idea Board Notes #2</vt:lpstr>
      <vt:lpstr>What is one thing most people don’t know about you?</vt:lpstr>
      <vt:lpstr>Recommendations</vt:lpstr>
      <vt:lpstr>Future Applications in the Academic Sphere</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Value in Unusual Places:  Transforming Collaboration Workshop Data </dc:title>
  <dc:creator>Spears,Laura</dc:creator>
  <cp:lastModifiedBy>Laura Spears</cp:lastModifiedBy>
  <cp:revision>1</cp:revision>
  <dcterms:created xsi:type="dcterms:W3CDTF">2018-11-30T18:19:28Z</dcterms:created>
  <dcterms:modified xsi:type="dcterms:W3CDTF">2018-12-02T15:54:31Z</dcterms:modified>
</cp:coreProperties>
</file>