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0"/>
  </p:notesMasterIdLst>
  <p:handoutMasterIdLst>
    <p:handoutMasterId r:id="rId21"/>
  </p:handoutMasterIdLst>
  <p:sldIdLst>
    <p:sldId id="277" r:id="rId2"/>
    <p:sldId id="259" r:id="rId3"/>
    <p:sldId id="278" r:id="rId4"/>
    <p:sldId id="279" r:id="rId5"/>
    <p:sldId id="280" r:id="rId6"/>
    <p:sldId id="266" r:id="rId7"/>
    <p:sldId id="264" r:id="rId8"/>
    <p:sldId id="265" r:id="rId9"/>
    <p:sldId id="267" r:id="rId10"/>
    <p:sldId id="269" r:id="rId11"/>
    <p:sldId id="270" r:id="rId12"/>
    <p:sldId id="273" r:id="rId13"/>
    <p:sldId id="272" r:id="rId14"/>
    <p:sldId id="271" r:id="rId15"/>
    <p:sldId id="282" r:id="rId16"/>
    <p:sldId id="275" r:id="rId17"/>
    <p:sldId id="276" r:id="rId18"/>
    <p:sldId id="281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Untitled Section" id="{9E4642A9-4084-E748-B320-936A8B0A6296}">
          <p14:sldIdLst>
            <p14:sldId id="277"/>
            <p14:sldId id="259"/>
            <p14:sldId id="278"/>
            <p14:sldId id="279"/>
            <p14:sldId id="280"/>
            <p14:sldId id="266"/>
            <p14:sldId id="264"/>
            <p14:sldId id="265"/>
            <p14:sldId id="267"/>
            <p14:sldId id="269"/>
            <p14:sldId id="270"/>
            <p14:sldId id="273"/>
            <p14:sldId id="272"/>
            <p14:sldId id="271"/>
            <p14:sldId id="282"/>
            <p14:sldId id="275"/>
            <p14:sldId id="276"/>
            <p14:sldId id="281"/>
          </p14:sldIdLst>
        </p14:section>
      </p14:sectionLst>
    </p:ex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9E9E9"/>
    <a:srgbClr val="8B1E41"/>
    <a:srgbClr val="C64600"/>
    <a:srgbClr val="FF6600"/>
    <a:srgbClr val="F7901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665" autoAdjust="0"/>
    <p:restoredTop sz="77148" autoAdjust="0"/>
  </p:normalViewPr>
  <p:slideViewPr>
    <p:cSldViewPr snapToGrid="0" snapToObjects="1">
      <p:cViewPr varScale="1">
        <p:scale>
          <a:sx n="97" d="100"/>
          <a:sy n="97" d="100"/>
        </p:scale>
        <p:origin x="1531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napToObjects="1">
      <p:cViewPr varScale="1">
        <p:scale>
          <a:sx n="87" d="100"/>
          <a:sy n="87" d="100"/>
        </p:scale>
        <p:origin x="3904" y="192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71DB6698-9F7C-3646-A26D-95E454953FBB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2CCC1AF-BE92-9C4D-B80F-42521DC7095A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B4C2BE1-7593-874D-A54B-2DAF88AB4460}" type="datetimeFigureOut">
              <a:rPr lang="en-US" smtClean="0"/>
              <a:t>11/27/2018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5B89AE0-B5B4-A840-8B32-F59C1FA1F10F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C16377F-BE6A-DE44-88D8-0DBDD13263E8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7111589-3224-1047-8D9B-D54F751FA7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159234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6D444C4-D241-AB44-A8B2-A67FC57DD99A}" type="datetimeFigureOut">
              <a:rPr lang="en-US" smtClean="0"/>
              <a:t>11/27/2018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F4AC6CA-3C20-4146-82D0-CD1C76E775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187093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4AC6CA-3C20-4146-82D0-CD1C76E775AB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929605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Very unbalanced.  But is this the best comparison? Maybe graduate students use databases more in the summer.  Or more in general. </a:t>
            </a:r>
          </a:p>
          <a:p>
            <a:endParaRPr lang="en-US" dirty="0"/>
          </a:p>
          <a:p>
            <a:r>
              <a:rPr lang="en-US" dirty="0"/>
              <a:t>This is where domain knowledge is so important.   </a:t>
            </a:r>
          </a:p>
          <a:p>
            <a:r>
              <a:rPr lang="en-US" dirty="0"/>
              <a:t>So if isn’t an accurate comparison barometer, what about gender and race?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4AC6CA-3C20-4146-82D0-CD1C76E775AB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188654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2000" dirty="0"/>
              <a:t>When looking at a scatterplot, the items in the lower left quadrant indicate a close enrollment to unique student ratio in these colleges.</a:t>
            </a:r>
          </a:p>
          <a:p>
            <a:endParaRPr lang="en-US" sz="2000" dirty="0"/>
          </a:p>
          <a:p>
            <a:r>
              <a:rPr lang="en-US" sz="2000" dirty="0"/>
              <a:t>Also, maybe here it is important to note that: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4AC6CA-3C20-4146-82D0-CD1C76E775AB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81906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It’s complicated!  But this does not stop us from understanding how off-campus users (students) are using our resources, or which college is most/least likely to use them. This may not be the collections silver bullet.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4AC6CA-3C20-4146-82D0-CD1C76E775AB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967636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4AC6CA-3C20-4146-82D0-CD1C76E775AB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942481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4AC6CA-3C20-4146-82D0-CD1C76E775AB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76140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4AC6CA-3C20-4146-82D0-CD1C76E775AB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147568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rabicPeriod"/>
            </a:pPr>
            <a:r>
              <a:rPr lang="en-US" dirty="0"/>
              <a:t>Moved from incremental budgeting to performances based budgeting</a:t>
            </a:r>
          </a:p>
          <a:p>
            <a:pPr marL="228600" indent="-228600">
              <a:buAutoNum type="arabicPeriod"/>
            </a:pPr>
            <a:r>
              <a:rPr lang="en-US" dirty="0"/>
              <a:t>440 metrics so far in PIBB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4AC6CA-3C20-4146-82D0-CD1C76E775AB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946144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4AC6CA-3C20-4146-82D0-CD1C76E775AB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962582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4AC6CA-3C20-4146-82D0-CD1C76E775AB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272817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3200" dirty="0"/>
              <a:t>How can we figure out if we can use off-campus usage as an appropriate sample for all campus usage?  </a:t>
            </a:r>
          </a:p>
          <a:p>
            <a:r>
              <a:rPr lang="en-US" sz="3200" dirty="0"/>
              <a:t>JR1, JR5, DB1, DB5, BR1, JR1GOA, etc.</a:t>
            </a:r>
          </a:p>
          <a:p>
            <a:endParaRPr lang="en-US" sz="3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4AC6CA-3C20-4146-82D0-CD1C76E775AB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626925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On Campus and off campus database usage- While we really wanted to look at student usage only, we began by comparing all of the data gathered from </a:t>
            </a:r>
            <a:r>
              <a:rPr lang="en-US" dirty="0" err="1"/>
              <a:t>EZProxy</a:t>
            </a:r>
            <a:r>
              <a:rPr lang="en-US" dirty="0"/>
              <a:t>.  </a:t>
            </a:r>
          </a:p>
          <a:p>
            <a:r>
              <a:rPr lang="en-US" dirty="0"/>
              <a:t>Initial dataset wrangling included-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removal of “admin” (logins that said admin on them)  .02% of total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removal of automated system checks “part of “on campus” usage  19.9% of total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Changing the timestamp into a recognized date/time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US" dirty="0"/>
          </a:p>
          <a:p>
            <a:pPr marL="0" indent="0">
              <a:buFont typeface="Arial" panose="020B0604020202020204" pitchFamily="34" charset="0"/>
              <a:buNone/>
            </a:pPr>
            <a:r>
              <a:rPr lang="en-US" dirty="0"/>
              <a:t>After looking at the data (such as what is included on the next few slides), then the dataset was filtered for only off-campus use.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dirty="0"/>
              <a:t>In the off-campus use dataset, remote users were identified (by unique login) and then merged with university student demographic data.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Logins that had no student demographic data were removed from dataset (and considered faculty or staff users).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This data was merged by VT Academic Analysis &amp; Reporting and returned completely anonymized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dirty="0"/>
              <a:t>Can only see unique users, not how heavily or what databases each user went to.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US" dirty="0"/>
          </a:p>
          <a:p>
            <a:pPr marL="0" indent="0">
              <a:buFont typeface="Arial" panose="020B0604020202020204" pitchFamily="34" charset="0"/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4AC6CA-3C20-4146-82D0-CD1C76E775AB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158788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4AC6CA-3C20-4146-82D0-CD1C76E775AB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910257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emf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/>
          <p:cNvSpPr/>
          <p:nvPr userDrawn="1"/>
        </p:nvSpPr>
        <p:spPr>
          <a:xfrm>
            <a:off x="900540" y="0"/>
            <a:ext cx="9981863" cy="184912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pPr algn="l"/>
            <a:endParaRPr lang="en-US" dirty="0"/>
          </a:p>
        </p:txBody>
      </p:sp>
      <p:sp>
        <p:nvSpPr>
          <p:cNvPr id="14" name="Rectangle 13"/>
          <p:cNvSpPr/>
          <p:nvPr userDrawn="1"/>
        </p:nvSpPr>
        <p:spPr>
          <a:xfrm>
            <a:off x="843432" y="2113280"/>
            <a:ext cx="10170008" cy="47447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rtlCol="0" anchor="ctr"/>
          <a:lstStyle/>
          <a:p>
            <a:pPr algn="l">
              <a:lnSpc>
                <a:spcPct val="150000"/>
              </a:lnSpc>
            </a:pPr>
            <a:endParaRPr lang="en-US" dirty="0"/>
          </a:p>
        </p:txBody>
      </p:sp>
      <p:pic>
        <p:nvPicPr>
          <p:cNvPr id="22" name="Picture 21"/>
          <p:cNvPicPr>
            <a:picLocks noChangeAspect="1"/>
          </p:cNvPicPr>
          <p:nvPr userDrawn="1"/>
        </p:nvPicPr>
        <p:blipFill rotWithShape="1">
          <a:blip r:embed="rId2">
            <a:alphaModFix amt="37000"/>
          </a:blip>
          <a:srcRect l="48729" t="-2" r="-46172" b="32720"/>
          <a:stretch/>
        </p:blipFill>
        <p:spPr>
          <a:xfrm flipH="1">
            <a:off x="6406887" y="2823827"/>
            <a:ext cx="5858111" cy="4044719"/>
          </a:xfrm>
          <a:prstGeom prst="rect">
            <a:avLst/>
          </a:prstGeom>
        </p:spPr>
      </p:pic>
      <p:sp>
        <p:nvSpPr>
          <p:cNvPr id="8" name="Rectangle 7"/>
          <p:cNvSpPr/>
          <p:nvPr userDrawn="1"/>
        </p:nvSpPr>
        <p:spPr>
          <a:xfrm>
            <a:off x="853440" y="2194560"/>
            <a:ext cx="10005060" cy="466344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7335" y="2191871"/>
            <a:ext cx="9991165" cy="4680697"/>
          </a:xfrm>
          <a:noFill/>
          <a:ln w="12700">
            <a:noFill/>
          </a:ln>
        </p:spPr>
        <p:txBody>
          <a:bodyPr wrap="square" lIns="457200" tIns="182880" rIns="365760" bIns="182880">
            <a:noAutofit/>
          </a:bodyPr>
          <a:lstStyle>
            <a:lvl1pPr marL="0" indent="0" algn="l">
              <a:lnSpc>
                <a:spcPct val="150000"/>
              </a:lnSpc>
              <a:spcAft>
                <a:spcPts val="0"/>
              </a:spcAft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513756"/>
            <a:ext cx="10986247" cy="1080296"/>
          </a:xfrm>
          <a:noFill/>
          <a:ln w="15875">
            <a:noFill/>
          </a:ln>
        </p:spPr>
        <p:txBody>
          <a:bodyPr wrap="square" lIns="1280160" rIns="365760" anchor="ctr" anchorCtr="0">
            <a:normAutofit/>
          </a:bodyPr>
          <a:lstStyle>
            <a:lvl1pPr algn="l">
              <a:defRPr sz="38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 rotWithShape="1">
          <a:blip r:embed="rId2">
            <a:alphaModFix amt="28000"/>
          </a:blip>
          <a:srcRect l="48730" t="-2" r="-48730" b="54889"/>
          <a:stretch/>
        </p:blipFill>
        <p:spPr>
          <a:xfrm>
            <a:off x="0" y="5149188"/>
            <a:ext cx="3820160" cy="1723380"/>
          </a:xfrm>
          <a:prstGeom prst="rect">
            <a:avLst/>
          </a:prstGeom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3255C3-EC6F-3E44-8738-BCB40BBB5A07}" type="slidenum">
              <a:rPr lang="en-US" smtClean="0"/>
              <a:t>‹#›</a:t>
            </a:fld>
            <a:endParaRPr lang="en-US"/>
          </a:p>
        </p:txBody>
      </p:sp>
      <p:sp>
        <p:nvSpPr>
          <p:cNvPr id="20" name="L-Shape 19"/>
          <p:cNvSpPr/>
          <p:nvPr userDrawn="1"/>
        </p:nvSpPr>
        <p:spPr>
          <a:xfrm rot="5400000">
            <a:off x="639706" y="287451"/>
            <a:ext cx="481012" cy="481012"/>
          </a:xfrm>
          <a:prstGeom prst="corner">
            <a:avLst>
              <a:gd name="adj1" fmla="val 15545"/>
              <a:gd name="adj2" fmla="val 14740"/>
            </a:avLst>
          </a:prstGeom>
          <a:solidFill>
            <a:srgbClr val="FF6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3" name="Straight Connector 22"/>
          <p:cNvCxnSpPr/>
          <p:nvPr userDrawn="1"/>
        </p:nvCxnSpPr>
        <p:spPr>
          <a:xfrm>
            <a:off x="0" y="6342682"/>
            <a:ext cx="1201269" cy="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C8DB5FC2-DA8A-584C-8A2B-861F00E092F6}"/>
              </a:ext>
            </a:extLst>
          </p:cNvPr>
          <p:cNvCxnSpPr/>
          <p:nvPr userDrawn="1"/>
        </p:nvCxnSpPr>
        <p:spPr>
          <a:xfrm flipH="1">
            <a:off x="10071179" y="6276977"/>
            <a:ext cx="297332" cy="405168"/>
          </a:xfrm>
          <a:prstGeom prst="line">
            <a:avLst/>
          </a:prstGeom>
          <a:ln>
            <a:solidFill>
              <a:srgbClr val="FF66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1" name="Picture 30">
            <a:extLst>
              <a:ext uri="{FF2B5EF4-FFF2-40B4-BE49-F238E27FC236}">
                <a16:creationId xmlns:a16="http://schemas.microsoft.com/office/drawing/2014/main" id="{F6B132AE-BA29-3747-9E6A-B8DFF60AEAC2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386242" y="6332522"/>
            <a:ext cx="1560791" cy="325165"/>
          </a:xfrm>
          <a:prstGeom prst="rect">
            <a:avLst/>
          </a:prstGeom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0B151E0F-97A4-F042-9DF1-7F3AD59B42A0}"/>
              </a:ext>
            </a:extLst>
          </p:cNvPr>
          <p:cNvSpPr/>
          <p:nvPr userDrawn="1"/>
        </p:nvSpPr>
        <p:spPr>
          <a:xfrm>
            <a:off x="0" y="0"/>
            <a:ext cx="539827" cy="6869016"/>
          </a:xfrm>
          <a:prstGeom prst="rect">
            <a:avLst/>
          </a:prstGeom>
          <a:blipFill dpi="0"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l="-72618" r="-72618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62903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solidFill>
            <a:schemeClr val="bg1"/>
          </a:solidFill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5400000">
            <a:off x="-86212" y="5972177"/>
            <a:ext cx="992841" cy="365125"/>
          </a:xfrm>
        </p:spPr>
        <p:txBody>
          <a:bodyPr/>
          <a:lstStyle/>
          <a:p>
            <a:fld id="{F13255C3-EC6F-3E44-8738-BCB40BBB5A07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F64B9D2B-0802-5A45-AF31-0B5D0FBC14A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rot="5400000">
            <a:off x="-370188" y="2443438"/>
            <a:ext cx="1560791" cy="3251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92932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 userDrawn="1"/>
        </p:nvSpPr>
        <p:spPr>
          <a:xfrm>
            <a:off x="0" y="501543"/>
            <a:ext cx="4772025" cy="144039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pPr algn="l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264160" y="501543"/>
            <a:ext cx="5036185" cy="1440394"/>
          </a:xfrm>
          <a:noFill/>
        </p:spPr>
        <p:txBody>
          <a:bodyPr rIns="640080" anchor="ctr" anchorCtr="0"/>
          <a:lstStyle>
            <a:lvl1pPr algn="r"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501543"/>
            <a:ext cx="6172200" cy="5359507"/>
          </a:xfrm>
          <a:solidFill>
            <a:schemeClr val="bg1"/>
          </a:solidFill>
        </p:spPr>
        <p:txBody>
          <a:bodyPr tIns="365760"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326340"/>
            <a:ext cx="3932237" cy="3542648"/>
          </a:xfrm>
          <a:solidFill>
            <a:schemeClr val="bg1"/>
          </a:solidFill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3255C3-EC6F-3E44-8738-BCB40BBB5A07}" type="slidenum">
              <a:rPr lang="en-US" smtClean="0"/>
              <a:t>‹#›</a:t>
            </a:fld>
            <a:endParaRPr lang="en-US"/>
          </a:p>
        </p:txBody>
      </p:sp>
      <p:sp>
        <p:nvSpPr>
          <p:cNvPr id="8" name="L-Shape 7"/>
          <p:cNvSpPr/>
          <p:nvPr userDrawn="1"/>
        </p:nvSpPr>
        <p:spPr>
          <a:xfrm rot="5400000" flipH="1" flipV="1">
            <a:off x="4035909" y="1710858"/>
            <a:ext cx="481012" cy="481012"/>
          </a:xfrm>
          <a:prstGeom prst="corner">
            <a:avLst>
              <a:gd name="adj1" fmla="val 15545"/>
              <a:gd name="adj2" fmla="val 14740"/>
            </a:avLst>
          </a:prstGeom>
          <a:solidFill>
            <a:srgbClr val="FF6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 userDrawn="1"/>
        </p:nvSpPr>
        <p:spPr>
          <a:xfrm>
            <a:off x="3931920" y="-108712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cxnSp>
        <p:nvCxnSpPr>
          <p:cNvPr id="11" name="Straight Connector 10"/>
          <p:cNvCxnSpPr/>
          <p:nvPr userDrawn="1"/>
        </p:nvCxnSpPr>
        <p:spPr>
          <a:xfrm>
            <a:off x="4958080" y="426720"/>
            <a:ext cx="0" cy="5601637"/>
          </a:xfrm>
          <a:prstGeom prst="line">
            <a:avLst/>
          </a:prstGeom>
          <a:ln w="12700">
            <a:solidFill>
              <a:srgbClr val="FF66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953720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>
            <a:extLst>
              <a:ext uri="{FF2B5EF4-FFF2-40B4-BE49-F238E27FC236}">
                <a16:creationId xmlns:a16="http://schemas.microsoft.com/office/drawing/2014/main" id="{309E3AA3-43BD-CC44-A1F6-A466B05F859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rot="5400000" flipH="1">
            <a:off x="9403741" y="-381118"/>
            <a:ext cx="2452312" cy="3166737"/>
          </a:xfrm>
          <a:prstGeom prst="rect">
            <a:avLst/>
          </a:prstGeom>
        </p:spPr>
      </p:pic>
      <p:sp>
        <p:nvSpPr>
          <p:cNvPr id="9" name="Rectangle 8"/>
          <p:cNvSpPr/>
          <p:nvPr userDrawn="1"/>
        </p:nvSpPr>
        <p:spPr>
          <a:xfrm>
            <a:off x="1201269" y="1969995"/>
            <a:ext cx="9869280" cy="437268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" y="439252"/>
            <a:ext cx="10993119" cy="1107996"/>
          </a:xfrm>
          <a:ln w="12700"/>
          <a:effectLst/>
        </p:spPr>
        <p:txBody>
          <a:bodyPr rIns="274320" anchor="ctr" anchorCtr="0"/>
          <a:lstStyle>
            <a:lvl1pPr>
              <a:defRPr sz="40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208428" y="6297297"/>
            <a:ext cx="992841" cy="365125"/>
          </a:xfrm>
        </p:spPr>
        <p:txBody>
          <a:bodyPr/>
          <a:lstStyle/>
          <a:p>
            <a:fld id="{F13255C3-EC6F-3E44-8738-BCB40BBB5A07}" type="slidenum">
              <a:rPr lang="en-US" smtClean="0"/>
              <a:t>‹#›</a:t>
            </a:fld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03515" y="1969995"/>
            <a:ext cx="9664993" cy="4372687"/>
          </a:xfrm>
          <a:ln w="12700">
            <a:noFill/>
          </a:ln>
        </p:spPr>
        <p:txBody>
          <a:bodyPr rIns="365760"/>
          <a:lstStyle>
            <a:lvl5pPr marL="2057400" indent="-452438">
              <a:tabLst>
                <a:tab pos="1828800" algn="l"/>
              </a:tabLst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cxnSp>
        <p:nvCxnSpPr>
          <p:cNvPr id="19" name="Straight Connector 18"/>
          <p:cNvCxnSpPr/>
          <p:nvPr userDrawn="1"/>
        </p:nvCxnSpPr>
        <p:spPr>
          <a:xfrm>
            <a:off x="0" y="6342682"/>
            <a:ext cx="1201269" cy="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L-Shape 14"/>
          <p:cNvSpPr/>
          <p:nvPr userDrawn="1"/>
        </p:nvSpPr>
        <p:spPr>
          <a:xfrm rot="5400000">
            <a:off x="639706" y="287451"/>
            <a:ext cx="481012" cy="481012"/>
          </a:xfrm>
          <a:prstGeom prst="corner">
            <a:avLst>
              <a:gd name="adj1" fmla="val 15545"/>
              <a:gd name="adj2" fmla="val 14740"/>
            </a:avLst>
          </a:prstGeom>
          <a:solidFill>
            <a:srgbClr val="FF6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C72A8EE7-8280-C541-A9C3-A69175CAF9C1}"/>
              </a:ext>
            </a:extLst>
          </p:cNvPr>
          <p:cNvSpPr/>
          <p:nvPr userDrawn="1"/>
        </p:nvSpPr>
        <p:spPr>
          <a:xfrm>
            <a:off x="0" y="-1707"/>
            <a:ext cx="539827" cy="6869016"/>
          </a:xfrm>
          <a:prstGeom prst="rect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l="-72618" r="-72618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45B95579-5D57-EF43-8331-ED1CB76C1F40}"/>
              </a:ext>
            </a:extLst>
          </p:cNvPr>
          <p:cNvCxnSpPr/>
          <p:nvPr userDrawn="1"/>
        </p:nvCxnSpPr>
        <p:spPr>
          <a:xfrm flipH="1">
            <a:off x="10071179" y="6276977"/>
            <a:ext cx="297332" cy="405168"/>
          </a:xfrm>
          <a:prstGeom prst="line">
            <a:avLst/>
          </a:prstGeom>
          <a:ln>
            <a:solidFill>
              <a:srgbClr val="FF66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4" name="Picture 23">
            <a:extLst>
              <a:ext uri="{FF2B5EF4-FFF2-40B4-BE49-F238E27FC236}">
                <a16:creationId xmlns:a16="http://schemas.microsoft.com/office/drawing/2014/main" id="{443E7989-CAEA-0D45-9D21-4CDEF01F6C1B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0386242" y="6332522"/>
            <a:ext cx="1560791" cy="3251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96683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9074072E-3F34-0F46-B991-E68B2FABC08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" y="3814011"/>
            <a:ext cx="7804412" cy="305602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14921" y="1704996"/>
            <a:ext cx="6389491" cy="2614157"/>
          </a:xfrm>
          <a:solidFill>
            <a:schemeClr val="bg1"/>
          </a:solidFill>
          <a:ln>
            <a:noFill/>
          </a:ln>
        </p:spPr>
        <p:txBody>
          <a:bodyPr lIns="457200" tIns="457200" rIns="822960" bIns="457200" anchor="ctr" anchorCtr="0">
            <a:normAutofit/>
          </a:bodyPr>
          <a:lstStyle>
            <a:lvl1pPr>
              <a:defRPr sz="5000" baseline="0">
                <a:solidFill>
                  <a:srgbClr val="FF6600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" y="4903740"/>
            <a:ext cx="7804412" cy="794064"/>
          </a:xfrm>
          <a:solidFill>
            <a:schemeClr val="bg1"/>
          </a:solidFill>
        </p:spPr>
        <p:txBody>
          <a:bodyPr wrap="square" rIns="365760" bIns="182880">
            <a:spAutoFit/>
          </a:bodyPr>
          <a:lstStyle>
            <a:lvl1pPr marL="0" indent="0" algn="r">
              <a:buNone/>
              <a:defRPr sz="2400" b="1" i="0" cap="all" baseline="0">
                <a:solidFill>
                  <a:schemeClr val="tx1">
                    <a:tint val="75000"/>
                  </a:schemeClr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7" name="L-Shape 6"/>
          <p:cNvSpPr/>
          <p:nvPr userDrawn="1"/>
        </p:nvSpPr>
        <p:spPr>
          <a:xfrm rot="5400000">
            <a:off x="1045669" y="1301072"/>
            <a:ext cx="481012" cy="481012"/>
          </a:xfrm>
          <a:prstGeom prst="corner">
            <a:avLst>
              <a:gd name="adj1" fmla="val 15545"/>
              <a:gd name="adj2" fmla="val 14740"/>
            </a:avLst>
          </a:prstGeom>
          <a:solidFill>
            <a:srgbClr val="FF6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L-Shape 7"/>
          <p:cNvSpPr/>
          <p:nvPr userDrawn="1"/>
        </p:nvSpPr>
        <p:spPr>
          <a:xfrm rot="16200000">
            <a:off x="7563906" y="4078648"/>
            <a:ext cx="481012" cy="481012"/>
          </a:xfrm>
          <a:prstGeom prst="corner">
            <a:avLst>
              <a:gd name="adj1" fmla="val 15545"/>
              <a:gd name="adj2" fmla="val 14740"/>
            </a:avLst>
          </a:prstGeom>
          <a:solidFill>
            <a:srgbClr val="FF6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83B07353-8CD3-7445-AFAF-8A3DB5FFE9E8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8341482" y="5906530"/>
            <a:ext cx="3605551" cy="751157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EDBC5402-6648-2D44-8CCF-AD95376C382C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8355596" y="-23751"/>
            <a:ext cx="3866283" cy="30918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94789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 userDrawn="1"/>
        </p:nvSpPr>
        <p:spPr>
          <a:xfrm>
            <a:off x="838200" y="302211"/>
            <a:ext cx="9981863" cy="171704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pPr algn="l"/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solidFill>
            <a:schemeClr val="bg1"/>
          </a:solidFill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solidFill>
            <a:schemeClr val="bg1"/>
          </a:solidFill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3255C3-EC6F-3E44-8738-BCB40BBB5A07}" type="slidenum">
              <a:rPr lang="en-US" smtClean="0"/>
              <a:t>‹#›</a:t>
            </a:fld>
            <a:endParaRPr lang="en-US"/>
          </a:p>
        </p:txBody>
      </p:sp>
      <p:sp>
        <p:nvSpPr>
          <p:cNvPr id="9" name="L-Shape 8"/>
          <p:cNvSpPr/>
          <p:nvPr userDrawn="1"/>
        </p:nvSpPr>
        <p:spPr>
          <a:xfrm>
            <a:off x="704848" y="1161018"/>
            <a:ext cx="481012" cy="481012"/>
          </a:xfrm>
          <a:prstGeom prst="corner">
            <a:avLst>
              <a:gd name="adj1" fmla="val 15545"/>
              <a:gd name="adj2" fmla="val 14740"/>
            </a:avLst>
          </a:prstGeom>
          <a:solidFill>
            <a:srgbClr val="FF6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F9AC1B02-DE1F-CB46-AFE3-24B9290429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46209"/>
            <a:ext cx="10517188" cy="1163395"/>
          </a:xfrm>
          <a:noFill/>
          <a:ln w="12700"/>
        </p:spPr>
        <p:txBody>
          <a:bodyPr rIns="548640" anchor="ctr" anchorCtr="0"/>
          <a:lstStyle>
            <a:lvl1pPr algn="r"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1" name="L-Shape 10">
            <a:extLst>
              <a:ext uri="{FF2B5EF4-FFF2-40B4-BE49-F238E27FC236}">
                <a16:creationId xmlns:a16="http://schemas.microsoft.com/office/drawing/2014/main" id="{94EB2624-C49C-454B-A5E6-BABD7B931664}"/>
              </a:ext>
            </a:extLst>
          </p:cNvPr>
          <p:cNvSpPr/>
          <p:nvPr userDrawn="1"/>
        </p:nvSpPr>
        <p:spPr>
          <a:xfrm rot="10800000">
            <a:off x="11012706" y="302211"/>
            <a:ext cx="481012" cy="481012"/>
          </a:xfrm>
          <a:prstGeom prst="corner">
            <a:avLst>
              <a:gd name="adj1" fmla="val 15545"/>
              <a:gd name="adj2" fmla="val 14740"/>
            </a:avLst>
          </a:prstGeom>
          <a:solidFill>
            <a:srgbClr val="FF6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52392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446209"/>
            <a:ext cx="11355388" cy="1163395"/>
          </a:xfrm>
          <a:noFill/>
          <a:ln w="12700"/>
        </p:spPr>
        <p:txBody>
          <a:bodyPr rIns="548640" anchor="ctr" anchorCtr="0"/>
          <a:lstStyle>
            <a:lvl1pPr algn="r"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solidFill>
            <a:schemeClr val="bg1"/>
          </a:solidFill>
        </p:spPr>
        <p:txBody>
          <a:bodyPr anchor="ctr" anchorCtr="0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solidFill>
            <a:schemeClr val="bg1"/>
          </a:solidFill>
        </p:spPr>
        <p:txBody>
          <a:bodyPr anchor="t" anchorCtr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solidFill>
            <a:schemeClr val="bg1"/>
          </a:solidFill>
        </p:spPr>
        <p:txBody>
          <a:bodyPr anchor="ctr" anchorCtr="0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solidFill>
            <a:schemeClr val="bg1"/>
          </a:solidFill>
        </p:spPr>
        <p:txBody>
          <a:bodyPr anchor="t" anchorCtr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3255C3-EC6F-3E44-8738-BCB40BBB5A07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L-Shape 9"/>
          <p:cNvSpPr/>
          <p:nvPr userDrawn="1"/>
        </p:nvSpPr>
        <p:spPr>
          <a:xfrm rot="10800000">
            <a:off x="11012706" y="302211"/>
            <a:ext cx="481012" cy="481012"/>
          </a:xfrm>
          <a:prstGeom prst="corner">
            <a:avLst>
              <a:gd name="adj1" fmla="val 15545"/>
              <a:gd name="adj2" fmla="val 14740"/>
            </a:avLst>
          </a:prstGeom>
          <a:solidFill>
            <a:srgbClr val="FF6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CCB8E679-2D82-8B4A-B654-02E32ACE14C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flipV="1">
            <a:off x="-29308" y="-23446"/>
            <a:ext cx="3263900" cy="8855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86740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>
            <a:extLst>
              <a:ext uri="{FF2B5EF4-FFF2-40B4-BE49-F238E27FC236}">
                <a16:creationId xmlns:a16="http://schemas.microsoft.com/office/drawing/2014/main" id="{F4746203-B7A3-FE4D-B1DC-E89FE7886F3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flipH="1">
            <a:off x="6424860" y="4283241"/>
            <a:ext cx="6304550" cy="2586791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59EE62F5-731A-3A4F-A4CF-9F099B0B0E2A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flipH="1">
            <a:off x="-36095" y="-36235"/>
            <a:ext cx="2905291" cy="3091803"/>
          </a:xfrm>
          <a:prstGeom prst="rect">
            <a:avLst/>
          </a:prstGeom>
        </p:spPr>
      </p:pic>
      <p:sp>
        <p:nvSpPr>
          <p:cNvPr id="11" name="Rectangle 10"/>
          <p:cNvSpPr/>
          <p:nvPr userDrawn="1"/>
        </p:nvSpPr>
        <p:spPr>
          <a:xfrm>
            <a:off x="-274319" y="436517"/>
            <a:ext cx="9794240" cy="1097214"/>
          </a:xfrm>
          <a:prstGeom prst="rect">
            <a:avLst/>
          </a:prstGeom>
          <a:solidFill>
            <a:schemeClr val="bg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pPr algn="l"/>
            <a:endParaRPr lang="en-US" dirty="0"/>
          </a:p>
        </p:txBody>
      </p:sp>
      <p:sp>
        <p:nvSpPr>
          <p:cNvPr id="8" name="Rectangle 7"/>
          <p:cNvSpPr/>
          <p:nvPr userDrawn="1"/>
        </p:nvSpPr>
        <p:spPr>
          <a:xfrm>
            <a:off x="1046480" y="2092960"/>
            <a:ext cx="9005196" cy="4765040"/>
          </a:xfrm>
          <a:prstGeom prst="rect">
            <a:avLst/>
          </a:prstGeom>
          <a:solidFill>
            <a:schemeClr val="bg1">
              <a:alpha val="7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3255C3-EC6F-3E44-8738-BCB40BBB5A07}" type="slidenum">
              <a:rPr lang="en-US" smtClean="0"/>
              <a:t>‹#›</a:t>
            </a:fld>
            <a:endParaRPr lang="en-US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D97D0191-D0E1-1740-AA5E-7AEA1BBB09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446209"/>
            <a:ext cx="11355388" cy="1163395"/>
          </a:xfrm>
          <a:noFill/>
          <a:ln w="12700"/>
        </p:spPr>
        <p:txBody>
          <a:bodyPr rIns="548640" anchor="ctr" anchorCtr="0"/>
          <a:lstStyle>
            <a:lvl1pPr algn="r"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0" name="L-Shape 9">
            <a:extLst>
              <a:ext uri="{FF2B5EF4-FFF2-40B4-BE49-F238E27FC236}">
                <a16:creationId xmlns:a16="http://schemas.microsoft.com/office/drawing/2014/main" id="{D284051D-08C5-4747-A618-B973C9978C76}"/>
              </a:ext>
            </a:extLst>
          </p:cNvPr>
          <p:cNvSpPr/>
          <p:nvPr userDrawn="1"/>
        </p:nvSpPr>
        <p:spPr>
          <a:xfrm rot="10800000">
            <a:off x="11012706" y="302211"/>
            <a:ext cx="481012" cy="481012"/>
          </a:xfrm>
          <a:prstGeom prst="corner">
            <a:avLst>
              <a:gd name="adj1" fmla="val 15545"/>
              <a:gd name="adj2" fmla="val 14740"/>
            </a:avLst>
          </a:prstGeom>
          <a:solidFill>
            <a:srgbClr val="FF6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37410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838200" y="0"/>
            <a:ext cx="10515600" cy="645396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 rot="5400000">
            <a:off x="-86212" y="5497980"/>
            <a:ext cx="992841" cy="365125"/>
          </a:xfrm>
        </p:spPr>
        <p:txBody>
          <a:bodyPr/>
          <a:lstStyle>
            <a:lvl1pPr algn="r">
              <a:defRPr/>
            </a:lvl1pPr>
          </a:lstStyle>
          <a:p>
            <a:fld id="{F13255C3-EC6F-3E44-8738-BCB40BBB5A07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FA3C7253-CE32-784E-BA3C-28D45BAADD5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rot="5400000">
            <a:off x="-370188" y="982938"/>
            <a:ext cx="1560791" cy="3251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44711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208428" y="6297297"/>
            <a:ext cx="992841" cy="304165"/>
          </a:xfrm>
        </p:spPr>
        <p:txBody>
          <a:bodyPr/>
          <a:lstStyle/>
          <a:p>
            <a:fld id="{F13255C3-EC6F-3E44-8738-BCB40BBB5A07}" type="slidenum">
              <a:rPr lang="en-US" smtClean="0"/>
              <a:t>‹#›</a:t>
            </a:fld>
            <a:endParaRPr lang="en-US"/>
          </a:p>
        </p:txBody>
      </p:sp>
      <p:sp>
        <p:nvSpPr>
          <p:cNvPr id="5" name="Rectangle 4"/>
          <p:cNvSpPr/>
          <p:nvPr userDrawn="1"/>
        </p:nvSpPr>
        <p:spPr>
          <a:xfrm>
            <a:off x="314960" y="356237"/>
            <a:ext cx="11602720" cy="567610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L-Shape 5"/>
          <p:cNvSpPr/>
          <p:nvPr userDrawn="1"/>
        </p:nvSpPr>
        <p:spPr>
          <a:xfrm rot="16200000" flipV="1">
            <a:off x="464342" y="5683807"/>
            <a:ext cx="481012" cy="481012"/>
          </a:xfrm>
          <a:prstGeom prst="corner">
            <a:avLst>
              <a:gd name="adj1" fmla="val 15545"/>
              <a:gd name="adj2" fmla="val 14740"/>
            </a:avLst>
          </a:prstGeom>
          <a:solidFill>
            <a:srgbClr val="FF6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L-Shape 6"/>
          <p:cNvSpPr/>
          <p:nvPr userDrawn="1"/>
        </p:nvSpPr>
        <p:spPr>
          <a:xfrm rot="5400000" flipV="1">
            <a:off x="11270774" y="223759"/>
            <a:ext cx="481012" cy="481012"/>
          </a:xfrm>
          <a:prstGeom prst="corner">
            <a:avLst>
              <a:gd name="adj1" fmla="val 15545"/>
              <a:gd name="adj2" fmla="val 14740"/>
            </a:avLst>
          </a:prstGeom>
          <a:solidFill>
            <a:srgbClr val="FF6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31837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426719"/>
            <a:ext cx="4772025" cy="1605781"/>
          </a:xfrm>
          <a:noFill/>
        </p:spPr>
        <p:txBody>
          <a:bodyPr rIns="640080" anchor="b"/>
          <a:lstStyle>
            <a:lvl1pPr algn="r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426721"/>
            <a:ext cx="6172200" cy="5434330"/>
          </a:xfrm>
          <a:solidFill>
            <a:schemeClr val="bg1"/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460810"/>
            <a:ext cx="3932237" cy="3408178"/>
          </a:xfrm>
          <a:solidFill>
            <a:schemeClr val="bg1"/>
          </a:solidFill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3255C3-EC6F-3E44-8738-BCB40BBB5A07}" type="slidenum">
              <a:rPr lang="en-US" smtClean="0"/>
              <a:t>‹#›</a:t>
            </a:fld>
            <a:endParaRPr lang="en-US"/>
          </a:p>
        </p:txBody>
      </p:sp>
      <p:sp>
        <p:nvSpPr>
          <p:cNvPr id="8" name="L-Shape 7"/>
          <p:cNvSpPr/>
          <p:nvPr userDrawn="1"/>
        </p:nvSpPr>
        <p:spPr>
          <a:xfrm rot="5400000" flipH="1" flipV="1">
            <a:off x="4035909" y="1710858"/>
            <a:ext cx="481012" cy="481012"/>
          </a:xfrm>
          <a:prstGeom prst="corner">
            <a:avLst>
              <a:gd name="adj1" fmla="val 15545"/>
              <a:gd name="adj2" fmla="val 14740"/>
            </a:avLst>
          </a:prstGeom>
          <a:solidFill>
            <a:srgbClr val="FF6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4958080" y="426720"/>
            <a:ext cx="0" cy="5601637"/>
          </a:xfrm>
          <a:prstGeom prst="line">
            <a:avLst/>
          </a:prstGeom>
          <a:ln w="12700">
            <a:solidFill>
              <a:srgbClr val="FF66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056546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199" y="1825625"/>
            <a:ext cx="9213477" cy="5032375"/>
          </a:xfrm>
          <a:prstGeom prst="rect">
            <a:avLst/>
          </a:prstGeom>
          <a:noFill/>
        </p:spPr>
        <p:txBody>
          <a:bodyPr vert="horz" lIns="274320" tIns="2743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" y="393222"/>
            <a:ext cx="10051675" cy="958058"/>
          </a:xfrm>
          <a:prstGeom prst="rect">
            <a:avLst/>
          </a:prstGeom>
          <a:noFill/>
          <a:ln>
            <a:noFill/>
          </a:ln>
        </p:spPr>
        <p:txBody>
          <a:bodyPr vert="horz" wrap="square" lIns="1188720" tIns="274320" rIns="91440" bIns="2743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08428" y="6297297"/>
            <a:ext cx="99284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 baseline="0">
                <a:solidFill>
                  <a:schemeClr val="bg1">
                    <a:lumMod val="50000"/>
                  </a:schemeClr>
                </a:solidFill>
                <a:latin typeface="Acherus Grotesque Bold" charset="0"/>
              </a:defRPr>
            </a:lvl1pPr>
          </a:lstStyle>
          <a:p>
            <a:fld id="{F13255C3-EC6F-3E44-8738-BCB40BBB5A07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1" name="Straight Connector 10"/>
          <p:cNvCxnSpPr/>
          <p:nvPr userDrawn="1"/>
        </p:nvCxnSpPr>
        <p:spPr>
          <a:xfrm flipH="1">
            <a:off x="10071179" y="6276977"/>
            <a:ext cx="297332" cy="405168"/>
          </a:xfrm>
          <a:prstGeom prst="line">
            <a:avLst/>
          </a:prstGeom>
          <a:ln>
            <a:solidFill>
              <a:srgbClr val="FF66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 userDrawn="1"/>
        </p:nvCxnSpPr>
        <p:spPr>
          <a:xfrm>
            <a:off x="0" y="6342682"/>
            <a:ext cx="1201269" cy="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7">
            <a:extLst>
              <a:ext uri="{FF2B5EF4-FFF2-40B4-BE49-F238E27FC236}">
                <a16:creationId xmlns:a16="http://schemas.microsoft.com/office/drawing/2014/main" id="{6ADCB5B7-1EB1-AC4B-B781-3ABF8D059D66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10386242" y="6332522"/>
            <a:ext cx="1560791" cy="325165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D04B8DA2-FE9B-7143-8DC5-88A550C2864D}"/>
              </a:ext>
            </a:extLst>
          </p:cNvPr>
          <p:cNvSpPr/>
          <p:nvPr userDrawn="1"/>
        </p:nvSpPr>
        <p:spPr>
          <a:xfrm>
            <a:off x="0" y="0"/>
            <a:ext cx="539827" cy="6869016"/>
          </a:xfrm>
          <a:prstGeom prst="rect">
            <a:avLst/>
          </a:prstGeom>
          <a:blipFill dpi="0" rotWithShape="1"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l="-72618" r="-72618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85579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9" r:id="rId7"/>
    <p:sldLayoutId id="2147483655" r:id="rId8"/>
    <p:sldLayoutId id="2147483657" r:id="rId9"/>
    <p:sldLayoutId id="2147483658" r:id="rId10"/>
    <p:sldLayoutId id="2147483656" r:id="rId11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b="0" i="1" kern="1200" baseline="0">
          <a:solidFill>
            <a:schemeClr val="tx1"/>
          </a:solidFill>
          <a:latin typeface="Trebuchet MS" panose="020B0603020202020204" pitchFamily="34" charset="0"/>
          <a:ea typeface="+mj-ea"/>
          <a:cs typeface="+mj-cs"/>
        </a:defRPr>
      </a:lvl1pPr>
    </p:titleStyle>
    <p:bodyStyle>
      <a:lvl1pPr marL="344488" indent="-344488" algn="l" defTabSz="914400" rtl="0" eaLnBrk="1" latinLnBrk="0" hangingPunct="1">
        <a:lnSpc>
          <a:spcPct val="90000"/>
        </a:lnSpc>
        <a:spcBef>
          <a:spcPts val="1000"/>
        </a:spcBef>
        <a:spcAft>
          <a:spcPts val="600"/>
        </a:spcAft>
        <a:buClr>
          <a:srgbClr val="FF6600"/>
        </a:buClr>
        <a:buFont typeface="Wingdings" charset="2"/>
        <a:buChar char="§"/>
        <a:tabLst/>
        <a:defRPr sz="2800" kern="1200" baseline="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spcAft>
          <a:spcPts val="600"/>
        </a:spcAft>
        <a:buClr>
          <a:srgbClr val="FF6600"/>
        </a:buClr>
        <a:buFont typeface="Wingdings" charset="2"/>
        <a:buChar char="§"/>
        <a:defRPr sz="2400" kern="1200" baseline="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spcAft>
          <a:spcPts val="600"/>
        </a:spcAft>
        <a:buClr>
          <a:srgbClr val="FF6600"/>
        </a:buClr>
        <a:buFont typeface="Wingdings" charset="2"/>
        <a:buChar char="§"/>
        <a:defRPr sz="2000" kern="1200" baseline="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spcAft>
          <a:spcPts val="600"/>
        </a:spcAft>
        <a:buClr>
          <a:srgbClr val="FF6600"/>
        </a:buClr>
        <a:buFont typeface="Wingdings" charset="2"/>
        <a:buChar char="§"/>
        <a:defRPr sz="1800" kern="1200" baseline="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spcAft>
          <a:spcPts val="600"/>
        </a:spcAft>
        <a:buClr>
          <a:srgbClr val="FF6600"/>
        </a:buClr>
        <a:buFont typeface="Wingdings" charset="2"/>
        <a:buChar char="§"/>
        <a:defRPr sz="1800" kern="1200" baseline="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convergentresults.com/single-post/2016/02/07/Paralysis-by-Perfection" TargetMode="Externa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7.sv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mailto:EllieK@vt.edu" TargetMode="External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3.xml"/><Relationship Id="rId4" Type="http://schemas.openxmlformats.org/officeDocument/2006/relationships/hyperlink" Target="mailto:CJStova@vt.edu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0679" y="1602520"/>
            <a:ext cx="7618720" cy="2614157"/>
          </a:xfrm>
        </p:spPr>
        <p:txBody>
          <a:bodyPr>
            <a:noAutofit/>
          </a:bodyPr>
          <a:lstStyle/>
          <a:p>
            <a:r>
              <a:rPr lang="en-US" sz="4800" b="1" i="0" dirty="0">
                <a:solidFill>
                  <a:srgbClr val="8B1E41"/>
                </a:solidFill>
              </a:rPr>
              <a:t>Mining </a:t>
            </a:r>
            <a:r>
              <a:rPr lang="en-US" sz="4800" b="1" i="0" dirty="0" err="1">
                <a:solidFill>
                  <a:srgbClr val="8B1E41"/>
                </a:solidFill>
              </a:rPr>
              <a:t>EZProxy</a:t>
            </a:r>
            <a:r>
              <a:rPr lang="en-US" sz="4800" b="1" i="0" dirty="0">
                <a:solidFill>
                  <a:srgbClr val="8B1E41"/>
                </a:solidFill>
              </a:rPr>
              <a:t> Data: </a:t>
            </a:r>
            <a:br>
              <a:rPr lang="en-US" sz="3800" i="0" dirty="0">
                <a:solidFill>
                  <a:srgbClr val="C64600"/>
                </a:solidFill>
              </a:rPr>
            </a:br>
            <a:r>
              <a:rPr lang="en-US" sz="2400" dirty="0">
                <a:solidFill>
                  <a:srgbClr val="C64600"/>
                </a:solidFill>
              </a:rPr>
              <a:t>User Demographics and Electronic Resources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16C58AA-C3C8-4FEE-A831-2F828068149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051739" y="4790398"/>
            <a:ext cx="7804412" cy="1055289"/>
          </a:xfrm>
        </p:spPr>
        <p:txBody>
          <a:bodyPr/>
          <a:lstStyle/>
          <a:p>
            <a:r>
              <a:rPr lang="en-US" sz="1400" dirty="0">
                <a:latin typeface="Acherus Grotesque" panose="02000505000000020004" pitchFamily="50" charset="0"/>
              </a:rPr>
              <a:t>Connie Stovall and Ellie Kohler</a:t>
            </a:r>
          </a:p>
          <a:p>
            <a:r>
              <a:rPr lang="en-US" sz="1400" dirty="0">
                <a:latin typeface="Acherus Grotesque" panose="02000505000000020004" pitchFamily="50" charset="0"/>
              </a:rPr>
              <a:t>ARL Assessment Conference, 12/2018</a:t>
            </a:r>
          </a:p>
        </p:txBody>
      </p:sp>
    </p:spTree>
    <p:extLst>
      <p:ext uri="{BB962C8B-B14F-4D97-AF65-F5344CB8AC3E}">
        <p14:creationId xmlns:p14="http://schemas.microsoft.com/office/powerpoint/2010/main" val="333324143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302D6BEF-95A4-464B-9FBD-2C4310E176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3255C3-EC6F-3E44-8738-BCB40BBB5A07}" type="slidenum">
              <a:rPr lang="en-US" smtClean="0"/>
              <a:t>10</a:t>
            </a:fld>
            <a:endParaRPr lang="en-US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6549F609-7BC3-4F69-9F46-453885CF0B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by location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DE2B85A-7177-497B-9EE3-B484408DC88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0589" y="1305338"/>
            <a:ext cx="10430420" cy="5110413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F4D80F92-2433-4C83-B336-1436BA5FCB14}"/>
              </a:ext>
            </a:extLst>
          </p:cNvPr>
          <p:cNvSpPr txBox="1"/>
          <p:nvPr/>
        </p:nvSpPr>
        <p:spPr>
          <a:xfrm>
            <a:off x="914400" y="781878"/>
            <a:ext cx="1994452" cy="3710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Off Campus</a:t>
            </a:r>
          </a:p>
        </p:txBody>
      </p:sp>
    </p:spTree>
    <p:extLst>
      <p:ext uri="{BB962C8B-B14F-4D97-AF65-F5344CB8AC3E}">
        <p14:creationId xmlns:p14="http://schemas.microsoft.com/office/powerpoint/2010/main" val="102006106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302D6BEF-95A4-464B-9FBD-2C4310E176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3255C3-EC6F-3E44-8738-BCB40BBB5A07}" type="slidenum">
              <a:rPr lang="en-US" smtClean="0"/>
              <a:t>11</a:t>
            </a:fld>
            <a:endParaRPr lang="en-US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6549F609-7BC3-4F69-9F46-453885CF0B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And location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DE2B85A-7177-497B-9EE3-B484408DC88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7521" y="1305338"/>
            <a:ext cx="10336556" cy="5110413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F4D80F92-2433-4C83-B336-1436BA5FCB14}"/>
              </a:ext>
            </a:extLst>
          </p:cNvPr>
          <p:cNvSpPr txBox="1"/>
          <p:nvPr/>
        </p:nvSpPr>
        <p:spPr>
          <a:xfrm>
            <a:off x="914400" y="781878"/>
            <a:ext cx="1994452" cy="3710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On Campus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5FAEBD0-C4F1-4B32-95A5-1DC9E3555DD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3249" y="1265800"/>
            <a:ext cx="10336556" cy="51499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81975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B461A2-946F-479E-8C65-E787650C6B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" y="439251"/>
            <a:ext cx="7055067" cy="2548315"/>
          </a:xfrm>
        </p:spPr>
        <p:txBody>
          <a:bodyPr>
            <a:normAutofit fontScale="90000"/>
          </a:bodyPr>
          <a:lstStyle/>
          <a:p>
            <a:r>
              <a:rPr lang="en-US" dirty="0"/>
              <a:t>Step 2: Get demographic information and compare</a:t>
            </a:r>
            <a:br>
              <a:rPr lang="en-US" dirty="0"/>
            </a:br>
            <a:r>
              <a:rPr lang="en-US" sz="3100" dirty="0"/>
              <a:t>(off campus use to Summer II enrollment demographics)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FAF9620E-4ED5-4CD7-B046-8AED323531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208428" y="6297297"/>
            <a:ext cx="992841" cy="365125"/>
          </a:xfrm>
        </p:spPr>
        <p:txBody>
          <a:bodyPr/>
          <a:lstStyle/>
          <a:p>
            <a:fld id="{F13255C3-EC6F-3E44-8738-BCB40BBB5A07}" type="slidenum">
              <a:rPr lang="en-US" smtClean="0"/>
              <a:t>12</a:t>
            </a:fld>
            <a:endParaRPr lang="en-US"/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F2D9CE21-9C47-49B6-9D71-B3F438971F0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7825408" y="186560"/>
            <a:ext cx="2054087" cy="664024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ED75B409-A857-49C0-8015-90D49040753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111409" y="2449374"/>
            <a:ext cx="1340540" cy="412995"/>
          </a:xfrm>
          <a:prstGeom prst="rect">
            <a:avLst/>
          </a:prstGeom>
        </p:spPr>
      </p:pic>
      <p:graphicFrame>
        <p:nvGraphicFramePr>
          <p:cNvPr id="15" name="Table 14">
            <a:extLst>
              <a:ext uri="{FF2B5EF4-FFF2-40B4-BE49-F238E27FC236}">
                <a16:creationId xmlns:a16="http://schemas.microsoft.com/office/drawing/2014/main" id="{207CDDB7-0520-4C2A-9105-8A0D4D2ABE8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66614657"/>
              </p:ext>
            </p:extLst>
          </p:nvPr>
        </p:nvGraphicFramePr>
        <p:xfrm>
          <a:off x="865352" y="3429000"/>
          <a:ext cx="6189717" cy="1483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63239">
                  <a:extLst>
                    <a:ext uri="{9D8B030D-6E8A-4147-A177-3AD203B41FA5}">
                      <a16:colId xmlns:a16="http://schemas.microsoft.com/office/drawing/2014/main" val="3402620640"/>
                    </a:ext>
                  </a:extLst>
                </a:gridCol>
                <a:gridCol w="2063239">
                  <a:extLst>
                    <a:ext uri="{9D8B030D-6E8A-4147-A177-3AD203B41FA5}">
                      <a16:colId xmlns:a16="http://schemas.microsoft.com/office/drawing/2014/main" val="3965160428"/>
                    </a:ext>
                  </a:extLst>
                </a:gridCol>
                <a:gridCol w="2063239">
                  <a:extLst>
                    <a:ext uri="{9D8B030D-6E8A-4147-A177-3AD203B41FA5}">
                      <a16:colId xmlns:a16="http://schemas.microsoft.com/office/drawing/2014/main" val="11730129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Enrollment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Off-Campus use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2457746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Undergraduate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77%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36%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4576691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Graduate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17%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62%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325143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DVM, MD, </a:t>
                      </a:r>
                      <a:r>
                        <a:rPr lang="en-US" dirty="0" err="1"/>
                        <a:t>etc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4%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2959852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5528807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8C2642-2395-41EF-9928-BF7256AABD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" y="439252"/>
            <a:ext cx="6235147" cy="1107996"/>
          </a:xfrm>
        </p:spPr>
        <p:txBody>
          <a:bodyPr/>
          <a:lstStyle/>
          <a:p>
            <a:r>
              <a:rPr lang="en-US" dirty="0"/>
              <a:t>Gender and Race?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9A04C0FC-D469-4B16-9DD5-9A5F404298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3255C3-EC6F-3E44-8738-BCB40BBB5A07}" type="slidenum">
              <a:rPr lang="en-US" smtClean="0"/>
              <a:t>13</a:t>
            </a:fld>
            <a:endParaRPr lang="en-US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88AEA99B-9601-4B4E-B6A3-1753D85D1CE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792279" y="188900"/>
            <a:ext cx="3965932" cy="2726578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548E544D-0DBE-4149-AA54-5089B0C25BA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7824" y="2968488"/>
            <a:ext cx="11119863" cy="3173896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912008B7-9A94-4C14-9ED8-69A34E4DF32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4848" y="2234827"/>
            <a:ext cx="2419350" cy="600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344136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67027782-346D-4F56-9FE0-4BCE79F073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" y="439251"/>
            <a:ext cx="4850295" cy="2721391"/>
          </a:xfrm>
        </p:spPr>
        <p:txBody>
          <a:bodyPr>
            <a:normAutofit/>
          </a:bodyPr>
          <a:lstStyle/>
          <a:p>
            <a:r>
              <a:rPr lang="en-US" dirty="0"/>
              <a:t>By college?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85A766C6-C889-4D4D-9FB1-8B54897A31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3255C3-EC6F-3E44-8738-BCB40BBB5A07}" type="slidenum">
              <a:rPr lang="en-US" smtClean="0"/>
              <a:t>14</a:t>
            </a:fld>
            <a:endParaRPr lang="en-US"/>
          </a:p>
        </p:txBody>
      </p:sp>
      <p:pic>
        <p:nvPicPr>
          <p:cNvPr id="9" name="Content Placeholder 8">
            <a:extLst>
              <a:ext uri="{FF2B5EF4-FFF2-40B4-BE49-F238E27FC236}">
                <a16:creationId xmlns:a16="http://schemas.microsoft.com/office/drawing/2014/main" id="{58A4164B-4E1C-443A-A4B5-B9C4D6E4C81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4916557" y="533286"/>
            <a:ext cx="6049617" cy="56498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169858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B62E5C-39D7-4B88-93FC-F3DF4C90DC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about GPA?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4D81326-A862-4B50-9BD2-9AF122F5BD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3255C3-EC6F-3E44-8738-BCB40BBB5A07}" type="slidenum">
              <a:rPr lang="en-US" smtClean="0"/>
              <a:t>15</a:t>
            </a:fld>
            <a:endParaRPr lang="en-US"/>
          </a:p>
        </p:txBody>
      </p:sp>
      <p:graphicFrame>
        <p:nvGraphicFramePr>
          <p:cNvPr id="5" name="Content Placeholder 4">
            <a:extLst>
              <a:ext uri="{FF2B5EF4-FFF2-40B4-BE49-F238E27FC236}">
                <a16:creationId xmlns:a16="http://schemas.microsoft.com/office/drawing/2014/main" id="{C0AA6BF3-E816-4028-B210-4C498DE8642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05040635"/>
              </p:ext>
            </p:extLst>
          </p:nvPr>
        </p:nvGraphicFramePr>
        <p:xfrm>
          <a:off x="1770883" y="2506622"/>
          <a:ext cx="7830316" cy="1112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57579">
                  <a:extLst>
                    <a:ext uri="{9D8B030D-6E8A-4147-A177-3AD203B41FA5}">
                      <a16:colId xmlns:a16="http://schemas.microsoft.com/office/drawing/2014/main" val="923624205"/>
                    </a:ext>
                  </a:extLst>
                </a:gridCol>
                <a:gridCol w="1957579">
                  <a:extLst>
                    <a:ext uri="{9D8B030D-6E8A-4147-A177-3AD203B41FA5}">
                      <a16:colId xmlns:a16="http://schemas.microsoft.com/office/drawing/2014/main" val="611492852"/>
                    </a:ext>
                  </a:extLst>
                </a:gridCol>
                <a:gridCol w="1957579">
                  <a:extLst>
                    <a:ext uri="{9D8B030D-6E8A-4147-A177-3AD203B41FA5}">
                      <a16:colId xmlns:a16="http://schemas.microsoft.com/office/drawing/2014/main" val="576655070"/>
                    </a:ext>
                  </a:extLst>
                </a:gridCol>
                <a:gridCol w="1957579">
                  <a:extLst>
                    <a:ext uri="{9D8B030D-6E8A-4147-A177-3AD203B41FA5}">
                      <a16:colId xmlns:a16="http://schemas.microsoft.com/office/drawing/2014/main" val="413923123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Graduate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Undergraduate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Total Average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3121216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Avg. Overall GPA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3.74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3.24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3.49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4639453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Avg. Age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31.98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21.61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28.23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97539379"/>
                  </a:ext>
                </a:extLst>
              </a:tr>
            </a:tbl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939D9113-7FE9-4C3E-8646-56541CA58A7D}"/>
              </a:ext>
            </a:extLst>
          </p:cNvPr>
          <p:cNvSpPr txBox="1"/>
          <p:nvPr/>
        </p:nvSpPr>
        <p:spPr>
          <a:xfrm>
            <a:off x="1387973" y="3886200"/>
            <a:ext cx="8596136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/>
              <a:t>No Comparison Data from University</a:t>
            </a:r>
          </a:p>
        </p:txBody>
      </p:sp>
    </p:spTree>
    <p:extLst>
      <p:ext uri="{BB962C8B-B14F-4D97-AF65-F5344CB8AC3E}">
        <p14:creationId xmlns:p14="http://schemas.microsoft.com/office/powerpoint/2010/main" val="316827040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84B611-79A0-4EC5-8539-6E048F42A9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 what does this mean?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FE5A96FC-942C-41D9-BE3D-525D2CB565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3255C3-EC6F-3E44-8738-BCB40BBB5A07}" type="slidenum">
              <a:rPr lang="en-US" smtClean="0"/>
              <a:t>16</a:t>
            </a:fld>
            <a:endParaRPr lang="en-US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D5CA0713-AB4E-470C-9B0C-7B443C6ED8B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477888" y="2033752"/>
            <a:ext cx="10515232" cy="3387335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7F2A4BB7-4ED7-41A7-B716-7BD7EECD1B2A}"/>
              </a:ext>
            </a:extLst>
          </p:cNvPr>
          <p:cNvSpPr txBox="1"/>
          <p:nvPr/>
        </p:nvSpPr>
        <p:spPr>
          <a:xfrm>
            <a:off x="1773620" y="5605027"/>
            <a:ext cx="465871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i="1" dirty="0"/>
              <a:t>Image used from: </a:t>
            </a:r>
            <a:r>
              <a:rPr lang="en-US" sz="800" i="1" dirty="0">
                <a:hlinkClick r:id="rId4"/>
              </a:rPr>
              <a:t>https://www.convergentresults.com/single-post/2016/02/07/Paralysis-by-Perfection</a:t>
            </a:r>
            <a:r>
              <a:rPr lang="en-US" sz="800" i="1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65320715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AB45A142-4255-493C-8284-5D566C121B1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36884" y="321177"/>
            <a:ext cx="4332307" cy="6179552"/>
          </a:xfrm>
          <a:prstGeom prst="rect">
            <a:avLst/>
          </a:prstGeom>
          <a:solidFill>
            <a:srgbClr val="404040">
              <a:alpha val="89804"/>
            </a:srgbClr>
          </a:solidFill>
          <a:ln w="127000" cap="sq" cmpd="thinThick">
            <a:solidFill>
              <a:srgbClr val="595959">
                <a:alpha val="8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0028AED9-9EA2-4C07-B46B-EEB4852AFCB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74237" y="914401"/>
            <a:ext cx="3657600" cy="1403130"/>
          </a:xfrm>
        </p:spPr>
        <p:txBody>
          <a:bodyPr>
            <a:normAutofit fontScale="90000"/>
          </a:bodyPr>
          <a:lstStyle/>
          <a:p>
            <a:r>
              <a:rPr lang="en-US" sz="4800" dirty="0">
                <a:solidFill>
                  <a:srgbClr val="FFFFFF"/>
                </a:solidFill>
              </a:rPr>
              <a:t>Next steps</a:t>
            </a:r>
          </a:p>
        </p:txBody>
      </p:sp>
      <p:sp>
        <p:nvSpPr>
          <p:cNvPr id="2" name="Subtitle 1">
            <a:extLst>
              <a:ext uri="{FF2B5EF4-FFF2-40B4-BE49-F238E27FC236}">
                <a16:creationId xmlns:a16="http://schemas.microsoft.com/office/drawing/2014/main" id="{E1AC8193-7AD1-49F9-9F3E-3A526B6C50B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74237" y="2699039"/>
            <a:ext cx="3826818" cy="3244560"/>
          </a:xfrm>
        </p:spPr>
        <p:txBody>
          <a:bodyPr>
            <a:normAutofit/>
          </a:bodyPr>
          <a:lstStyle/>
          <a:p>
            <a:pPr marL="342900" indent="-342900">
              <a:lnSpc>
                <a:spcPct val="140000"/>
              </a:lnSpc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FFFFFF"/>
                </a:solidFill>
              </a:rPr>
              <a:t>Fall semester data</a:t>
            </a:r>
          </a:p>
          <a:p>
            <a:pPr marL="342900" indent="-342900">
              <a:lnSpc>
                <a:spcPct val="140000"/>
              </a:lnSpc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FFFFFF"/>
                </a:solidFill>
              </a:rPr>
              <a:t>Usage workaround</a:t>
            </a:r>
          </a:p>
          <a:p>
            <a:pPr marL="342900" indent="-342900">
              <a:lnSpc>
                <a:spcPct val="140000"/>
              </a:lnSpc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FFFFFF"/>
                </a:solidFill>
              </a:rPr>
              <a:t>Find awesome insights from the data we have</a:t>
            </a:r>
            <a:endParaRPr lang="en-US" sz="1000" dirty="0">
              <a:solidFill>
                <a:srgbClr val="FFFFFF"/>
              </a:solidFill>
            </a:endParaRPr>
          </a:p>
          <a:p>
            <a:pPr marL="342900" indent="-342900">
              <a:lnSpc>
                <a:spcPct val="140000"/>
              </a:lnSpc>
              <a:buFont typeface="Arial" panose="020B0604020202020204" pitchFamily="34" charset="0"/>
              <a:buChar char="•"/>
            </a:pPr>
            <a:endParaRPr lang="en-US" sz="1000" dirty="0">
              <a:solidFill>
                <a:srgbClr val="FFFFFF"/>
              </a:solidFill>
            </a:endParaRP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38FB9660-F42F-4313-BBC4-47C007FE484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191126" y="3910267"/>
            <a:ext cx="2586790" cy="0"/>
          </a:xfrm>
          <a:prstGeom prst="line">
            <a:avLst/>
          </a:prstGeom>
          <a:ln w="22225">
            <a:solidFill>
              <a:srgbClr val="D9D9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Graphic 7" descr="Footprints">
            <a:extLst>
              <a:ext uri="{FF2B5EF4-FFF2-40B4-BE49-F238E27FC236}">
                <a16:creationId xmlns:a16="http://schemas.microsoft.com/office/drawing/2014/main" id="{ED6980C5-26C0-4A2B-AC57-8CFF5AA0585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490196" y="492573"/>
            <a:ext cx="5880796" cy="5880796"/>
          </a:xfrm>
          <a:prstGeom prst="rect">
            <a:avLst/>
          </a:prstGeo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94C091D-0F7B-4494-8615-3CBF7AF2E1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991022" y="6356350"/>
            <a:ext cx="1362777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F13255C3-EC6F-3E44-8738-BCB40BBB5A07}" type="slidenum">
              <a:rPr lang="en-US">
                <a:solidFill>
                  <a:srgbClr val="595959"/>
                </a:solidFill>
              </a:rPr>
              <a:pPr>
                <a:spcAft>
                  <a:spcPts val="600"/>
                </a:spcAft>
              </a:pPr>
              <a:t>17</a:t>
            </a:fld>
            <a:endParaRPr lang="en-US">
              <a:solidFill>
                <a:srgbClr val="59595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146702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23962611-DFD5-4092-AAFD-559E3DFCE2C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5488" y="0"/>
            <a:ext cx="10910292" cy="6858000"/>
          </a:xfrm>
          <a:prstGeom prst="rect">
            <a:avLst/>
          </a:prstGeom>
          <a:gradFill>
            <a:gsLst>
              <a:gs pos="0">
                <a:schemeClr val="accent1">
                  <a:lumMod val="90000"/>
                </a:schemeClr>
              </a:gs>
              <a:gs pos="25000">
                <a:schemeClr val="accent1">
                  <a:lumMod val="90000"/>
                </a:schemeClr>
              </a:gs>
              <a:gs pos="94000">
                <a:schemeClr val="bg2">
                  <a:lumMod val="25000"/>
                </a:schemeClr>
              </a:gs>
              <a:gs pos="100000">
                <a:schemeClr val="bg2">
                  <a:lumMod val="2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2270F1FA-0425-408F-9861-80BF5AFB27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B6A15B3-C608-4B9F-824A-49A1592943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45368" y="2043664"/>
            <a:ext cx="6105194" cy="1267096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60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Thank you!</a:t>
            </a: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EFDA46C7-FD72-4C26-B387-3E29DFAB6504}"/>
              </a:ext>
            </a:extLst>
          </p:cNvPr>
          <p:cNvSpPr txBox="1">
            <a:spLocks/>
          </p:cNvSpPr>
          <p:nvPr/>
        </p:nvSpPr>
        <p:spPr>
          <a:xfrm>
            <a:off x="3043403" y="3551898"/>
            <a:ext cx="6105194" cy="126709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rtlCol="0" anchor="b" anchorCtr="0">
            <a:normAutofit fontScale="850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000" b="0" i="1" kern="1200" baseline="0">
                <a:solidFill>
                  <a:srgbClr val="FF6600"/>
                </a:solidFill>
                <a:latin typeface="Trebuchet MS" panose="020B0603020202020204" pitchFamily="34" charset="0"/>
                <a:ea typeface="+mj-ea"/>
                <a:cs typeface="+mj-cs"/>
              </a:defRPr>
            </a:lvl1pPr>
          </a:lstStyle>
          <a:p>
            <a:pPr algn="ctr"/>
            <a:r>
              <a:rPr lang="en-US" sz="4200" dirty="0">
                <a:solidFill>
                  <a:schemeClr val="tx1"/>
                </a:solidFill>
                <a:latin typeface="+mj-lt"/>
              </a:rPr>
              <a:t>  Ellie Kohler: </a:t>
            </a:r>
            <a:r>
              <a:rPr lang="en-US" sz="4200" dirty="0">
                <a:solidFill>
                  <a:schemeClr val="tx1"/>
                </a:solidFill>
                <a:latin typeface="+mj-lt"/>
                <a:hlinkClick r:id="rId3"/>
              </a:rPr>
              <a:t>EllieK@vt.edu</a:t>
            </a:r>
            <a:endParaRPr lang="en-US" sz="4200" dirty="0">
              <a:solidFill>
                <a:schemeClr val="tx1"/>
              </a:solidFill>
              <a:latin typeface="+mj-lt"/>
            </a:endParaRPr>
          </a:p>
          <a:p>
            <a:pPr algn="ctr"/>
            <a:r>
              <a:rPr lang="en-US" sz="4200" dirty="0">
                <a:solidFill>
                  <a:schemeClr val="tx1"/>
                </a:solidFill>
                <a:latin typeface="+mj-lt"/>
              </a:rPr>
              <a:t>Connie Stovall: </a:t>
            </a:r>
            <a:r>
              <a:rPr lang="en-US" sz="4200" dirty="0">
                <a:solidFill>
                  <a:schemeClr val="tx1"/>
                </a:solidFill>
                <a:latin typeface="+mj-lt"/>
                <a:hlinkClick r:id="rId4"/>
              </a:rPr>
              <a:t>CJStova@vt.edu</a:t>
            </a:r>
            <a:endParaRPr lang="en-US" sz="4200" dirty="0">
              <a:solidFill>
                <a:schemeClr val="tx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404346333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/>
          <p:cNvSpPr>
            <a:spLocks noGrp="1"/>
          </p:cNvSpPr>
          <p:nvPr>
            <p:ph type="subTitle" idx="1"/>
          </p:nvPr>
        </p:nvSpPr>
        <p:spPr>
          <a:xfrm>
            <a:off x="767128" y="2763747"/>
            <a:ext cx="6861224" cy="2568019"/>
          </a:xfrm>
        </p:spPr>
        <p:txBody>
          <a:bodyPr/>
          <a:lstStyle/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dirty="0">
                <a:solidFill>
                  <a:srgbClr val="C64600"/>
                </a:solidFill>
              </a:rPr>
              <a:t>Land-grant institution with 34K students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endParaRPr lang="en-US" dirty="0">
              <a:solidFill>
                <a:srgbClr val="C64600"/>
              </a:solidFill>
            </a:endParaRPr>
          </a:p>
          <a:p>
            <a:pPr marL="342900" indent="-342900">
              <a:buFont typeface="Wingdings" panose="05000000000000000000" pitchFamily="2" charset="2"/>
              <a:buChar char="§"/>
            </a:pPr>
            <a:endParaRPr lang="en-US" dirty="0"/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dirty="0">
                <a:solidFill>
                  <a:srgbClr val="C64600"/>
                </a:solidFill>
              </a:rPr>
              <a:t>STEM emphasis but comprehensive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endParaRPr lang="en-US" dirty="0"/>
          </a:p>
          <a:p>
            <a:endParaRPr lang="en-US" dirty="0"/>
          </a:p>
          <a:p>
            <a:endParaRPr lang="en-US" dirty="0"/>
          </a:p>
          <a:p>
            <a:pPr marL="342900" indent="-342900">
              <a:buFont typeface="Wingdings" panose="05000000000000000000" pitchFamily="2" charset="2"/>
              <a:buChar char="§"/>
            </a:pPr>
            <a:endParaRPr lang="en-US" dirty="0"/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b="1" dirty="0"/>
              <a:t>About Virginia Tech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09674" y="1183387"/>
            <a:ext cx="3058680" cy="273726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77840" y="3908121"/>
            <a:ext cx="3466799" cy="7348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134039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b="1" dirty="0"/>
              <a:t>About University Libraries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66392" y="4906658"/>
            <a:ext cx="290280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rgbClr val="C64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 Branches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10536" y="1184624"/>
            <a:ext cx="2290485" cy="1898649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7701391" y="2894804"/>
            <a:ext cx="28552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rgbClr val="C64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152 Employees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52854" y="2358535"/>
            <a:ext cx="2487282" cy="2652701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3879563" y="5515136"/>
            <a:ext cx="421848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rgbClr val="C64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$23.8 M Budget</a:t>
            </a: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64041" y="4105287"/>
            <a:ext cx="660903" cy="1190481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596127" y="3543872"/>
            <a:ext cx="644549" cy="1156656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768744" y="4022987"/>
            <a:ext cx="724379" cy="1299912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724074" y="778569"/>
            <a:ext cx="1846603" cy="15322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925329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University Budgeting Environment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3255C3-EC6F-3E44-8738-BCB40BBB5A07}" type="slidenum">
              <a:rPr lang="en-US" smtClean="0"/>
              <a:t>4</a:t>
            </a:fld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704848" y="1924610"/>
            <a:ext cx="6350221" cy="4372687"/>
          </a:xfrm>
        </p:spPr>
        <p:txBody>
          <a:bodyPr/>
          <a:lstStyle/>
          <a:p>
            <a:r>
              <a:rPr lang="en-US" dirty="0"/>
              <a:t>Performance Based Budgeting (PIBB)</a:t>
            </a:r>
          </a:p>
          <a:p>
            <a:r>
              <a:rPr lang="en-US" dirty="0"/>
              <a:t>Demonstrate Impact on Student Success</a:t>
            </a:r>
          </a:p>
          <a:p>
            <a:r>
              <a:rPr lang="en-US" dirty="0"/>
              <a:t>Utilize Data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96959" y="1547248"/>
            <a:ext cx="4782556" cy="36235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959833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Total Materials Budget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3255C3-EC6F-3E44-8738-BCB40BBB5A07}" type="slidenum">
              <a:rPr lang="en-US" smtClean="0"/>
              <a:pPr/>
              <a:t>5</a:t>
            </a:fld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58383" y="5170683"/>
            <a:ext cx="1613303" cy="1373184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5777927" y="5672609"/>
            <a:ext cx="36416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861F4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VT Electronic Resources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9887" y="1930049"/>
            <a:ext cx="3718496" cy="2605875"/>
          </a:xfrm>
          <a:prstGeom prst="rect">
            <a:avLst/>
          </a:prstGeom>
        </p:spPr>
      </p:pic>
      <p:cxnSp>
        <p:nvCxnSpPr>
          <p:cNvPr id="11" name="Curved Connector 10"/>
          <p:cNvCxnSpPr/>
          <p:nvPr/>
        </p:nvCxnSpPr>
        <p:spPr>
          <a:xfrm>
            <a:off x="3364995" y="3867912"/>
            <a:ext cx="1829405" cy="1387887"/>
          </a:xfrm>
          <a:prstGeom prst="curvedConnector3">
            <a:avLst/>
          </a:prstGeom>
          <a:ln w="50800">
            <a:solidFill>
              <a:srgbClr val="861F4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181494" y="2049174"/>
            <a:ext cx="3516986" cy="22941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932958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Connecting ER to Student Success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3255C3-EC6F-3E44-8738-BCB40BBB5A07}" type="slidenum">
              <a:rPr lang="en-US" smtClean="0"/>
              <a:t>6</a:t>
            </a:fld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1203515" y="1969996"/>
            <a:ext cx="9664993" cy="2733890"/>
          </a:xfrm>
        </p:spPr>
        <p:txBody>
          <a:bodyPr/>
          <a:lstStyle/>
          <a:p>
            <a:r>
              <a:rPr lang="en-US" dirty="0"/>
              <a:t>Pilot project in Summer 2018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First step: user demographics analysis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45251" y="2003509"/>
            <a:ext cx="2147869" cy="1918763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070116" y="4389567"/>
            <a:ext cx="1669947" cy="369332"/>
          </a:xfrm>
          <a:prstGeom prst="rect">
            <a:avLst/>
          </a:prstGeom>
          <a:solidFill>
            <a:srgbClr val="861F41"/>
          </a:solidFill>
          <a:ln w="19050">
            <a:solidFill>
              <a:schemeClr val="tx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  <a:reflection blurRad="6350" stA="50000" endA="300" endPos="90000" dir="5400000" sy="-100000" algn="bl" rotWithShape="0"/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LOCATION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3168646" y="5203581"/>
            <a:ext cx="1669947" cy="369332"/>
          </a:xfrm>
          <a:prstGeom prst="rect">
            <a:avLst/>
          </a:prstGeom>
          <a:solidFill>
            <a:srgbClr val="861F41"/>
          </a:solidFill>
          <a:ln w="19050">
            <a:solidFill>
              <a:schemeClr val="tx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  <a:reflection blurRad="6350" stA="50000" endA="300" endPos="90000" dir="5400000" sy="-100000" algn="bl" rotWithShape="0"/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STUDENT</a:t>
            </a:r>
            <a:r>
              <a:rPr lang="en-US" dirty="0"/>
              <a:t> </a:t>
            </a:r>
            <a:r>
              <a:rPr lang="en-US" dirty="0">
                <a:solidFill>
                  <a:schemeClr val="bg1"/>
                </a:solidFill>
              </a:rPr>
              <a:t>LEVEL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5201037" y="5941943"/>
            <a:ext cx="1669947" cy="369332"/>
          </a:xfrm>
          <a:prstGeom prst="rect">
            <a:avLst/>
          </a:prstGeom>
          <a:solidFill>
            <a:srgbClr val="861F41"/>
          </a:solidFill>
          <a:ln w="19050">
            <a:solidFill>
              <a:schemeClr val="tx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  <a:reflection blurRad="6350" stA="50000" endA="300" endPos="90000" dir="5400000" sy="-100000" algn="bl" rotWithShape="0"/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AGE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7175303" y="5170933"/>
            <a:ext cx="1669947" cy="369332"/>
          </a:xfrm>
          <a:prstGeom prst="rect">
            <a:avLst/>
          </a:prstGeom>
          <a:solidFill>
            <a:srgbClr val="861F41"/>
          </a:solidFill>
          <a:ln w="19050">
            <a:solidFill>
              <a:schemeClr val="tx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  <a:reflection blurRad="6350" stA="50000" endA="300" endPos="90000" dir="5400000" sy="-100000" algn="bl" rotWithShape="0"/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GPA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5201037" y="4362061"/>
            <a:ext cx="1669947" cy="369332"/>
          </a:xfrm>
          <a:prstGeom prst="rect">
            <a:avLst/>
          </a:prstGeom>
          <a:solidFill>
            <a:srgbClr val="861F41"/>
          </a:solidFill>
          <a:ln w="19050">
            <a:solidFill>
              <a:schemeClr val="tx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  <a:reflection blurRad="6350" stA="50000" endA="300" endPos="90000" dir="5400000" sy="-100000" algn="bl" rotWithShape="0"/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COLLEGE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1070116" y="6057618"/>
            <a:ext cx="1669947" cy="369332"/>
          </a:xfrm>
          <a:prstGeom prst="rect">
            <a:avLst/>
          </a:prstGeom>
          <a:solidFill>
            <a:srgbClr val="861F41"/>
          </a:solidFill>
          <a:ln w="19050">
            <a:solidFill>
              <a:schemeClr val="tx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  <a:reflection blurRad="6350" stA="50000" endA="300" endPos="90000" dir="5400000" sy="-100000" algn="bl" rotWithShape="0"/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ETHNICITY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8010277" y="6114546"/>
            <a:ext cx="1669947" cy="369332"/>
          </a:xfrm>
          <a:prstGeom prst="rect">
            <a:avLst/>
          </a:prstGeom>
          <a:solidFill>
            <a:srgbClr val="861F41"/>
          </a:solidFill>
          <a:ln w="19050">
            <a:solidFill>
              <a:schemeClr val="tx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  <a:reflection blurRad="6350" stA="50000" endA="300" endPos="90000" dir="5400000" sy="-100000" algn="bl" rotWithShape="0"/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GENDER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9084211" y="4399735"/>
            <a:ext cx="1669947" cy="369332"/>
          </a:xfrm>
          <a:prstGeom prst="rect">
            <a:avLst/>
          </a:prstGeom>
          <a:solidFill>
            <a:srgbClr val="861F41"/>
          </a:solidFill>
          <a:ln w="19050">
            <a:solidFill>
              <a:schemeClr val="tx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  <a:reflection blurRad="6350" stA="50000" endA="300" endPos="90000" dir="5400000" sy="-100000" algn="bl" rotWithShape="0"/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MAJOR</a:t>
            </a:r>
          </a:p>
        </p:txBody>
      </p:sp>
    </p:spTree>
    <p:extLst>
      <p:ext uri="{BB962C8B-B14F-4D97-AF65-F5344CB8AC3E}">
        <p14:creationId xmlns:p14="http://schemas.microsoft.com/office/powerpoint/2010/main" val="425247056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3B854194-185D-494D-905C-7C7CB2E30F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608211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B4F5FA0D-0104-4987-8241-EFF7C85B88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12191998" cy="6858000"/>
          </a:xfrm>
          <a:prstGeom prst="rect">
            <a:avLst/>
          </a:prstGeom>
          <a:gradFill>
            <a:gsLst>
              <a:gs pos="0">
                <a:schemeClr val="accent1">
                  <a:lumMod val="90000"/>
                </a:schemeClr>
              </a:gs>
              <a:gs pos="25000">
                <a:schemeClr val="accent1">
                  <a:lumMod val="90000"/>
                </a:schemeClr>
              </a:gs>
              <a:gs pos="94000">
                <a:schemeClr val="bg2">
                  <a:lumMod val="25000"/>
                </a:schemeClr>
              </a:gs>
              <a:gs pos="100000">
                <a:schemeClr val="bg2">
                  <a:lumMod val="2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2897127E-6CEF-446C-BE87-93B7C46E49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6997F70-7147-49FF-8819-860AE6D7B0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795340" y="1119352"/>
            <a:ext cx="5564409" cy="4548351"/>
          </a:xfrm>
        </p:spPr>
        <p:txBody>
          <a:bodyPr>
            <a:noAutofit/>
          </a:bodyPr>
          <a:lstStyle/>
          <a:p>
            <a:r>
              <a:rPr lang="en-US" sz="4800" b="1" i="0" dirty="0">
                <a:solidFill>
                  <a:srgbClr val="FFFFFF"/>
                </a:solidFill>
              </a:rPr>
              <a:t>How much data is enough data?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485ED1D-4E3F-4BB1-B412-BA7FE526ECA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0574" y="801866"/>
            <a:ext cx="5306084" cy="5230634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en-US" b="1" dirty="0">
                <a:solidFill>
                  <a:srgbClr val="000000"/>
                </a:solidFill>
              </a:rPr>
              <a:t>How do we decide?</a:t>
            </a:r>
          </a:p>
          <a:p>
            <a:pPr marL="0" indent="0">
              <a:buNone/>
            </a:pPr>
            <a:endParaRPr lang="en-US" sz="2400" dirty="0">
              <a:solidFill>
                <a:srgbClr val="000000"/>
              </a:solidFill>
            </a:endParaRPr>
          </a:p>
          <a:p>
            <a:r>
              <a:rPr lang="en-US" sz="2400" dirty="0">
                <a:solidFill>
                  <a:srgbClr val="000000"/>
                </a:solidFill>
              </a:rPr>
              <a:t>Can off-campus usage stand in for all database usage?</a:t>
            </a:r>
          </a:p>
          <a:p>
            <a:r>
              <a:rPr lang="en-US" sz="2400" dirty="0">
                <a:solidFill>
                  <a:srgbClr val="000000"/>
                </a:solidFill>
              </a:rPr>
              <a:t>Is summer usage comparable to fall usage?</a:t>
            </a:r>
          </a:p>
          <a:p>
            <a:r>
              <a:rPr lang="en-US" sz="2400" dirty="0">
                <a:solidFill>
                  <a:srgbClr val="000000"/>
                </a:solidFill>
              </a:rPr>
              <a:t>What can </a:t>
            </a:r>
            <a:r>
              <a:rPr lang="en-US" sz="2400" dirty="0" err="1">
                <a:solidFill>
                  <a:srgbClr val="000000"/>
                </a:solidFill>
              </a:rPr>
              <a:t>EZProxy</a:t>
            </a:r>
            <a:r>
              <a:rPr lang="en-US" sz="2400" dirty="0">
                <a:solidFill>
                  <a:srgbClr val="000000"/>
                </a:solidFill>
              </a:rPr>
              <a:t> data tell us that COUNTER reports don’t?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03866BD-0123-4A78-AFEA-A7367FE769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825930" y="6223702"/>
            <a:ext cx="570728" cy="314067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F13255C3-EC6F-3E44-8738-BCB40BBB5A07}" type="slidenum">
              <a:rPr lang="en-US" sz="1000">
                <a:solidFill>
                  <a:srgbClr val="898989"/>
                </a:solidFill>
              </a:rPr>
              <a:pPr>
                <a:spcAft>
                  <a:spcPts val="600"/>
                </a:spcAft>
              </a:pPr>
              <a:t>7</a:t>
            </a:fld>
            <a:endParaRPr lang="en-US" sz="1000">
              <a:solidFill>
                <a:srgbClr val="89898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31487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3">
            <a:extLst>
              <a:ext uri="{FF2B5EF4-FFF2-40B4-BE49-F238E27FC236}">
                <a16:creationId xmlns:a16="http://schemas.microsoft.com/office/drawing/2014/main" id="{B74DE56A-785A-47ED-8007-62C61E1B9D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Step 1: Compare On and Off Campus Usage </a:t>
            </a:r>
            <a:br>
              <a:rPr lang="en-US" dirty="0"/>
            </a:br>
            <a:r>
              <a:rPr lang="en-US" dirty="0"/>
              <a:t>(by date and time)</a:t>
            </a:r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7C5311BF-469A-479F-95F3-3C09552AEDA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On</a:t>
            </a:r>
          </a:p>
        </p:txBody>
      </p:sp>
      <p:pic>
        <p:nvPicPr>
          <p:cNvPr id="12" name="Content Placeholder 11">
            <a:extLst>
              <a:ext uri="{FF2B5EF4-FFF2-40B4-BE49-F238E27FC236}">
                <a16:creationId xmlns:a16="http://schemas.microsoft.com/office/drawing/2014/main" id="{0FB256A9-E053-4A69-B427-52A23CEFA995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1635816" y="2505075"/>
            <a:ext cx="3565730" cy="3684588"/>
          </a:xfrm>
          <a:prstGeom prst="rect">
            <a:avLst/>
          </a:prstGeom>
        </p:spPr>
      </p:pic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394AD351-B3E6-419D-A135-24218744D99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/>
              <a:t>Off</a:t>
            </a:r>
          </a:p>
        </p:txBody>
      </p:sp>
      <p:pic>
        <p:nvPicPr>
          <p:cNvPr id="13" name="Content Placeholder 12">
            <a:extLst>
              <a:ext uri="{FF2B5EF4-FFF2-40B4-BE49-F238E27FC236}">
                <a16:creationId xmlns:a16="http://schemas.microsoft.com/office/drawing/2014/main" id="{BC2FEF8D-726D-48E2-9A4B-038D45CBC57B}"/>
              </a:ext>
            </a:extLst>
          </p:cNvPr>
          <p:cNvPicPr>
            <a:picLocks noGrp="1" noChangeAspect="1"/>
          </p:cNvPicPr>
          <p:nvPr>
            <p:ph sz="quarter" idx="4"/>
          </p:nvPr>
        </p:nvPicPr>
        <p:blipFill>
          <a:blip r:embed="rId4"/>
          <a:stretch>
            <a:fillRect/>
          </a:stretch>
        </p:blipFill>
        <p:spPr>
          <a:xfrm>
            <a:off x="6978848" y="2505075"/>
            <a:ext cx="3569892" cy="3684588"/>
          </a:xfrm>
          <a:prstGeom prst="rect">
            <a:avLst/>
          </a:prstGeom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F401A2DD-C0A8-4CCF-8E13-8E4C306816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3255C3-EC6F-3E44-8738-BCB40BBB5A07}" type="slidenum">
              <a:rPr lang="en-US" smtClean="0"/>
              <a:t>8</a:t>
            </a:fld>
            <a:endParaRPr lang="en-US"/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5D5D180A-5363-40D2-A3AE-6301060DAAD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653736" y="2505075"/>
            <a:ext cx="3529890" cy="3682303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5915AED7-95A1-4C2C-8DDE-CBE05C6587E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960928" y="2504820"/>
            <a:ext cx="3542083" cy="36823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0297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DE1E3F49-2BB4-49AD-A705-36BE4CDEA15D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762802" y="1730344"/>
            <a:ext cx="8265870" cy="4590663"/>
          </a:xfrm>
          <a:prstGeom prst="rect">
            <a:avLst/>
          </a:prstGeom>
        </p:spPr>
      </p:pic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C3A5E85-E494-4260-ABA6-762952035E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3255C3-EC6F-3E44-8738-BCB40BBB5A07}" type="slidenum">
              <a:rPr lang="en-US" smtClean="0"/>
              <a:t>9</a:t>
            </a:fld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48A0215-2B32-4E30-88A3-1B3A2F9A13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(by database) </a:t>
            </a:r>
            <a:br>
              <a:rPr lang="en-US" dirty="0"/>
            </a:br>
            <a:r>
              <a:rPr lang="en-US" dirty="0"/>
              <a:t>What databases are being used?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85278008-C037-43CB-A472-D469D042ED7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5138" y="1680532"/>
            <a:ext cx="8381197" cy="4625320"/>
          </a:xfrm>
          <a:prstGeom prst="rect">
            <a:avLst/>
          </a:prstGeom>
        </p:spPr>
      </p:pic>
      <p:graphicFrame>
        <p:nvGraphicFramePr>
          <p:cNvPr id="12" name="Content Placeholder 11">
            <a:extLst>
              <a:ext uri="{FF2B5EF4-FFF2-40B4-BE49-F238E27FC236}">
                <a16:creationId xmlns:a16="http://schemas.microsoft.com/office/drawing/2014/main" id="{7D8974CC-2A02-4EE5-944A-F59397AFFA2F}"/>
              </a:ext>
            </a:extLst>
          </p:cNvPr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1406879549"/>
              </p:ext>
            </p:extLst>
          </p:nvPr>
        </p:nvGraphicFramePr>
        <p:xfrm>
          <a:off x="6571367" y="3005280"/>
          <a:ext cx="4957294" cy="191104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17125">
                  <a:extLst>
                    <a:ext uri="{9D8B030D-6E8A-4147-A177-3AD203B41FA5}">
                      <a16:colId xmlns:a16="http://schemas.microsoft.com/office/drawing/2014/main" val="2980321981"/>
                    </a:ext>
                  </a:extLst>
                </a:gridCol>
                <a:gridCol w="2640169">
                  <a:extLst>
                    <a:ext uri="{9D8B030D-6E8A-4147-A177-3AD203B41FA5}">
                      <a16:colId xmlns:a16="http://schemas.microsoft.com/office/drawing/2014/main" val="3999325577"/>
                    </a:ext>
                  </a:extLst>
                </a:gridCol>
              </a:tblGrid>
              <a:tr h="325324">
                <a:tc>
                  <a:txBody>
                    <a:bodyPr/>
                    <a:lstStyle/>
                    <a:p>
                      <a:r>
                        <a:rPr lang="en-US" dirty="0"/>
                        <a:t>Off Campus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On Campus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69560990"/>
                  </a:ext>
                </a:extLst>
              </a:tr>
              <a:tr h="1545287">
                <a:tc>
                  <a:txBody>
                    <a:bodyPr/>
                    <a:lstStyle/>
                    <a:p>
                      <a:pPr marL="342900" indent="-342900">
                        <a:buFont typeface="+mj-lt"/>
                        <a:buAutoNum type="arabicPeriod"/>
                      </a:pPr>
                      <a:r>
                        <a:rPr lang="en-US" dirty="0"/>
                        <a:t>EBSCO</a:t>
                      </a:r>
                    </a:p>
                    <a:p>
                      <a:pPr marL="342900" indent="-342900">
                        <a:buFont typeface="+mj-lt"/>
                        <a:buAutoNum type="arabicPeriod"/>
                      </a:pPr>
                      <a:r>
                        <a:rPr lang="en-US" dirty="0">
                          <a:highlight>
                            <a:srgbClr val="E9E9E9"/>
                          </a:highlight>
                        </a:rPr>
                        <a:t>JSTOR</a:t>
                      </a:r>
                    </a:p>
                    <a:p>
                      <a:pPr marL="342900" indent="-342900">
                        <a:buFont typeface="+mj-lt"/>
                        <a:buAutoNum type="arabicPeriod"/>
                      </a:pPr>
                      <a:r>
                        <a:rPr lang="en-US" dirty="0"/>
                        <a:t>Science Direct</a:t>
                      </a:r>
                    </a:p>
                    <a:p>
                      <a:pPr marL="342900" indent="-342900">
                        <a:buFont typeface="+mj-lt"/>
                        <a:buAutoNum type="arabicPeriod"/>
                      </a:pPr>
                      <a:r>
                        <a:rPr lang="en-US" dirty="0"/>
                        <a:t>Web of Knowledge</a:t>
                      </a:r>
                    </a:p>
                    <a:p>
                      <a:pPr marL="342900" indent="-342900">
                        <a:buFont typeface="+mj-lt"/>
                        <a:buAutoNum type="arabicPeriod"/>
                      </a:pPr>
                      <a:r>
                        <a:rPr lang="en-US" dirty="0"/>
                        <a:t>ProQuest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indent="-342900">
                        <a:buFont typeface="+mj-lt"/>
                        <a:buAutoNum type="arabicPeriod"/>
                      </a:pPr>
                      <a:r>
                        <a:rPr lang="en-US" dirty="0"/>
                        <a:t>Web of Knowledge</a:t>
                      </a:r>
                    </a:p>
                    <a:p>
                      <a:pPr marL="342900" indent="-342900">
                        <a:buFont typeface="+mj-lt"/>
                        <a:buAutoNum type="arabicPeriod"/>
                      </a:pPr>
                      <a:r>
                        <a:rPr lang="en-US" dirty="0"/>
                        <a:t>Science Direct</a:t>
                      </a:r>
                    </a:p>
                    <a:p>
                      <a:pPr marL="342900" indent="-342900">
                        <a:buFont typeface="+mj-lt"/>
                        <a:buAutoNum type="arabicPeriod"/>
                      </a:pPr>
                      <a:r>
                        <a:rPr lang="en-US" dirty="0"/>
                        <a:t>EBSCO</a:t>
                      </a:r>
                    </a:p>
                    <a:p>
                      <a:pPr marL="342900" indent="-342900">
                        <a:buFont typeface="+mj-lt"/>
                        <a:buAutoNum type="arabicPeriod"/>
                      </a:pPr>
                      <a:r>
                        <a:rPr lang="en-US" dirty="0">
                          <a:highlight>
                            <a:srgbClr val="E9E9E9"/>
                          </a:highlight>
                        </a:rPr>
                        <a:t>Ancestry </a:t>
                      </a:r>
                      <a:r>
                        <a:rPr lang="en-US" sz="1200" dirty="0">
                          <a:highlight>
                            <a:srgbClr val="E9E9E9"/>
                          </a:highlight>
                        </a:rPr>
                        <a:t>(Library Edition)</a:t>
                      </a:r>
                    </a:p>
                    <a:p>
                      <a:pPr marL="342900" indent="-342900">
                        <a:buFont typeface="+mj-lt"/>
                        <a:buAutoNum type="arabicPeriod"/>
                      </a:pPr>
                      <a:r>
                        <a:rPr lang="en-US" dirty="0"/>
                        <a:t>ProQuest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8504682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220096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Virginia Tech Colors Fall 2018">
      <a:dk1>
        <a:srgbClr val="000000"/>
      </a:dk1>
      <a:lt1>
        <a:srgbClr val="FFFFFF"/>
      </a:lt1>
      <a:dk2>
        <a:srgbClr val="E5E1E6"/>
      </a:dk2>
      <a:lt2>
        <a:srgbClr val="D7D2CB"/>
      </a:lt2>
      <a:accent1>
        <a:srgbClr val="8B1F41"/>
      </a:accent1>
      <a:accent2>
        <a:srgbClr val="E87722"/>
      </a:accent2>
      <a:accent3>
        <a:srgbClr val="75787B"/>
      </a:accent3>
      <a:accent4>
        <a:srgbClr val="CE0058"/>
      </a:accent4>
      <a:accent5>
        <a:srgbClr val="2CD5C3"/>
      </a:accent5>
      <a:accent6>
        <a:srgbClr val="508590"/>
      </a:accent6>
      <a:hlink>
        <a:srgbClr val="508590"/>
      </a:hlink>
      <a:folHlink>
        <a:srgbClr val="2CD5C3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4" id="{88916EC7-7FEC-AF43-BDB0-3DE6AE6A861F}" vid="{2559EE01-5818-5544-9433-FD3C9859E565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5802</TotalTime>
  <Words>674</Words>
  <Application>Microsoft Office PowerPoint</Application>
  <PresentationFormat>Widescreen</PresentationFormat>
  <Paragraphs>147</Paragraphs>
  <Slides>18</Slides>
  <Notes>13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6" baseType="lpstr">
      <vt:lpstr>Acherus Grotesque</vt:lpstr>
      <vt:lpstr>Acherus Grotesque Bold</vt:lpstr>
      <vt:lpstr>Arial</vt:lpstr>
      <vt:lpstr>Calibri</vt:lpstr>
      <vt:lpstr>Calibri Light</vt:lpstr>
      <vt:lpstr>Trebuchet MS</vt:lpstr>
      <vt:lpstr>Wingdings</vt:lpstr>
      <vt:lpstr>Office Theme</vt:lpstr>
      <vt:lpstr>Mining EZProxy Data:  User Demographics and Electronic Resources</vt:lpstr>
      <vt:lpstr>About Virginia Tech</vt:lpstr>
      <vt:lpstr>About University Libraries</vt:lpstr>
      <vt:lpstr>University Budgeting Environment</vt:lpstr>
      <vt:lpstr>Total Materials Budget</vt:lpstr>
      <vt:lpstr>Connecting ER to Student Success</vt:lpstr>
      <vt:lpstr>How much data is enough data?</vt:lpstr>
      <vt:lpstr>Step 1: Compare On and Off Campus Usage  (by date and time)</vt:lpstr>
      <vt:lpstr>(by database)  What databases are being used?</vt:lpstr>
      <vt:lpstr>by location</vt:lpstr>
      <vt:lpstr>And location</vt:lpstr>
      <vt:lpstr>Step 2: Get demographic information and compare (off campus use to Summer II enrollment demographics)</vt:lpstr>
      <vt:lpstr>Gender and Race?</vt:lpstr>
      <vt:lpstr>By college?</vt:lpstr>
      <vt:lpstr>What about GPA?</vt:lpstr>
      <vt:lpstr>So what does this mean?</vt:lpstr>
      <vt:lpstr>Next steps</vt:lpstr>
      <vt:lpstr>Thank you!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 slides are designed for three lines and the fonts will resize</dc:title>
  <dc:creator>Microsoft Office User</dc:creator>
  <cp:lastModifiedBy>Kohler, Ellie</cp:lastModifiedBy>
  <cp:revision>51</cp:revision>
  <dcterms:created xsi:type="dcterms:W3CDTF">2018-05-01T14:09:38Z</dcterms:created>
  <dcterms:modified xsi:type="dcterms:W3CDTF">2018-11-30T20:50:13Z</dcterms:modified>
</cp:coreProperties>
</file>