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y="5143500" cx="9144000"/>
  <p:notesSz cx="6858000" cy="9144000"/>
  <p:embeddedFontLst>
    <p:embeddedFont>
      <p:font typeface="Raleway"/>
      <p:regular r:id="rId21"/>
      <p:bold r:id="rId22"/>
      <p:italic r:id="rId23"/>
      <p:boldItalic r:id="rId24"/>
    </p:embeddedFont>
    <p:embeddedFont>
      <p:font typeface="Lato"/>
      <p:regular r:id="rId25"/>
      <p:bold r:id="rId26"/>
      <p:italic r:id="rId27"/>
      <p:boldItalic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font" Target="fonts/Raleway-bold.fntdata"/><Relationship Id="rId21" Type="http://schemas.openxmlformats.org/officeDocument/2006/relationships/font" Target="fonts/Raleway-regular.fntdata"/><Relationship Id="rId24" Type="http://schemas.openxmlformats.org/officeDocument/2006/relationships/font" Target="fonts/Raleway-boldItalic.fntdata"/><Relationship Id="rId23" Type="http://schemas.openxmlformats.org/officeDocument/2006/relationships/font" Target="fonts/Raleway-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Lato-bold.fntdata"/><Relationship Id="rId25" Type="http://schemas.openxmlformats.org/officeDocument/2006/relationships/font" Target="fonts/Lato-regular.fntdata"/><Relationship Id="rId28" Type="http://schemas.openxmlformats.org/officeDocument/2006/relationships/font" Target="fonts/Lato-boldItalic.fntdata"/><Relationship Id="rId27" Type="http://schemas.openxmlformats.org/officeDocument/2006/relationships/font" Target="fonts/Lato-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2" name="Shape 82"/>
        <p:cNvGrpSpPr/>
        <p:nvPr/>
      </p:nvGrpSpPr>
      <p:grpSpPr>
        <a:xfrm>
          <a:off x="0" y="0"/>
          <a:ext cx="0" cy="0"/>
          <a:chOff x="0" y="0"/>
          <a:chExt cx="0" cy="0"/>
        </a:xfrm>
      </p:grpSpPr>
      <p:sp>
        <p:nvSpPr>
          <p:cNvPr id="83" name="Google Shape;83;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2" name="Shape 142"/>
        <p:cNvGrpSpPr/>
        <p:nvPr/>
      </p:nvGrpSpPr>
      <p:grpSpPr>
        <a:xfrm>
          <a:off x="0" y="0"/>
          <a:ext cx="0" cy="0"/>
          <a:chOff x="0" y="0"/>
          <a:chExt cx="0" cy="0"/>
        </a:xfrm>
      </p:grpSpPr>
      <p:sp>
        <p:nvSpPr>
          <p:cNvPr id="143" name="Google Shape;143;g45e7734f15_0_8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45e7734f15_0_8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t>Usefulness of reports</a:t>
            </a:r>
            <a:endParaRPr/>
          </a:p>
          <a:p>
            <a:pPr indent="0" lvl="0" marL="0" rtl="0" algn="l">
              <a:lnSpc>
                <a:spcPct val="115000"/>
              </a:lnSpc>
              <a:spcBef>
                <a:spcPts val="0"/>
              </a:spcBef>
              <a:spcAft>
                <a:spcPts val="0"/>
              </a:spcAft>
              <a:buNone/>
            </a:pPr>
            <a:r>
              <a:t/>
            </a:r>
            <a:endParaRPr/>
          </a:p>
          <a:p>
            <a:pPr indent="-298450" lvl="0" marL="457200" rtl="0" algn="l">
              <a:lnSpc>
                <a:spcPct val="115000"/>
              </a:lnSpc>
              <a:spcBef>
                <a:spcPts val="0"/>
              </a:spcBef>
              <a:spcAft>
                <a:spcPts val="0"/>
              </a:spcAft>
              <a:buSzPts val="1100"/>
              <a:buChar char="●"/>
            </a:pPr>
            <a:r>
              <a:rPr lang="en"/>
              <a:t>The reports that scored the highest on usefulness are the “Item Report 2,” “ETD (electronic thesis or dissertation) Report 1,” and “Item Report 1.” </a:t>
            </a:r>
            <a:endParaRPr/>
          </a:p>
          <a:p>
            <a:pPr indent="-298450" lvl="0" marL="457200" rtl="0" algn="l">
              <a:lnSpc>
                <a:spcPct val="115000"/>
              </a:lnSpc>
              <a:spcBef>
                <a:spcPts val="0"/>
              </a:spcBef>
              <a:spcAft>
                <a:spcPts val="0"/>
              </a:spcAft>
              <a:buSzPts val="1100"/>
              <a:buChar char="●"/>
            </a:pPr>
            <a:r>
              <a:rPr lang="en"/>
              <a:t>Many of the reports received “Do not use” from 4-6 institutions. </a:t>
            </a:r>
            <a:endParaRPr/>
          </a:p>
          <a:p>
            <a:pPr indent="-298450" lvl="0" marL="457200" rtl="0" algn="l">
              <a:lnSpc>
                <a:spcPct val="115000"/>
              </a:lnSpc>
              <a:spcBef>
                <a:spcPts val="0"/>
              </a:spcBef>
              <a:spcAft>
                <a:spcPts val="0"/>
              </a:spcAft>
              <a:buSzPts val="1100"/>
              <a:buChar char="●"/>
            </a:pPr>
            <a:r>
              <a:rPr lang="en"/>
              <a:t>These results were further investigated in the focus group.</a:t>
            </a:r>
            <a:endParaRPr/>
          </a:p>
          <a:p>
            <a:pPr indent="0" lvl="0" marL="457200" rtl="0" algn="l">
              <a:lnSpc>
                <a:spcPct val="115000"/>
              </a:lnSpc>
              <a:spcBef>
                <a:spcPts val="0"/>
              </a:spcBef>
              <a:spcAft>
                <a:spcPts val="0"/>
              </a:spcAft>
              <a:buNone/>
            </a:pPr>
            <a:r>
              <a:t/>
            </a:r>
            <a:endParaRPr/>
          </a:p>
          <a:p>
            <a:pPr indent="0" lvl="0" marL="0" rtl="0" algn="l">
              <a:lnSpc>
                <a:spcPct val="115000"/>
              </a:lnSpc>
              <a:spcBef>
                <a:spcPts val="0"/>
              </a:spcBef>
              <a:spcAft>
                <a:spcPts val="0"/>
              </a:spcAft>
              <a:buNone/>
            </a:pPr>
            <a:r>
              <a:rPr lang="en"/>
              <a:t>Benefits of repository statistics</a:t>
            </a:r>
            <a:endParaRPr/>
          </a:p>
          <a:p>
            <a:pPr indent="0" lvl="0" marL="0" rtl="0" algn="l">
              <a:lnSpc>
                <a:spcPct val="115000"/>
              </a:lnSpc>
              <a:spcBef>
                <a:spcPts val="0"/>
              </a:spcBef>
              <a:spcAft>
                <a:spcPts val="0"/>
              </a:spcAft>
              <a:buNone/>
            </a:pPr>
            <a:r>
              <a:t/>
            </a:r>
            <a:endParaRPr/>
          </a:p>
          <a:p>
            <a:pPr indent="-298450" lvl="0" marL="457200" rtl="0" algn="l">
              <a:lnSpc>
                <a:spcPct val="115000"/>
              </a:lnSpc>
              <a:spcBef>
                <a:spcPts val="0"/>
              </a:spcBef>
              <a:spcAft>
                <a:spcPts val="0"/>
              </a:spcAft>
              <a:buSzPts val="1100"/>
              <a:buChar char="●"/>
            </a:pPr>
            <a:r>
              <a:rPr lang="en"/>
              <a:t>The responses indicated that most participants use IRUS-USA to “identify trends and patterns in usage” a “to contribute to statistics,”</a:t>
            </a:r>
            <a:endParaRPr/>
          </a:p>
          <a:p>
            <a:pPr indent="-298450" lvl="0" marL="457200" rtl="0" algn="l">
              <a:lnSpc>
                <a:spcPct val="115000"/>
              </a:lnSpc>
              <a:spcBef>
                <a:spcPts val="0"/>
              </a:spcBef>
              <a:spcAft>
                <a:spcPts val="0"/>
              </a:spcAft>
              <a:buSzPts val="1100"/>
              <a:buChar char="●"/>
            </a:pPr>
            <a:r>
              <a:rPr lang="en"/>
              <a:t>Other popular benefits included “regular reporting to management,” “to provide evidence related to the impact of institutional outputs,” and “advocacy with researchers.”</a:t>
            </a:r>
            <a:endParaRPr b="1"/>
          </a:p>
          <a:p>
            <a:pPr indent="0" lvl="0" marL="0" rtl="0" algn="l">
              <a:lnSpc>
                <a:spcPct val="115000"/>
              </a:lnSpc>
              <a:spcBef>
                <a:spcPts val="0"/>
              </a:spcBef>
              <a:spcAft>
                <a:spcPts val="0"/>
              </a:spcAft>
              <a:buNone/>
            </a:pPr>
            <a:r>
              <a:t/>
            </a:r>
            <a:endParaRPr/>
          </a:p>
          <a:p>
            <a:pPr indent="0" lvl="0" marL="0" rtl="0" algn="l">
              <a:lnSpc>
                <a:spcPct val="115000"/>
              </a:lnSpc>
              <a:spcBef>
                <a:spcPts val="0"/>
              </a:spcBef>
              <a:spcAft>
                <a:spcPts val="0"/>
              </a:spcAft>
              <a:buNone/>
            </a:pPr>
            <a:r>
              <a:rPr lang="en"/>
              <a:t>Value of IRUS-USA</a:t>
            </a:r>
            <a:endParaRPr/>
          </a:p>
          <a:p>
            <a:pPr indent="0" lvl="0" marL="0" rtl="0" algn="l">
              <a:lnSpc>
                <a:spcPct val="115000"/>
              </a:lnSpc>
              <a:spcBef>
                <a:spcPts val="0"/>
              </a:spcBef>
              <a:spcAft>
                <a:spcPts val="0"/>
              </a:spcAft>
              <a:buNone/>
            </a:pPr>
            <a:r>
              <a:t/>
            </a:r>
            <a:endParaRPr/>
          </a:p>
          <a:p>
            <a:pPr indent="-298450" lvl="0" marL="457200" rtl="0" algn="l">
              <a:lnSpc>
                <a:spcPct val="115000"/>
              </a:lnSpc>
              <a:spcBef>
                <a:spcPts val="0"/>
              </a:spcBef>
              <a:spcAft>
                <a:spcPts val="0"/>
              </a:spcAft>
              <a:buSzPts val="1100"/>
              <a:buChar char="●"/>
            </a:pPr>
            <a:r>
              <a:rPr lang="en"/>
              <a:t>Participants found that IRUS-USA is best at saving them time in collecting statistics and enabling reporting previously unavailable. </a:t>
            </a:r>
            <a:endParaRPr/>
          </a:p>
          <a:p>
            <a:pPr indent="-298450" lvl="0" marL="457200" rtl="0" algn="l">
              <a:lnSpc>
                <a:spcPct val="115000"/>
              </a:lnSpc>
              <a:spcBef>
                <a:spcPts val="0"/>
              </a:spcBef>
              <a:spcAft>
                <a:spcPts val="0"/>
              </a:spcAft>
              <a:buSzPts val="1100"/>
              <a:buChar char="●"/>
            </a:pPr>
            <a:r>
              <a:rPr lang="en"/>
              <a:t>To a lesser extent, they found that it improved statistical reporting and increased knowledge to support better decision making. </a:t>
            </a:r>
            <a:endParaRPr/>
          </a:p>
          <a:p>
            <a:pPr indent="0" lvl="0" marL="0" rtl="0" algn="l">
              <a:lnSpc>
                <a:spcPct val="115000"/>
              </a:lnSpc>
              <a:spcBef>
                <a:spcPts val="0"/>
              </a:spcBef>
              <a:spcAft>
                <a:spcPts val="0"/>
              </a:spcAft>
              <a:buNone/>
            </a:pPr>
            <a:r>
              <a:t/>
            </a:r>
            <a:endParaRPr/>
          </a:p>
          <a:p>
            <a:pPr indent="0" lvl="0" marL="0" rtl="0" algn="l">
              <a:lnSpc>
                <a:spcPct val="115000"/>
              </a:lnSpc>
              <a:spcBef>
                <a:spcPts val="0"/>
              </a:spcBef>
              <a:spcAft>
                <a:spcPts val="0"/>
              </a:spcAft>
              <a:buNone/>
            </a:pPr>
            <a:r>
              <a:rPr lang="en"/>
              <a:t>Improve decision making</a:t>
            </a:r>
            <a:endParaRPr/>
          </a:p>
          <a:p>
            <a:pPr indent="0" lvl="0" marL="0" rtl="0" algn="l">
              <a:lnSpc>
                <a:spcPct val="115000"/>
              </a:lnSpc>
              <a:spcBef>
                <a:spcPts val="0"/>
              </a:spcBef>
              <a:spcAft>
                <a:spcPts val="0"/>
              </a:spcAft>
              <a:buNone/>
            </a:pPr>
            <a:r>
              <a:t/>
            </a:r>
            <a:endParaRPr/>
          </a:p>
          <a:p>
            <a:pPr indent="-298450" lvl="0" marL="457200" rtl="0" algn="l">
              <a:lnSpc>
                <a:spcPct val="115000"/>
              </a:lnSpc>
              <a:spcBef>
                <a:spcPts val="0"/>
              </a:spcBef>
              <a:spcAft>
                <a:spcPts val="0"/>
              </a:spcAft>
              <a:buSzPts val="1100"/>
              <a:buChar char="●"/>
            </a:pPr>
            <a:r>
              <a:rPr lang="en"/>
              <a:t>The majority of participants noted that IRUS-USA was useful for supporting better decision making.</a:t>
            </a:r>
            <a:endParaRPr/>
          </a:p>
          <a:p>
            <a:pPr indent="-298450" lvl="0" marL="457200" rtl="0" algn="l">
              <a:lnSpc>
                <a:spcPct val="115000"/>
              </a:lnSpc>
              <a:spcBef>
                <a:spcPts val="0"/>
              </a:spcBef>
              <a:spcAft>
                <a:spcPts val="0"/>
              </a:spcAft>
              <a:buSzPts val="1100"/>
              <a:buChar char="●"/>
            </a:pPr>
            <a:r>
              <a:rPr lang="en"/>
              <a:t>Participants noted the benefits of being able to see other institutions’ statistics and would desire more functionality to compare across institutions</a:t>
            </a:r>
            <a:endParaRPr/>
          </a:p>
          <a:p>
            <a:pPr indent="-298450" lvl="0" marL="457200" rtl="0" algn="l">
              <a:lnSpc>
                <a:spcPct val="115000"/>
              </a:lnSpc>
              <a:spcBef>
                <a:spcPts val="0"/>
              </a:spcBef>
              <a:spcAft>
                <a:spcPts val="0"/>
              </a:spcAft>
              <a:buSzPts val="1100"/>
              <a:buChar char="●"/>
            </a:pPr>
            <a:r>
              <a:rPr lang="en"/>
              <a:t>Also would like to be able to compare across disciplines/domains</a:t>
            </a:r>
            <a:endParaRPr/>
          </a:p>
          <a:p>
            <a:pPr indent="0" lvl="0" marL="0" rtl="0" algn="l">
              <a:lnSpc>
                <a:spcPct val="115000"/>
              </a:lnSpc>
              <a:spcBef>
                <a:spcPts val="0"/>
              </a:spcBef>
              <a:spcAft>
                <a:spcPts val="160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8" name="Shape 148"/>
        <p:cNvGrpSpPr/>
        <p:nvPr/>
      </p:nvGrpSpPr>
      <p:grpSpPr>
        <a:xfrm>
          <a:off x="0" y="0"/>
          <a:ext cx="0" cy="0"/>
          <a:chOff x="0" y="0"/>
          <a:chExt cx="0" cy="0"/>
        </a:xfrm>
      </p:grpSpPr>
      <p:sp>
        <p:nvSpPr>
          <p:cNvPr id="149" name="Google Shape;149;g45e7734f15_0_8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45e7734f15_0_8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t>Reports and Features</a:t>
            </a:r>
            <a:endParaRPr/>
          </a:p>
          <a:p>
            <a:pPr indent="0" lvl="0" marL="0" rtl="0" algn="l">
              <a:lnSpc>
                <a:spcPct val="115000"/>
              </a:lnSpc>
              <a:spcBef>
                <a:spcPts val="0"/>
              </a:spcBef>
              <a:spcAft>
                <a:spcPts val="0"/>
              </a:spcAft>
              <a:buNone/>
            </a:pPr>
            <a:r>
              <a:t/>
            </a:r>
            <a:endParaRPr/>
          </a:p>
          <a:p>
            <a:pPr indent="-298450" lvl="0" marL="457200" rtl="0" algn="l">
              <a:lnSpc>
                <a:spcPct val="115000"/>
              </a:lnSpc>
              <a:spcBef>
                <a:spcPts val="0"/>
              </a:spcBef>
              <a:spcAft>
                <a:spcPts val="0"/>
              </a:spcAft>
              <a:buSzPts val="1100"/>
              <a:buChar char="●"/>
            </a:pPr>
            <a:r>
              <a:rPr lang="en"/>
              <a:t>Regarding why some of the built-in reports were not used, all participants agreed that it was not always clear how the reports worked or what they were trying to show. </a:t>
            </a:r>
            <a:endParaRPr/>
          </a:p>
          <a:p>
            <a:pPr indent="-298450" lvl="0" marL="457200" rtl="0" algn="l">
              <a:lnSpc>
                <a:spcPct val="115000"/>
              </a:lnSpc>
              <a:spcBef>
                <a:spcPts val="0"/>
              </a:spcBef>
              <a:spcAft>
                <a:spcPts val="0"/>
              </a:spcAft>
              <a:buSzPts val="1100"/>
              <a:buChar char="●"/>
            </a:pPr>
            <a:r>
              <a:rPr lang="en"/>
              <a:t>They agreed that there is a need for more documentation and more education regarding how the statistics are gathered and displayed. </a:t>
            </a:r>
            <a:endParaRPr/>
          </a:p>
          <a:p>
            <a:pPr indent="-298450" lvl="0" marL="457200" rtl="0" algn="l">
              <a:lnSpc>
                <a:spcPct val="115000"/>
              </a:lnSpc>
              <a:spcBef>
                <a:spcPts val="0"/>
              </a:spcBef>
              <a:spcAft>
                <a:spcPts val="0"/>
              </a:spcAft>
              <a:buSzPts val="1100"/>
              <a:buChar char="●"/>
            </a:pPr>
            <a:r>
              <a:rPr lang="en"/>
              <a:t>One reported inconsistencies between their expectations and what the reports showed, which indicated a need to investigate more deeply to see if the anomalies are a problem on the repository end or a problem interpreting the report.</a:t>
            </a:r>
            <a:endParaRPr/>
          </a:p>
          <a:p>
            <a:pPr indent="0" lvl="0" marL="0" rtl="0" algn="l">
              <a:lnSpc>
                <a:spcPct val="115000"/>
              </a:lnSpc>
              <a:spcBef>
                <a:spcPts val="0"/>
              </a:spcBef>
              <a:spcAft>
                <a:spcPts val="0"/>
              </a:spcAft>
              <a:buNone/>
            </a:pPr>
            <a:r>
              <a:t/>
            </a:r>
            <a:endParaRPr/>
          </a:p>
          <a:p>
            <a:pPr indent="0" lvl="0" marL="0" rtl="0" algn="l">
              <a:lnSpc>
                <a:spcPct val="115000"/>
              </a:lnSpc>
              <a:spcBef>
                <a:spcPts val="0"/>
              </a:spcBef>
              <a:spcAft>
                <a:spcPts val="0"/>
              </a:spcAft>
              <a:buNone/>
            </a:pPr>
            <a:r>
              <a:rPr lang="en"/>
              <a:t>Continuing Education</a:t>
            </a:r>
            <a:endParaRPr/>
          </a:p>
          <a:p>
            <a:pPr indent="0" lvl="0" marL="0" rtl="0" algn="l">
              <a:lnSpc>
                <a:spcPct val="115000"/>
              </a:lnSpc>
              <a:spcBef>
                <a:spcPts val="0"/>
              </a:spcBef>
              <a:spcAft>
                <a:spcPts val="0"/>
              </a:spcAft>
              <a:buNone/>
            </a:pPr>
            <a:r>
              <a:t/>
            </a:r>
            <a:endParaRPr/>
          </a:p>
          <a:p>
            <a:pPr indent="-298450" lvl="0" marL="457200" rtl="0" algn="l">
              <a:lnSpc>
                <a:spcPct val="115000"/>
              </a:lnSpc>
              <a:spcBef>
                <a:spcPts val="0"/>
              </a:spcBef>
              <a:spcAft>
                <a:spcPts val="0"/>
              </a:spcAft>
              <a:buSzPts val="1100"/>
              <a:buChar char="●"/>
            </a:pPr>
            <a:r>
              <a:rPr lang="en"/>
              <a:t>Regarding continuing education, all three participants said that documentation explaining how IRUS-USA works is most needed. </a:t>
            </a:r>
            <a:endParaRPr/>
          </a:p>
          <a:p>
            <a:pPr indent="-298450" lvl="0" marL="457200" rtl="0" algn="l">
              <a:lnSpc>
                <a:spcPct val="115000"/>
              </a:lnSpc>
              <a:spcBef>
                <a:spcPts val="0"/>
              </a:spcBef>
              <a:spcAft>
                <a:spcPts val="0"/>
              </a:spcAft>
              <a:buSzPts val="1100"/>
              <a:buChar char="●"/>
            </a:pPr>
            <a:r>
              <a:rPr lang="en"/>
              <a:t>They also noted that working with a group interested in developing policies and standards would be very valuable. </a:t>
            </a:r>
            <a:endParaRPr/>
          </a:p>
          <a:p>
            <a:pPr indent="-298450" lvl="0" marL="457200" rtl="0" algn="l">
              <a:lnSpc>
                <a:spcPct val="115000"/>
              </a:lnSpc>
              <a:spcBef>
                <a:spcPts val="0"/>
              </a:spcBef>
              <a:spcAft>
                <a:spcPts val="0"/>
              </a:spcAft>
              <a:buSzPts val="1100"/>
              <a:buChar char="●"/>
            </a:pPr>
            <a:r>
              <a:rPr lang="en"/>
              <a:t>It should be noted that many of the feature requests and enhancements suggested during the focus group are already provided through IRUS-UK and its program of services. Resource constraints, however, necessitated that IRUS-USA offered reduced functionality for the purposes of the pilot.</a:t>
            </a:r>
            <a:endParaRPr/>
          </a:p>
          <a:p>
            <a:pPr indent="0" lvl="0" marL="0" rtl="0" algn="l">
              <a:lnSpc>
                <a:spcPct val="115000"/>
              </a:lnSpc>
              <a:spcBef>
                <a:spcPts val="0"/>
              </a:spcBef>
              <a:spcAft>
                <a:spcPts val="0"/>
              </a:spcAft>
              <a:buNone/>
            </a:pPr>
            <a:r>
              <a:t/>
            </a:r>
            <a:endParaRPr/>
          </a:p>
          <a:p>
            <a:pPr indent="0" lvl="0" marL="0" rtl="0" algn="l">
              <a:lnSpc>
                <a:spcPct val="115000"/>
              </a:lnSpc>
              <a:spcBef>
                <a:spcPts val="0"/>
              </a:spcBef>
              <a:spcAft>
                <a:spcPts val="0"/>
              </a:spcAft>
              <a:buNone/>
            </a:pPr>
            <a:r>
              <a:rPr lang="en"/>
              <a:t>Membership Model</a:t>
            </a:r>
            <a:endParaRPr/>
          </a:p>
          <a:p>
            <a:pPr indent="0" lvl="0" marL="0" rtl="0" algn="l">
              <a:lnSpc>
                <a:spcPct val="115000"/>
              </a:lnSpc>
              <a:spcBef>
                <a:spcPts val="0"/>
              </a:spcBef>
              <a:spcAft>
                <a:spcPts val="0"/>
              </a:spcAft>
              <a:buNone/>
            </a:pPr>
            <a:r>
              <a:t/>
            </a:r>
            <a:endParaRPr/>
          </a:p>
          <a:p>
            <a:pPr indent="-298450" lvl="0" marL="457200" rtl="0" algn="l">
              <a:lnSpc>
                <a:spcPct val="115000"/>
              </a:lnSpc>
              <a:spcBef>
                <a:spcPts val="0"/>
              </a:spcBef>
              <a:spcAft>
                <a:spcPts val="0"/>
              </a:spcAft>
              <a:buSzPts val="1100"/>
              <a:buChar char="●"/>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4" name="Shape 154"/>
        <p:cNvGrpSpPr/>
        <p:nvPr/>
      </p:nvGrpSpPr>
      <p:grpSpPr>
        <a:xfrm>
          <a:off x="0" y="0"/>
          <a:ext cx="0" cy="0"/>
          <a:chOff x="0" y="0"/>
          <a:chExt cx="0" cy="0"/>
        </a:xfrm>
      </p:grpSpPr>
      <p:sp>
        <p:nvSpPr>
          <p:cNvPr id="155" name="Google Shape;155;g45e7734f15_0_8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45e7734f15_0_8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t>Unclear pilot system features</a:t>
            </a:r>
            <a:endParaRPr/>
          </a:p>
          <a:p>
            <a:pPr indent="0" lvl="0" marL="0" rtl="0" algn="l">
              <a:lnSpc>
                <a:spcPct val="115000"/>
              </a:lnSpc>
              <a:spcBef>
                <a:spcPts val="0"/>
              </a:spcBef>
              <a:spcAft>
                <a:spcPts val="0"/>
              </a:spcAft>
              <a:buNone/>
            </a:pPr>
            <a:r>
              <a:t/>
            </a:r>
            <a:endParaRPr/>
          </a:p>
          <a:p>
            <a:pPr indent="-298450" lvl="0" marL="457200" rtl="0" algn="l">
              <a:lnSpc>
                <a:spcPct val="115000"/>
              </a:lnSpc>
              <a:spcBef>
                <a:spcPts val="0"/>
              </a:spcBef>
              <a:spcAft>
                <a:spcPts val="0"/>
              </a:spcAft>
              <a:buSzPts val="1100"/>
              <a:buChar char="●"/>
            </a:pPr>
            <a:r>
              <a:rPr lang="en"/>
              <a:t>When asked if the current functionality of the system was easy to understand, four said “Yes,” three said “Maybe/unsure,” and one said “No.” This suggests that the functionality of the system could be made clearer. </a:t>
            </a:r>
            <a:endParaRPr/>
          </a:p>
          <a:p>
            <a:pPr indent="-298450" lvl="0" marL="457200" rtl="0" algn="l">
              <a:lnSpc>
                <a:spcPct val="115000"/>
              </a:lnSpc>
              <a:spcBef>
                <a:spcPts val="0"/>
              </a:spcBef>
              <a:spcAft>
                <a:spcPts val="0"/>
              </a:spcAft>
              <a:buSzPts val="1100"/>
              <a:buChar char="●"/>
            </a:pPr>
            <a:r>
              <a:rPr lang="en"/>
              <a:t>The participants offered suggestions for enhancements such as:</a:t>
            </a:r>
            <a:endParaRPr/>
          </a:p>
          <a:p>
            <a:pPr indent="-298450" lvl="1" marL="914400" rtl="0" algn="l">
              <a:lnSpc>
                <a:spcPct val="115000"/>
              </a:lnSpc>
              <a:spcBef>
                <a:spcPts val="0"/>
              </a:spcBef>
              <a:spcAft>
                <a:spcPts val="0"/>
              </a:spcAft>
              <a:buSzPts val="1100"/>
              <a:buChar char="○"/>
            </a:pPr>
            <a:r>
              <a:rPr lang="en"/>
              <a:t>making the tool faster, </a:t>
            </a:r>
            <a:endParaRPr/>
          </a:p>
          <a:p>
            <a:pPr indent="-298450" lvl="1" marL="914400" rtl="0" algn="l">
              <a:lnSpc>
                <a:spcPct val="115000"/>
              </a:lnSpc>
              <a:spcBef>
                <a:spcPts val="0"/>
              </a:spcBef>
              <a:spcAft>
                <a:spcPts val="0"/>
              </a:spcAft>
              <a:buSzPts val="1100"/>
              <a:buChar char="○"/>
            </a:pPr>
            <a:r>
              <a:rPr lang="en"/>
              <a:t>showing top downloads/views, </a:t>
            </a:r>
            <a:endParaRPr/>
          </a:p>
          <a:p>
            <a:pPr indent="-298450" lvl="1" marL="914400" rtl="0" algn="l">
              <a:lnSpc>
                <a:spcPct val="115000"/>
              </a:lnSpc>
              <a:spcBef>
                <a:spcPts val="0"/>
              </a:spcBef>
              <a:spcAft>
                <a:spcPts val="0"/>
              </a:spcAft>
              <a:buSzPts val="1100"/>
              <a:buChar char="○"/>
            </a:pPr>
            <a:r>
              <a:rPr lang="en"/>
              <a:t>sorting reports by academic departments, </a:t>
            </a:r>
            <a:endParaRPr/>
          </a:p>
          <a:p>
            <a:pPr indent="-298450" lvl="1" marL="914400" rtl="0" algn="l">
              <a:lnSpc>
                <a:spcPct val="115000"/>
              </a:lnSpc>
              <a:spcBef>
                <a:spcPts val="0"/>
              </a:spcBef>
              <a:spcAft>
                <a:spcPts val="0"/>
              </a:spcAft>
              <a:buSzPts val="1100"/>
              <a:buChar char="○"/>
            </a:pPr>
            <a:r>
              <a:rPr lang="en"/>
              <a:t>viewing statistics in the browser, including date as a filter, providing author-level download reports, </a:t>
            </a:r>
            <a:endParaRPr/>
          </a:p>
          <a:p>
            <a:pPr indent="-298450" lvl="1" marL="914400" rtl="0" algn="l">
              <a:lnSpc>
                <a:spcPct val="115000"/>
              </a:lnSpc>
              <a:spcBef>
                <a:spcPts val="0"/>
              </a:spcBef>
              <a:spcAft>
                <a:spcPts val="0"/>
              </a:spcAft>
              <a:buSzPts val="1100"/>
              <a:buChar char="○"/>
            </a:pPr>
            <a:r>
              <a:rPr lang="en"/>
              <a:t>breaking downloads down by country by institution, </a:t>
            </a:r>
            <a:endParaRPr/>
          </a:p>
          <a:p>
            <a:pPr indent="-298450" lvl="1" marL="914400" rtl="0" algn="l">
              <a:lnSpc>
                <a:spcPct val="115000"/>
              </a:lnSpc>
              <a:spcBef>
                <a:spcPts val="0"/>
              </a:spcBef>
              <a:spcAft>
                <a:spcPts val="0"/>
              </a:spcAft>
              <a:buSzPts val="1100"/>
              <a:buChar char="○"/>
            </a:pPr>
            <a:r>
              <a:rPr lang="en"/>
              <a:t>and running special reports like the ETD Report across all institutions. </a:t>
            </a:r>
            <a:endParaRPr/>
          </a:p>
          <a:p>
            <a:pPr indent="-298450" lvl="0" marL="457200" rtl="0" algn="l">
              <a:lnSpc>
                <a:spcPct val="115000"/>
              </a:lnSpc>
              <a:spcBef>
                <a:spcPts val="0"/>
              </a:spcBef>
              <a:spcAft>
                <a:spcPts val="0"/>
              </a:spcAft>
              <a:buSzPts val="1100"/>
              <a:buChar char="●"/>
            </a:pPr>
            <a:r>
              <a:rPr lang="en"/>
              <a:t>The authors anticipate that many of the functionality and documentation barriers identified during the assessment will be mitigated by an expanded service, comparable to the increased functionality found in the full-scale IRUS-UK platform.</a:t>
            </a:r>
            <a:endParaRPr/>
          </a:p>
          <a:p>
            <a:pPr indent="-298450" lvl="0" marL="457200" rtl="0" algn="l">
              <a:lnSpc>
                <a:spcPct val="115000"/>
              </a:lnSpc>
              <a:spcBef>
                <a:spcPts val="0"/>
              </a:spcBef>
              <a:spcAft>
                <a:spcPts val="0"/>
              </a:spcAft>
              <a:buSzPts val="1100"/>
              <a:buChar char="●"/>
            </a:pPr>
            <a:r>
              <a:rPr lang="en"/>
              <a:t>Focus group participants also expressed a desire to have better graphical representations and </a:t>
            </a:r>
            <a:r>
              <a:rPr lang="en"/>
              <a:t>visualizations</a:t>
            </a:r>
            <a:r>
              <a:rPr lang="en"/>
              <a:t> available to supplement the hard numbers aggregated by the service.</a:t>
            </a:r>
            <a:endParaRPr/>
          </a:p>
          <a:p>
            <a:pPr indent="0" lvl="0" marL="0" rtl="0" algn="l">
              <a:lnSpc>
                <a:spcPct val="115000"/>
              </a:lnSpc>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0" name="Shape 160"/>
        <p:cNvGrpSpPr/>
        <p:nvPr/>
      </p:nvGrpSpPr>
      <p:grpSpPr>
        <a:xfrm>
          <a:off x="0" y="0"/>
          <a:ext cx="0" cy="0"/>
          <a:chOff x="0" y="0"/>
          <a:chExt cx="0" cy="0"/>
        </a:xfrm>
      </p:grpSpPr>
      <p:sp>
        <p:nvSpPr>
          <p:cNvPr id="161" name="Google Shape;161;g45e7734f15_0_8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45e7734f15_0_8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SzPts val="1100"/>
              <a:buChar char="●"/>
            </a:pPr>
            <a:r>
              <a:rPr lang="en"/>
              <a:t>Beyond the research questions, the results of the IRUS-USA pilot project speak to broader implications for IR usage statistic assessment. </a:t>
            </a:r>
            <a:endParaRPr/>
          </a:p>
          <a:p>
            <a:pPr indent="-298450" lvl="0" marL="457200" rtl="0" algn="l">
              <a:lnSpc>
                <a:spcPct val="115000"/>
              </a:lnSpc>
              <a:spcBef>
                <a:spcPts val="0"/>
              </a:spcBef>
              <a:spcAft>
                <a:spcPts val="0"/>
              </a:spcAft>
              <a:buSzPts val="1100"/>
              <a:buChar char="●"/>
            </a:pPr>
            <a:r>
              <a:rPr lang="en"/>
              <a:t>The pilot project serves as an important use case for a full-scale IRUS-USA service. </a:t>
            </a:r>
            <a:endParaRPr/>
          </a:p>
          <a:p>
            <a:pPr indent="-298450" lvl="0" marL="457200" rtl="0" algn="l">
              <a:lnSpc>
                <a:spcPct val="115000"/>
              </a:lnSpc>
              <a:spcBef>
                <a:spcPts val="0"/>
              </a:spcBef>
              <a:spcAft>
                <a:spcPts val="0"/>
              </a:spcAft>
              <a:buSzPts val="1100"/>
              <a:buChar char="●"/>
            </a:pPr>
            <a:r>
              <a:rPr lang="en"/>
              <a:t>According to this survey and focus group, it is likely that most institutions in the US would find the service valuable and would support a fee-based model. </a:t>
            </a:r>
            <a:endParaRPr/>
          </a:p>
          <a:p>
            <a:pPr indent="-298450" lvl="0" marL="457200" rtl="0" algn="l">
              <a:lnSpc>
                <a:spcPct val="115000"/>
              </a:lnSpc>
              <a:spcBef>
                <a:spcPts val="0"/>
              </a:spcBef>
              <a:spcAft>
                <a:spcPts val="0"/>
              </a:spcAft>
              <a:buSzPts val="1100"/>
              <a:buChar char="●"/>
            </a:pPr>
            <a:r>
              <a:rPr lang="en"/>
              <a:t>A few institutions will find more value in the service when it is more-widely adopted nationally. </a:t>
            </a:r>
            <a:endParaRPr/>
          </a:p>
          <a:p>
            <a:pPr indent="-298450" lvl="0" marL="457200" rtl="0" algn="l">
              <a:lnSpc>
                <a:spcPct val="115000"/>
              </a:lnSpc>
              <a:spcBef>
                <a:spcPts val="0"/>
              </a:spcBef>
              <a:spcAft>
                <a:spcPts val="0"/>
              </a:spcAft>
              <a:buSzPts val="1100"/>
              <a:buChar char="●"/>
            </a:pPr>
            <a:r>
              <a:rPr lang="en"/>
              <a:t>There was additional interest and curiosity among pilot participants in IRUS-USA’s international benchmarking capabilities. </a:t>
            </a:r>
            <a:endParaRPr/>
          </a:p>
          <a:p>
            <a:pPr indent="-298450" lvl="0" marL="457200" rtl="0" algn="l">
              <a:lnSpc>
                <a:spcPct val="115000"/>
              </a:lnSpc>
              <a:spcBef>
                <a:spcPts val="0"/>
              </a:spcBef>
              <a:spcAft>
                <a:spcPts val="0"/>
              </a:spcAft>
              <a:buSzPts val="1100"/>
              <a:buChar char="●"/>
            </a:pPr>
            <a:r>
              <a:rPr lang="en"/>
              <a:t>Based on this assessment, however, the international collaboration opportunities are secondary to reliable intraorganizational statistics at this point in time. </a:t>
            </a:r>
            <a:endParaRPr/>
          </a:p>
          <a:p>
            <a:pPr indent="-298450" lvl="0" marL="457200" rtl="0" algn="l">
              <a:lnSpc>
                <a:spcPct val="115000"/>
              </a:lnSpc>
              <a:spcBef>
                <a:spcPts val="0"/>
              </a:spcBef>
              <a:spcAft>
                <a:spcPts val="0"/>
              </a:spcAft>
              <a:buSzPts val="1100"/>
              <a:buChar char="●"/>
            </a:pPr>
            <a:r>
              <a:rPr lang="en"/>
              <a:t>As a result, the authors of this paper recommend that the project first focus on widespread US adoption, which will provide institutions with the means, over time, to benchmark against local peers.</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6" name="Shape 166"/>
        <p:cNvGrpSpPr/>
        <p:nvPr/>
      </p:nvGrpSpPr>
      <p:grpSpPr>
        <a:xfrm>
          <a:off x="0" y="0"/>
          <a:ext cx="0" cy="0"/>
          <a:chOff x="0" y="0"/>
          <a:chExt cx="0" cy="0"/>
        </a:xfrm>
      </p:grpSpPr>
      <p:sp>
        <p:nvSpPr>
          <p:cNvPr id="167" name="Google Shape;167;g474d6ffd1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474d6ffd1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SzPts val="1100"/>
              <a:buChar char="●"/>
            </a:pPr>
            <a:r>
              <a:rPr lang="en"/>
              <a:t>The IRUS-USA pilot will consider these assessment results as it aims to identify next steps and, ultimately, expand the scope to a full-fledged usage statistic platform. </a:t>
            </a:r>
            <a:endParaRPr/>
          </a:p>
          <a:p>
            <a:pPr indent="-298450" lvl="0" marL="457200" rtl="0" algn="l">
              <a:lnSpc>
                <a:spcPct val="115000"/>
              </a:lnSpc>
              <a:spcBef>
                <a:spcPts val="0"/>
              </a:spcBef>
              <a:spcAft>
                <a:spcPts val="0"/>
              </a:spcAft>
              <a:buSzPts val="1100"/>
              <a:buChar char="●"/>
            </a:pPr>
            <a:r>
              <a:rPr lang="en"/>
              <a:t>As a first step, we have drafted recommendations for Jisc and CLIR/DLF, focused on:</a:t>
            </a:r>
            <a:endParaRPr/>
          </a:p>
          <a:p>
            <a:pPr indent="-298450" lvl="1" marL="914400" rtl="0" algn="l">
              <a:lnSpc>
                <a:spcPct val="115000"/>
              </a:lnSpc>
              <a:spcBef>
                <a:spcPts val="0"/>
              </a:spcBef>
              <a:spcAft>
                <a:spcPts val="0"/>
              </a:spcAft>
              <a:buSzPts val="1100"/>
              <a:buChar char="○"/>
            </a:pPr>
            <a:r>
              <a:rPr lang="en"/>
              <a:t>enhancing functionality through access to the production service, </a:t>
            </a:r>
            <a:endParaRPr/>
          </a:p>
          <a:p>
            <a:pPr indent="-298450" lvl="1" marL="914400" rtl="0" algn="l">
              <a:lnSpc>
                <a:spcPct val="115000"/>
              </a:lnSpc>
              <a:spcBef>
                <a:spcPts val="0"/>
              </a:spcBef>
              <a:spcAft>
                <a:spcPts val="0"/>
              </a:spcAft>
              <a:buSzPts val="1100"/>
              <a:buChar char="○"/>
            </a:pPr>
            <a:r>
              <a:rPr lang="en"/>
              <a:t>increasing awareness and an understanding of IRUS-USA benefits, </a:t>
            </a:r>
            <a:endParaRPr/>
          </a:p>
          <a:p>
            <a:pPr indent="-298450" lvl="1" marL="914400" rtl="0" algn="l">
              <a:lnSpc>
                <a:spcPct val="115000"/>
              </a:lnSpc>
              <a:spcBef>
                <a:spcPts val="0"/>
              </a:spcBef>
              <a:spcAft>
                <a:spcPts val="0"/>
              </a:spcAft>
              <a:buSzPts val="1100"/>
              <a:buChar char="○"/>
            </a:pPr>
            <a:r>
              <a:rPr lang="en"/>
              <a:t>and sharing potential collaborative models for community support. </a:t>
            </a:r>
            <a:endParaRPr/>
          </a:p>
          <a:p>
            <a:pPr indent="-298450" lvl="0" marL="457200" rtl="0" algn="l">
              <a:spcBef>
                <a:spcPts val="0"/>
              </a:spcBef>
              <a:spcAft>
                <a:spcPts val="0"/>
              </a:spcAft>
              <a:buSzPts val="1100"/>
              <a:buChar char="●"/>
            </a:pPr>
            <a:r>
              <a:rPr lang="en"/>
              <a:t>Some of the earliest feedback has already begun to be addressed.</a:t>
            </a:r>
            <a:endParaRPr/>
          </a:p>
          <a:p>
            <a:pPr indent="-298450" lvl="1" marL="914400" rtl="0" algn="l">
              <a:spcBef>
                <a:spcPts val="0"/>
              </a:spcBef>
              <a:spcAft>
                <a:spcPts val="0"/>
              </a:spcAft>
              <a:buSzPts val="1100"/>
              <a:buChar char="○"/>
            </a:pPr>
            <a:r>
              <a:rPr lang="en"/>
              <a:t>Three new data visualisations introduced post pilot feedback.</a:t>
            </a:r>
            <a:endParaRPr/>
          </a:p>
          <a:p>
            <a:pPr indent="-298450" lvl="2" marL="1371600" rtl="0" algn="l">
              <a:spcBef>
                <a:spcPts val="0"/>
              </a:spcBef>
              <a:spcAft>
                <a:spcPts val="0"/>
              </a:spcAft>
              <a:buSzPts val="1100"/>
              <a:buChar char="■"/>
            </a:pPr>
            <a:r>
              <a:rPr lang="en"/>
              <a:t>Visualisations are currently available for ‘Download Trends – by month and calendar year’; </a:t>
            </a:r>
            <a:endParaRPr/>
          </a:p>
          <a:p>
            <a:pPr indent="-298450" lvl="2" marL="1371600" rtl="0" algn="l">
              <a:spcBef>
                <a:spcPts val="0"/>
              </a:spcBef>
              <a:spcAft>
                <a:spcPts val="0"/>
              </a:spcAft>
              <a:buSzPts val="1100"/>
              <a:buChar char="■"/>
            </a:pPr>
            <a:r>
              <a:rPr lang="en"/>
              <a:t>‘Downloads by Item Type’; </a:t>
            </a:r>
            <a:endParaRPr/>
          </a:p>
          <a:p>
            <a:pPr indent="-298450" lvl="2" marL="1371600" rtl="0" algn="l">
              <a:spcBef>
                <a:spcPts val="0"/>
              </a:spcBef>
              <a:spcAft>
                <a:spcPts val="0"/>
              </a:spcAft>
              <a:buSzPts val="1100"/>
              <a:buChar char="■"/>
            </a:pPr>
            <a:r>
              <a:rPr lang="en"/>
              <a:t>and ‘Downloads by Country’. </a:t>
            </a:r>
            <a:endParaRPr/>
          </a:p>
          <a:p>
            <a:pPr indent="-298450" lvl="2" marL="1371600" rtl="0" algn="l">
              <a:spcBef>
                <a:spcPts val="0"/>
              </a:spcBef>
              <a:spcAft>
                <a:spcPts val="0"/>
              </a:spcAft>
              <a:buSzPts val="1100"/>
              <a:buChar char="■"/>
            </a:pPr>
            <a:r>
              <a:rPr lang="en"/>
              <a:t>These ban be viewed across all repositories or individually.</a:t>
            </a:r>
            <a:endParaRPr/>
          </a:p>
          <a:p>
            <a:pPr indent="-298450" lvl="0" marL="457200" rtl="0" algn="l">
              <a:lnSpc>
                <a:spcPct val="115000"/>
              </a:lnSpc>
              <a:spcBef>
                <a:spcPts val="0"/>
              </a:spcBef>
              <a:spcAft>
                <a:spcPts val="0"/>
              </a:spcAft>
              <a:buSzPts val="1100"/>
              <a:buChar char="●"/>
            </a:pPr>
            <a:r>
              <a:rPr lang="en"/>
              <a:t>These recommendations, in conjunction with the cooperative spirit established by multiple parties who make up the pilot project, will fuel this much needed assessment resource moving forward.</a:t>
            </a:r>
            <a:endParaRPr/>
          </a:p>
          <a:p>
            <a:pPr indent="-298450" lvl="0" marL="457200" rtl="0" algn="l">
              <a:lnSpc>
                <a:spcPct val="115000"/>
              </a:lnSpc>
              <a:spcBef>
                <a:spcPts val="0"/>
              </a:spcBef>
              <a:spcAft>
                <a:spcPts val="0"/>
              </a:spcAft>
              <a:buSzPts val="1100"/>
              <a:buChar char="●"/>
            </a:pPr>
            <a:r>
              <a:rPr lang="en"/>
              <a:t>At this current time CLIF/DLF and Jisc are developing a formal business plan for a full IRUS-USA service. </a:t>
            </a:r>
            <a:endParaRPr/>
          </a:p>
          <a:p>
            <a:pPr indent="-298450" lvl="0" marL="457200" rtl="0" algn="l">
              <a:lnSpc>
                <a:spcPct val="115000"/>
              </a:lnSpc>
              <a:spcBef>
                <a:spcPts val="0"/>
              </a:spcBef>
              <a:spcAft>
                <a:spcPts val="0"/>
              </a:spcAft>
              <a:buSzPts val="1100"/>
              <a:buChar char="●"/>
            </a:pPr>
            <a:r>
              <a:rPr lang="en"/>
              <a:t>There will be additional updates and information shared out to the community in the early months of 2019.</a:t>
            </a:r>
            <a:endParaRPr/>
          </a:p>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7" name="Shape 177"/>
        <p:cNvGrpSpPr/>
        <p:nvPr/>
      </p:nvGrpSpPr>
      <p:grpSpPr>
        <a:xfrm>
          <a:off x="0" y="0"/>
          <a:ext cx="0" cy="0"/>
          <a:chOff x="0" y="0"/>
          <a:chExt cx="0" cy="0"/>
        </a:xfrm>
      </p:grpSpPr>
      <p:sp>
        <p:nvSpPr>
          <p:cNvPr id="178" name="Google Shape;178;g45e7734f15_0_8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9" name="Google Shape;179;g45e7734f15_0_8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1" name="Shape 91"/>
        <p:cNvGrpSpPr/>
        <p:nvPr/>
      </p:nvGrpSpPr>
      <p:grpSpPr>
        <a:xfrm>
          <a:off x="0" y="0"/>
          <a:ext cx="0" cy="0"/>
          <a:chOff x="0" y="0"/>
          <a:chExt cx="0" cy="0"/>
        </a:xfrm>
      </p:grpSpPr>
      <p:sp>
        <p:nvSpPr>
          <p:cNvPr id="92" name="Google Shape;92;g45e7734f15_0_5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45e7734f15_0_5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SzPts val="1100"/>
              <a:buChar char="●"/>
            </a:pPr>
            <a:r>
              <a:rPr lang="en"/>
              <a:t>In March 2017, Jisc, DLF, and the Council on Library and Information Resources (CLIR), DLF’s parent organization, announced an intent to collaborate around a number of issues of mutual interest. </a:t>
            </a:r>
            <a:endParaRPr/>
          </a:p>
          <a:p>
            <a:pPr indent="-298450" lvl="0" marL="457200" rtl="0" algn="l">
              <a:lnSpc>
                <a:spcPct val="115000"/>
              </a:lnSpc>
              <a:spcBef>
                <a:spcPts val="0"/>
              </a:spcBef>
              <a:spcAft>
                <a:spcPts val="0"/>
              </a:spcAft>
              <a:buSzPts val="1100"/>
              <a:buChar char="●"/>
            </a:pPr>
            <a:r>
              <a:rPr lang="en"/>
              <a:t>Stakeholders in the Jisc and CLIR/DLF community selected IRUS as the first collaborative effort between the two organizations. </a:t>
            </a:r>
            <a:endParaRPr/>
          </a:p>
          <a:p>
            <a:pPr indent="-298450" lvl="0" marL="457200" rtl="0" algn="l">
              <a:lnSpc>
                <a:spcPct val="115000"/>
              </a:lnSpc>
              <a:spcBef>
                <a:spcPts val="0"/>
              </a:spcBef>
              <a:spcAft>
                <a:spcPts val="0"/>
              </a:spcAft>
              <a:buSzPts val="1100"/>
              <a:buChar char="●"/>
            </a:pPr>
            <a:r>
              <a:rPr lang="en"/>
              <a:t>In a press release (?), Chuck Henry, President of CLIR, articulated some of the potential </a:t>
            </a:r>
            <a:r>
              <a:rPr lang="en"/>
              <a:t>benefits</a:t>
            </a:r>
            <a:r>
              <a:rPr lang="en"/>
              <a:t> to such a collaboration, including:</a:t>
            </a:r>
            <a:endParaRPr/>
          </a:p>
          <a:p>
            <a:pPr indent="-298450" lvl="1" marL="914400" rtl="0" algn="l">
              <a:lnSpc>
                <a:spcPct val="115000"/>
              </a:lnSpc>
              <a:spcBef>
                <a:spcPts val="0"/>
              </a:spcBef>
              <a:spcAft>
                <a:spcPts val="0"/>
              </a:spcAft>
              <a:buSzPts val="1100"/>
              <a:buChar char="○"/>
            </a:pPr>
            <a:r>
              <a:rPr lang="en">
                <a:solidFill>
                  <a:srgbClr val="333333"/>
                </a:solidFill>
                <a:highlight>
                  <a:srgbClr val="FFFFFF"/>
                </a:highlight>
              </a:rPr>
              <a:t>Giving participating institutions the ability to plan and make strategic decisions based on their, and other institutions’, data</a:t>
            </a:r>
            <a:endParaRPr>
              <a:solidFill>
                <a:srgbClr val="333333"/>
              </a:solidFill>
              <a:highlight>
                <a:srgbClr val="FFFFFF"/>
              </a:highlight>
            </a:endParaRPr>
          </a:p>
          <a:p>
            <a:pPr indent="-298450" lvl="1" marL="914400" rtl="0" algn="l">
              <a:lnSpc>
                <a:spcPct val="115000"/>
              </a:lnSpc>
              <a:spcBef>
                <a:spcPts val="0"/>
              </a:spcBef>
              <a:spcAft>
                <a:spcPts val="0"/>
              </a:spcAft>
              <a:buSzPts val="1100"/>
              <a:buChar char="○"/>
            </a:pPr>
            <a:r>
              <a:rPr lang="en">
                <a:solidFill>
                  <a:srgbClr val="333333"/>
                </a:solidFill>
                <a:highlight>
                  <a:srgbClr val="FFFFFF"/>
                </a:highlight>
              </a:rPr>
              <a:t>building a user community of shared standards</a:t>
            </a:r>
            <a:endParaRPr>
              <a:solidFill>
                <a:srgbClr val="333333"/>
              </a:solidFill>
              <a:highlight>
                <a:srgbClr val="FFFFFF"/>
              </a:highlight>
            </a:endParaRPr>
          </a:p>
          <a:p>
            <a:pPr indent="-298450" lvl="1" marL="914400" rtl="0" algn="l">
              <a:lnSpc>
                <a:spcPct val="115000"/>
              </a:lnSpc>
              <a:spcBef>
                <a:spcPts val="0"/>
              </a:spcBef>
              <a:spcAft>
                <a:spcPts val="0"/>
              </a:spcAft>
              <a:buSzPts val="1100"/>
              <a:buChar char="○"/>
            </a:pPr>
            <a:r>
              <a:rPr lang="en">
                <a:solidFill>
                  <a:srgbClr val="333333"/>
                </a:solidFill>
                <a:highlight>
                  <a:srgbClr val="FFFFFF"/>
                </a:highlight>
              </a:rPr>
              <a:t>the inherent, collateral goal of national and international coherence at scale in support of higher and continuing education</a:t>
            </a:r>
            <a:endParaRPr>
              <a:solidFill>
                <a:srgbClr val="333333"/>
              </a:solidFill>
              <a:highlight>
                <a:srgbClr val="FFFFFF"/>
              </a:highlight>
            </a:endParaRPr>
          </a:p>
          <a:p>
            <a:pPr indent="-298450" lvl="1" marL="914400" rtl="0" algn="l">
              <a:lnSpc>
                <a:spcPct val="115000"/>
              </a:lnSpc>
              <a:spcBef>
                <a:spcPts val="0"/>
              </a:spcBef>
              <a:spcAft>
                <a:spcPts val="0"/>
              </a:spcAft>
              <a:buSzPts val="1100"/>
              <a:buChar char="○"/>
            </a:pPr>
            <a:r>
              <a:rPr lang="en">
                <a:solidFill>
                  <a:srgbClr val="333333"/>
                </a:solidFill>
                <a:highlight>
                  <a:srgbClr val="FFFFFF"/>
                </a:highlight>
              </a:rPr>
              <a:t>and the promotion of OA. </a:t>
            </a:r>
            <a:endParaRPr/>
          </a:p>
          <a:p>
            <a:pPr indent="-298450" lvl="0" marL="457200" rtl="0" algn="l">
              <a:lnSpc>
                <a:spcPct val="115000"/>
              </a:lnSpc>
              <a:spcBef>
                <a:spcPts val="0"/>
              </a:spcBef>
              <a:spcAft>
                <a:spcPts val="0"/>
              </a:spcAft>
              <a:buSzPts val="1100"/>
              <a:buChar char="●"/>
            </a:pPr>
            <a:r>
              <a:rPr lang="en"/>
              <a:t>To facilitate this collaboration, the two groups developed a pilot project to bring IRUS-UK to the United States (branded as IRUS-USA). </a:t>
            </a:r>
            <a:endParaRPr/>
          </a:p>
          <a:p>
            <a:pPr indent="-298450" lvl="0" marL="457200" rtl="0" algn="l">
              <a:lnSpc>
                <a:spcPct val="115000"/>
              </a:lnSpc>
              <a:spcBef>
                <a:spcPts val="0"/>
              </a:spcBef>
              <a:spcAft>
                <a:spcPts val="0"/>
              </a:spcAft>
              <a:buSzPts val="1100"/>
              <a:buChar char="●"/>
            </a:pPr>
            <a:r>
              <a:rPr lang="en"/>
              <a:t>The group was comprised of individuals from both organizations, including representatives from DLF’s Assessment Interest Group (AIG). </a:t>
            </a:r>
            <a:endParaRPr/>
          </a:p>
          <a:p>
            <a:pPr indent="-298450" lvl="0" marL="457200" rtl="0" algn="l">
              <a:lnSpc>
                <a:spcPct val="115000"/>
              </a:lnSpc>
              <a:spcBef>
                <a:spcPts val="0"/>
              </a:spcBef>
              <a:spcAft>
                <a:spcPts val="0"/>
              </a:spcAft>
              <a:buSzPts val="1100"/>
              <a:buChar char="●"/>
            </a:pPr>
            <a:r>
              <a:rPr lang="en"/>
              <a:t>Together, the pilot project organizers devised a three-phased approach to the project, including pilot recruitment and platform configuration, information sharing on IRUS-USA, and pilot assessment. </a:t>
            </a:r>
            <a:endParaRPr/>
          </a:p>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7" name="Shape 97"/>
        <p:cNvGrpSpPr/>
        <p:nvPr/>
      </p:nvGrpSpPr>
      <p:grpSpPr>
        <a:xfrm>
          <a:off x="0" y="0"/>
          <a:ext cx="0" cy="0"/>
          <a:chOff x="0" y="0"/>
          <a:chExt cx="0" cy="0"/>
        </a:xfrm>
      </p:grpSpPr>
      <p:sp>
        <p:nvSpPr>
          <p:cNvPr id="98" name="Google Shape;98;g45e7734f15_0_7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45e7734f15_0_7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What is IRUS?</a:t>
            </a:r>
            <a:endParaRPr/>
          </a:p>
          <a:p>
            <a:pPr indent="-298450" lvl="0" marL="457200" rtl="0" algn="l">
              <a:spcBef>
                <a:spcPts val="0"/>
              </a:spcBef>
              <a:spcAft>
                <a:spcPts val="0"/>
              </a:spcAft>
              <a:buSzPts val="1100"/>
              <a:buChar char="●"/>
            </a:pPr>
            <a:r>
              <a:rPr lang="en"/>
              <a:t>Institutional</a:t>
            </a:r>
            <a:r>
              <a:rPr lang="en"/>
              <a:t> Repository Usage Statistics</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4" name="Shape 104"/>
        <p:cNvGrpSpPr/>
        <p:nvPr/>
      </p:nvGrpSpPr>
      <p:grpSpPr>
        <a:xfrm>
          <a:off x="0" y="0"/>
          <a:ext cx="0" cy="0"/>
          <a:chOff x="0" y="0"/>
          <a:chExt cx="0" cy="0"/>
        </a:xfrm>
      </p:grpSpPr>
      <p:sp>
        <p:nvSpPr>
          <p:cNvPr id="105" name="Google Shape;105;g474d6ffd14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474d6ffd14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Home page introduces the project and highlights benefits of service</a:t>
            </a:r>
            <a:endParaRPr/>
          </a:p>
          <a:p>
            <a:pPr indent="-298450" lvl="0" marL="457200" rtl="0" algn="l">
              <a:lnSpc>
                <a:spcPct val="115000"/>
              </a:lnSpc>
              <a:spcBef>
                <a:spcPts val="0"/>
              </a:spcBef>
              <a:spcAft>
                <a:spcPts val="0"/>
              </a:spcAft>
              <a:buSzPts val="1100"/>
              <a:buChar char="●"/>
            </a:pPr>
            <a:r>
              <a:rPr lang="en"/>
              <a:t>A</a:t>
            </a:r>
            <a:r>
              <a:rPr lang="en"/>
              <a:t> survey of UK institutions indicates that IRUS-UK primarily offers value by improving statistical reporting, enabling new forms of reporting, saving time collecting statistics, and increasing knowledge to support better decision making</a:t>
            </a:r>
            <a:r>
              <a:rPr lang="en">
                <a:solidFill>
                  <a:srgbClr val="2C3841"/>
                </a:solidFill>
              </a:rPr>
              <a:t>.</a:t>
            </a:r>
            <a:endParaRPr/>
          </a:p>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1" name="Shape 111"/>
        <p:cNvGrpSpPr/>
        <p:nvPr/>
      </p:nvGrpSpPr>
      <p:grpSpPr>
        <a:xfrm>
          <a:off x="0" y="0"/>
          <a:ext cx="0" cy="0"/>
          <a:chOff x="0" y="0"/>
          <a:chExt cx="0" cy="0"/>
        </a:xfrm>
      </p:grpSpPr>
      <p:sp>
        <p:nvSpPr>
          <p:cNvPr id="112" name="Google Shape;112;g474d6ffd14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474d6ffd14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SzPts val="1100"/>
              <a:buChar char="●"/>
            </a:pPr>
            <a:r>
              <a:rPr lang="en"/>
              <a:t>IRUS-UK presents statistics through a portal via a series of charts and data visualisations that enable users to easily understand, interpret, and communicate data. </a:t>
            </a:r>
            <a:endParaRPr/>
          </a:p>
          <a:p>
            <a:pPr indent="-298450" lvl="0" marL="457200" rtl="0" algn="l">
              <a:lnSpc>
                <a:spcPct val="115000"/>
              </a:lnSpc>
              <a:spcBef>
                <a:spcPts val="0"/>
              </a:spcBef>
              <a:spcAft>
                <a:spcPts val="0"/>
              </a:spcAft>
              <a:buSzPts val="1100"/>
              <a:buChar char="●"/>
            </a:pPr>
            <a:r>
              <a:rPr lang="en"/>
              <a:t>The IRUS-USA pilot replicated the UK approach but provided a limited subset of reports and, therefore, functionality. </a:t>
            </a:r>
            <a:endParaRPr/>
          </a:p>
          <a:p>
            <a:pPr indent="-298450" lvl="0" marL="457200" rtl="0" algn="l">
              <a:lnSpc>
                <a:spcPct val="115000"/>
              </a:lnSpc>
              <a:spcBef>
                <a:spcPts val="0"/>
              </a:spcBef>
              <a:spcAft>
                <a:spcPts val="0"/>
              </a:spcAft>
              <a:buSzPts val="1100"/>
              <a:buChar char="●"/>
            </a:pPr>
            <a:r>
              <a:rPr lang="en"/>
              <a:t>These reports provided a general indication of features available in the production service and enabled the pilot group to assess value. </a:t>
            </a:r>
            <a:endParaRPr/>
          </a:p>
          <a:p>
            <a:pPr indent="-298450" lvl="0" marL="457200" rtl="0" algn="l">
              <a:lnSpc>
                <a:spcPct val="115000"/>
              </a:lnSpc>
              <a:spcBef>
                <a:spcPts val="0"/>
              </a:spcBef>
              <a:spcAft>
                <a:spcPts val="0"/>
              </a:spcAft>
              <a:buSzPts val="1100"/>
              <a:buChar char="●"/>
            </a:pPr>
            <a:r>
              <a:rPr lang="en"/>
              <a:t>Some of the reports include:</a:t>
            </a:r>
            <a:endParaRPr/>
          </a:p>
          <a:p>
            <a:pPr indent="-298450" lvl="1" marL="914400" rtl="0" algn="l">
              <a:spcBef>
                <a:spcPts val="0"/>
              </a:spcBef>
              <a:spcAft>
                <a:spcPts val="0"/>
              </a:spcAft>
              <a:buSzPts val="1100"/>
              <a:buChar char="○"/>
            </a:pPr>
            <a:r>
              <a:rPr lang="en"/>
              <a:t>Summary of all data in IRUS-USA</a:t>
            </a:r>
            <a:endParaRPr/>
          </a:p>
          <a:p>
            <a:pPr indent="-298450" lvl="2" marL="1371600" rtl="0" algn="l">
              <a:spcBef>
                <a:spcPts val="0"/>
              </a:spcBef>
              <a:spcAft>
                <a:spcPts val="0"/>
              </a:spcAft>
              <a:buSzPts val="1100"/>
              <a:buChar char="■"/>
            </a:pPr>
            <a:r>
              <a:rPr lang="en">
                <a:highlight>
                  <a:srgbClr val="FFFFFF"/>
                </a:highlight>
              </a:rPr>
              <a:t>Provides summaries of data in IRUS-USA including: number of participating repositories, number of items downloaded from these repositories since they joined, numbers of downloads (in total, to the end of the previous month, and during the current month).</a:t>
            </a:r>
            <a:endParaRPr>
              <a:highlight>
                <a:srgbClr val="FFFFFF"/>
              </a:highlight>
            </a:endParaRPr>
          </a:p>
          <a:p>
            <a:pPr indent="-298450" lvl="1" marL="914400" rtl="0" algn="l">
              <a:spcBef>
                <a:spcPts val="0"/>
              </a:spcBef>
              <a:spcAft>
                <a:spcPts val="0"/>
              </a:spcAft>
              <a:buSzPts val="1100"/>
              <a:buChar char="○"/>
            </a:pPr>
            <a:r>
              <a:rPr lang="en"/>
              <a:t>ETD (electronic thesis or dissertation) Report 1 </a:t>
            </a:r>
            <a:endParaRPr/>
          </a:p>
          <a:p>
            <a:pPr indent="-298450" lvl="2" marL="1371600" rtl="0" algn="l">
              <a:spcBef>
                <a:spcPts val="0"/>
              </a:spcBef>
              <a:spcAft>
                <a:spcPts val="0"/>
              </a:spcAft>
              <a:buSzPts val="1100"/>
              <a:buChar char="■"/>
            </a:pPr>
            <a:r>
              <a:rPr lang="en"/>
              <a:t>Indicates the number of successful thesis or dissertation download requests by month and repository identifier for a selected repository. </a:t>
            </a:r>
            <a:endParaRPr/>
          </a:p>
          <a:p>
            <a:pPr indent="-298450" lvl="1" marL="914400" rtl="0" algn="l">
              <a:spcBef>
                <a:spcPts val="0"/>
              </a:spcBef>
              <a:spcAft>
                <a:spcPts val="0"/>
              </a:spcAft>
              <a:buSzPts val="1100"/>
              <a:buChar char="○"/>
            </a:pPr>
            <a:r>
              <a:rPr lang="en"/>
              <a:t>Repository Report 1 </a:t>
            </a:r>
            <a:endParaRPr/>
          </a:p>
          <a:p>
            <a:pPr indent="-298450" lvl="2" marL="1371600" rtl="0" algn="l">
              <a:spcBef>
                <a:spcPts val="0"/>
              </a:spcBef>
              <a:spcAft>
                <a:spcPts val="0"/>
              </a:spcAft>
              <a:buSzPts val="1100"/>
              <a:buChar char="■"/>
            </a:pPr>
            <a:r>
              <a:rPr lang="en"/>
              <a:t>Indicates the number of successful item downloads by month for all participating repositories.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8" name="Shape 118"/>
        <p:cNvGrpSpPr/>
        <p:nvPr/>
      </p:nvGrpSpPr>
      <p:grpSpPr>
        <a:xfrm>
          <a:off x="0" y="0"/>
          <a:ext cx="0" cy="0"/>
          <a:chOff x="0" y="0"/>
          <a:chExt cx="0" cy="0"/>
        </a:xfrm>
      </p:grpSpPr>
      <p:sp>
        <p:nvSpPr>
          <p:cNvPr id="119" name="Google Shape;119;g45e7734f15_0_7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45e7734f15_0_7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The DLF Assessment Interest Group (AIG) seeks to engage the community in developing best practices and guidelines for various kinds of digital library assessment.</a:t>
            </a:r>
            <a:endParaRPr/>
          </a:p>
          <a:p>
            <a:pPr indent="-298450" lvl="0" marL="457200" rtl="0" algn="l">
              <a:spcBef>
                <a:spcPts val="0"/>
              </a:spcBef>
              <a:spcAft>
                <a:spcPts val="0"/>
              </a:spcAft>
              <a:buSzPts val="1100"/>
              <a:buChar char="●"/>
            </a:pPr>
            <a:r>
              <a:rPr lang="en"/>
              <a:t>Since 2014, the DLF AIG has been concerned with:</a:t>
            </a:r>
            <a:endParaRPr/>
          </a:p>
          <a:p>
            <a:pPr indent="-298450" lvl="1" marL="914400" rtl="0" algn="l">
              <a:spcBef>
                <a:spcPts val="0"/>
              </a:spcBef>
              <a:spcAft>
                <a:spcPts val="0"/>
              </a:spcAft>
              <a:buSzPts val="1100"/>
              <a:buChar char="○"/>
            </a:pPr>
            <a:r>
              <a:rPr lang="en"/>
              <a:t>determining how to measure the impact of digital collections through qualitative and quantitative metrics;</a:t>
            </a:r>
            <a:endParaRPr/>
          </a:p>
          <a:p>
            <a:pPr indent="-298450" lvl="1" marL="914400" rtl="0" algn="l">
              <a:spcBef>
                <a:spcPts val="0"/>
              </a:spcBef>
              <a:spcAft>
                <a:spcPts val="0"/>
              </a:spcAft>
              <a:buSzPts val="1100"/>
              <a:buChar char="○"/>
            </a:pPr>
            <a:r>
              <a:rPr lang="en"/>
              <a:t>developing areas of commonality and benchmarks in how we measure collections across various platforms;</a:t>
            </a:r>
            <a:endParaRPr/>
          </a:p>
          <a:p>
            <a:pPr indent="-298450" lvl="1" marL="914400" rtl="0" algn="l">
              <a:spcBef>
                <a:spcPts val="0"/>
              </a:spcBef>
              <a:spcAft>
                <a:spcPts val="0"/>
              </a:spcAft>
              <a:buSzPts val="1100"/>
              <a:buChar char="○"/>
            </a:pPr>
            <a:r>
              <a:rPr lang="en"/>
              <a:t>understanding the costs and benefits of digital collections; </a:t>
            </a:r>
            <a:endParaRPr/>
          </a:p>
          <a:p>
            <a:pPr indent="-298450" lvl="1" marL="914400" rtl="0" algn="l">
              <a:spcBef>
                <a:spcPts val="0"/>
              </a:spcBef>
              <a:spcAft>
                <a:spcPts val="0"/>
              </a:spcAft>
              <a:buSzPts val="1100"/>
              <a:buChar char="○"/>
            </a:pPr>
            <a:r>
              <a:rPr lang="en"/>
              <a:t>and exploring how can we best collect, analyze, communicate, and share such information effectively across our various stakeholders</a:t>
            </a:r>
            <a:endParaRPr/>
          </a:p>
          <a:p>
            <a:pPr indent="-298450" lvl="0" marL="457200" rtl="0" algn="l">
              <a:spcBef>
                <a:spcPts val="0"/>
              </a:spcBef>
              <a:spcAft>
                <a:spcPts val="0"/>
              </a:spcAft>
              <a:buSzPts val="1100"/>
              <a:buChar char="●"/>
            </a:pPr>
            <a:r>
              <a:rPr lang="en"/>
              <a:t>Three individuals from the AIG joined the IRUS-USA pilot to assist with the assessment of the project.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3" name="Shape 123"/>
        <p:cNvGrpSpPr/>
        <p:nvPr/>
      </p:nvGrpSpPr>
      <p:grpSpPr>
        <a:xfrm>
          <a:off x="0" y="0"/>
          <a:ext cx="0" cy="0"/>
          <a:chOff x="0" y="0"/>
          <a:chExt cx="0" cy="0"/>
        </a:xfrm>
      </p:grpSpPr>
      <p:sp>
        <p:nvSpPr>
          <p:cNvPr id="124" name="Google Shape;124;g45e7734f15_0_8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45e7734f15_0_8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9" name="Shape 129"/>
        <p:cNvGrpSpPr/>
        <p:nvPr/>
      </p:nvGrpSpPr>
      <p:grpSpPr>
        <a:xfrm>
          <a:off x="0" y="0"/>
          <a:ext cx="0" cy="0"/>
          <a:chOff x="0" y="0"/>
          <a:chExt cx="0" cy="0"/>
        </a:xfrm>
      </p:grpSpPr>
      <p:sp>
        <p:nvSpPr>
          <p:cNvPr id="130" name="Google Shape;130;g45e7734f15_0_7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45e7734f15_0_7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t>With a note that some of these institutions were unable to participate because of platform barriers</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6" name="Shape 136"/>
        <p:cNvGrpSpPr/>
        <p:nvPr/>
      </p:nvGrpSpPr>
      <p:grpSpPr>
        <a:xfrm>
          <a:off x="0" y="0"/>
          <a:ext cx="0" cy="0"/>
          <a:chOff x="0" y="0"/>
          <a:chExt cx="0" cy="0"/>
        </a:xfrm>
      </p:grpSpPr>
      <p:sp>
        <p:nvSpPr>
          <p:cNvPr id="137" name="Google Shape;137;g45e7734f15_0_7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45e7734f15_0_7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SzPts val="1100"/>
              <a:buChar char="●"/>
            </a:pPr>
            <a:r>
              <a:rPr lang="en"/>
              <a:t>Two methodologies were used to assess the IRUS-USA pilot: a survey and a focus group. </a:t>
            </a:r>
            <a:endParaRPr/>
          </a:p>
          <a:p>
            <a:pPr indent="-298450" lvl="0" marL="457200" rtl="0" algn="l">
              <a:lnSpc>
                <a:spcPct val="115000"/>
              </a:lnSpc>
              <a:spcBef>
                <a:spcPts val="0"/>
              </a:spcBef>
              <a:spcAft>
                <a:spcPts val="0"/>
              </a:spcAft>
              <a:buSzPts val="1100"/>
              <a:buChar char="●"/>
            </a:pPr>
            <a:r>
              <a:rPr lang="en"/>
              <a:t>The assessment group developed survey questions by modifying </a:t>
            </a:r>
            <a:r>
              <a:rPr lang="en"/>
              <a:t>a previous IRUS-UK assessment survey</a:t>
            </a:r>
            <a:endParaRPr/>
          </a:p>
          <a:p>
            <a:pPr indent="-298450" lvl="0" marL="457200" rtl="0" algn="l">
              <a:lnSpc>
                <a:spcPct val="115000"/>
              </a:lnSpc>
              <a:spcBef>
                <a:spcPts val="0"/>
              </a:spcBef>
              <a:spcAft>
                <a:spcPts val="0"/>
              </a:spcAft>
              <a:buSzPts val="1100"/>
              <a:buChar char="●"/>
            </a:pPr>
            <a:r>
              <a:rPr lang="en"/>
              <a:t>The survey was sent to the 11 institutions that were participants </a:t>
            </a:r>
            <a:endParaRPr/>
          </a:p>
          <a:p>
            <a:pPr indent="-298450" lvl="1" marL="914400" rtl="0" algn="l">
              <a:lnSpc>
                <a:spcPct val="115000"/>
              </a:lnSpc>
              <a:spcBef>
                <a:spcPts val="0"/>
              </a:spcBef>
              <a:spcAft>
                <a:spcPts val="0"/>
              </a:spcAft>
              <a:buSzPts val="1100"/>
              <a:buChar char="○"/>
            </a:pPr>
            <a:r>
              <a:rPr lang="en"/>
              <a:t>(Caltech, Indiana University, Montana State University, Smithsonian Institution, Swarthmore, University of Arizona, University of Houston, University of Maryland, University of Michigan, University of Pittsburgh, and University of Virginia) with a response rate of 72% (ten starting the survey and eight finishing). </a:t>
            </a:r>
            <a:endParaRPr/>
          </a:p>
          <a:p>
            <a:pPr indent="-298450" lvl="0" marL="457200" rtl="0" algn="l">
              <a:lnSpc>
                <a:spcPct val="115000"/>
              </a:lnSpc>
              <a:spcBef>
                <a:spcPts val="0"/>
              </a:spcBef>
              <a:spcAft>
                <a:spcPts val="0"/>
              </a:spcAft>
              <a:buSzPts val="1100"/>
              <a:buChar char="●"/>
            </a:pPr>
            <a:r>
              <a:rPr lang="en"/>
              <a:t>Survey questions </a:t>
            </a:r>
            <a:r>
              <a:rPr lang="en"/>
              <a:t>appear in Appendix A of our proceeding. </a:t>
            </a:r>
            <a:endParaRPr/>
          </a:p>
          <a:p>
            <a:pPr indent="-298450" lvl="0" marL="457200" rtl="0" algn="l">
              <a:lnSpc>
                <a:spcPct val="115000"/>
              </a:lnSpc>
              <a:spcBef>
                <a:spcPts val="0"/>
              </a:spcBef>
              <a:spcAft>
                <a:spcPts val="0"/>
              </a:spcAft>
              <a:buSzPts val="1100"/>
              <a:buChar char="●"/>
            </a:pPr>
            <a:r>
              <a:rPr lang="en"/>
              <a:t>In the survey, participants were asked if they would be willing to participate in a focus group. This pool of self-selected individuals were used for the focus group. </a:t>
            </a:r>
            <a:endParaRPr/>
          </a:p>
          <a:p>
            <a:pPr indent="-298450" lvl="0" marL="457200" rtl="0" algn="l">
              <a:lnSpc>
                <a:spcPct val="115000"/>
              </a:lnSpc>
              <a:spcBef>
                <a:spcPts val="0"/>
              </a:spcBef>
              <a:spcAft>
                <a:spcPts val="0"/>
              </a:spcAft>
              <a:buSzPts val="1100"/>
              <a:buChar char="●"/>
            </a:pPr>
            <a:r>
              <a:rPr lang="en"/>
              <a:t>Four of the survey participants agreed to be a part of the focus group and three participated in the focus group. </a:t>
            </a:r>
            <a:endParaRPr/>
          </a:p>
          <a:p>
            <a:pPr indent="-298450" lvl="0" marL="457200" rtl="0" algn="l">
              <a:lnSpc>
                <a:spcPct val="115000"/>
              </a:lnSpc>
              <a:spcBef>
                <a:spcPts val="0"/>
              </a:spcBef>
              <a:spcAft>
                <a:spcPts val="0"/>
              </a:spcAft>
              <a:buSzPts val="1100"/>
              <a:buChar char="●"/>
            </a:pPr>
            <a:r>
              <a:rPr lang="en"/>
              <a:t>The prompts for the focus group are included in Appendix B.</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bg>
      <p:bgPr>
        <a:solidFill>
          <a:schemeClr val="lt2"/>
        </a:solidFill>
      </p:bgPr>
    </p:bg>
    <p:spTree>
      <p:nvGrpSpPr>
        <p:cNvPr id="9" name="Shape 9"/>
        <p:cNvGrpSpPr/>
        <p:nvPr/>
      </p:nvGrpSpPr>
      <p:grpSpPr>
        <a:xfrm>
          <a:off x="0" y="0"/>
          <a:ext cx="0" cy="0"/>
          <a:chOff x="0" y="0"/>
          <a:chExt cx="0" cy="0"/>
        </a:xfrm>
      </p:grpSpPr>
      <p:sp>
        <p:nvSpPr>
          <p:cNvPr id="10" name="Google Shape;10;p2"/>
          <p:cNvSpPr/>
          <p:nvPr/>
        </p:nvSpPr>
        <p:spPr>
          <a:xfrm>
            <a:off x="0" y="0"/>
            <a:ext cx="9144000" cy="4878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 name="Google Shape;11;p2"/>
          <p:cNvGrpSpPr/>
          <p:nvPr/>
        </p:nvGrpSpPr>
        <p:grpSpPr>
          <a:xfrm>
            <a:off x="830392" y="1191256"/>
            <a:ext cx="745763" cy="45826"/>
            <a:chOff x="4580561" y="2589004"/>
            <a:chExt cx="1064464" cy="25200"/>
          </a:xfrm>
        </p:grpSpPr>
        <p:sp>
          <p:nvSpPr>
            <p:cNvPr id="12" name="Google Shape;12;p2"/>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 name="Google Shape;14;p2"/>
          <p:cNvSpPr txBox="1"/>
          <p:nvPr>
            <p:ph type="ctrTitle"/>
          </p:nvPr>
        </p:nvSpPr>
        <p:spPr>
          <a:xfrm>
            <a:off x="729450" y="1322450"/>
            <a:ext cx="7688100" cy="1664700"/>
          </a:xfrm>
          <a:prstGeom prst="rect">
            <a:avLst/>
          </a:prstGeom>
        </p:spPr>
        <p:txBody>
          <a:bodyPr anchorCtr="0" anchor="t" bIns="91425" lIns="91425" spcFirstLastPara="1" rIns="91425" wrap="square" tIns="91425"/>
          <a:lstStyle>
            <a:lvl1pPr lvl="0">
              <a:spcBef>
                <a:spcPts val="0"/>
              </a:spcBef>
              <a:spcAft>
                <a:spcPts val="0"/>
              </a:spcAft>
              <a:buClr>
                <a:schemeClr val="dk2"/>
              </a:buClr>
              <a:buSzPts val="4200"/>
              <a:buNone/>
              <a:defRPr sz="4200">
                <a:solidFill>
                  <a:schemeClr val="dk2"/>
                </a:solidFill>
              </a:defRPr>
            </a:lvl1pPr>
            <a:lvl2pPr lvl="1">
              <a:spcBef>
                <a:spcPts val="0"/>
              </a:spcBef>
              <a:spcAft>
                <a:spcPts val="0"/>
              </a:spcAft>
              <a:buClr>
                <a:schemeClr val="dk2"/>
              </a:buClr>
              <a:buSzPts val="4200"/>
              <a:buNone/>
              <a:defRPr sz="4200">
                <a:solidFill>
                  <a:schemeClr val="dk2"/>
                </a:solidFill>
              </a:defRPr>
            </a:lvl2pPr>
            <a:lvl3pPr lvl="2">
              <a:spcBef>
                <a:spcPts val="0"/>
              </a:spcBef>
              <a:spcAft>
                <a:spcPts val="0"/>
              </a:spcAft>
              <a:buClr>
                <a:schemeClr val="dk2"/>
              </a:buClr>
              <a:buSzPts val="4200"/>
              <a:buNone/>
              <a:defRPr sz="4200">
                <a:solidFill>
                  <a:schemeClr val="dk2"/>
                </a:solidFill>
              </a:defRPr>
            </a:lvl3pPr>
            <a:lvl4pPr lvl="3">
              <a:spcBef>
                <a:spcPts val="0"/>
              </a:spcBef>
              <a:spcAft>
                <a:spcPts val="0"/>
              </a:spcAft>
              <a:buClr>
                <a:schemeClr val="dk2"/>
              </a:buClr>
              <a:buSzPts val="4200"/>
              <a:buNone/>
              <a:defRPr sz="4200">
                <a:solidFill>
                  <a:schemeClr val="dk2"/>
                </a:solidFill>
              </a:defRPr>
            </a:lvl4pPr>
            <a:lvl5pPr lvl="4">
              <a:spcBef>
                <a:spcPts val="0"/>
              </a:spcBef>
              <a:spcAft>
                <a:spcPts val="0"/>
              </a:spcAft>
              <a:buClr>
                <a:schemeClr val="dk2"/>
              </a:buClr>
              <a:buSzPts val="4200"/>
              <a:buNone/>
              <a:defRPr sz="4200">
                <a:solidFill>
                  <a:schemeClr val="dk2"/>
                </a:solidFill>
              </a:defRPr>
            </a:lvl5pPr>
            <a:lvl6pPr lvl="5">
              <a:spcBef>
                <a:spcPts val="0"/>
              </a:spcBef>
              <a:spcAft>
                <a:spcPts val="0"/>
              </a:spcAft>
              <a:buClr>
                <a:schemeClr val="dk2"/>
              </a:buClr>
              <a:buSzPts val="4200"/>
              <a:buNone/>
              <a:defRPr sz="4200">
                <a:solidFill>
                  <a:schemeClr val="dk2"/>
                </a:solidFill>
              </a:defRPr>
            </a:lvl6pPr>
            <a:lvl7pPr lvl="6">
              <a:spcBef>
                <a:spcPts val="0"/>
              </a:spcBef>
              <a:spcAft>
                <a:spcPts val="0"/>
              </a:spcAft>
              <a:buClr>
                <a:schemeClr val="dk2"/>
              </a:buClr>
              <a:buSzPts val="4200"/>
              <a:buNone/>
              <a:defRPr sz="4200">
                <a:solidFill>
                  <a:schemeClr val="dk2"/>
                </a:solidFill>
              </a:defRPr>
            </a:lvl7pPr>
            <a:lvl8pPr lvl="7">
              <a:spcBef>
                <a:spcPts val="0"/>
              </a:spcBef>
              <a:spcAft>
                <a:spcPts val="0"/>
              </a:spcAft>
              <a:buClr>
                <a:schemeClr val="dk2"/>
              </a:buClr>
              <a:buSzPts val="4200"/>
              <a:buNone/>
              <a:defRPr sz="4200">
                <a:solidFill>
                  <a:schemeClr val="dk2"/>
                </a:solidFill>
              </a:defRPr>
            </a:lvl8pPr>
            <a:lvl9pPr lvl="8">
              <a:spcBef>
                <a:spcPts val="0"/>
              </a:spcBef>
              <a:spcAft>
                <a:spcPts val="0"/>
              </a:spcAft>
              <a:buClr>
                <a:schemeClr val="dk2"/>
              </a:buClr>
              <a:buSzPts val="4200"/>
              <a:buNone/>
              <a:defRPr sz="4200">
                <a:solidFill>
                  <a:schemeClr val="dk2"/>
                </a:solidFill>
              </a:defRPr>
            </a:lvl9pPr>
          </a:lstStyle>
          <a:p/>
        </p:txBody>
      </p:sp>
      <p:sp>
        <p:nvSpPr>
          <p:cNvPr id="15" name="Google Shape;15;p2"/>
          <p:cNvSpPr txBox="1"/>
          <p:nvPr>
            <p:ph idx="1" type="subTitle"/>
          </p:nvPr>
        </p:nvSpPr>
        <p:spPr>
          <a:xfrm>
            <a:off x="729627" y="3172900"/>
            <a:ext cx="7688100" cy="541200"/>
          </a:xfrm>
          <a:prstGeom prst="rect">
            <a:avLst/>
          </a:prstGeom>
        </p:spPr>
        <p:txBody>
          <a:bodyPr anchorCtr="0" anchor="t" bIns="91425" lIns="91425" spcFirstLastPara="1" rIns="91425" wrap="square" tIns="91425"/>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16" name="Google Shape;16;p2"/>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bg>
      <p:bgPr>
        <a:solidFill>
          <a:schemeClr val="dk1"/>
        </a:solidFill>
      </p:bgPr>
    </p:bg>
    <p:spTree>
      <p:nvGrpSpPr>
        <p:cNvPr id="73" name="Shape 73"/>
        <p:cNvGrpSpPr/>
        <p:nvPr/>
      </p:nvGrpSpPr>
      <p:grpSpPr>
        <a:xfrm>
          <a:off x="0" y="0"/>
          <a:ext cx="0" cy="0"/>
          <a:chOff x="0" y="0"/>
          <a:chExt cx="0" cy="0"/>
        </a:xfrm>
      </p:grpSpPr>
      <p:grpSp>
        <p:nvGrpSpPr>
          <p:cNvPr id="74" name="Google Shape;74;p11"/>
          <p:cNvGrpSpPr/>
          <p:nvPr/>
        </p:nvGrpSpPr>
        <p:grpSpPr>
          <a:xfrm>
            <a:off x="830392" y="4169130"/>
            <a:ext cx="745763" cy="45826"/>
            <a:chOff x="4580561" y="2589004"/>
            <a:chExt cx="1064464" cy="25200"/>
          </a:xfrm>
        </p:grpSpPr>
        <p:sp>
          <p:nvSpPr>
            <p:cNvPr id="75" name="Google Shape;75;p11"/>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11"/>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7" name="Google Shape;77;p11"/>
          <p:cNvSpPr txBox="1"/>
          <p:nvPr>
            <p:ph hasCustomPrompt="1" type="title"/>
          </p:nvPr>
        </p:nvSpPr>
        <p:spPr>
          <a:xfrm>
            <a:off x="729450" y="733950"/>
            <a:ext cx="7688400" cy="1244700"/>
          </a:xfrm>
          <a:prstGeom prst="rect">
            <a:avLst/>
          </a:prstGeom>
        </p:spPr>
        <p:txBody>
          <a:bodyPr anchorCtr="0" anchor="t" bIns="91425" lIns="91425" spcFirstLastPara="1" rIns="91425" wrap="square" tIns="91425"/>
          <a:lstStyle>
            <a:lvl1pPr lvl="0">
              <a:spcBef>
                <a:spcPts val="0"/>
              </a:spcBef>
              <a:spcAft>
                <a:spcPts val="0"/>
              </a:spcAft>
              <a:buClr>
                <a:schemeClr val="lt1"/>
              </a:buClr>
              <a:buSzPts val="8000"/>
              <a:buNone/>
              <a:defRPr sz="8000">
                <a:solidFill>
                  <a:schemeClr val="lt1"/>
                </a:solidFill>
              </a:defRPr>
            </a:lvl1pPr>
            <a:lvl2pPr lvl="1">
              <a:spcBef>
                <a:spcPts val="0"/>
              </a:spcBef>
              <a:spcAft>
                <a:spcPts val="0"/>
              </a:spcAft>
              <a:buClr>
                <a:schemeClr val="lt1"/>
              </a:buClr>
              <a:buSzPts val="8000"/>
              <a:buNone/>
              <a:defRPr sz="8000">
                <a:solidFill>
                  <a:schemeClr val="lt1"/>
                </a:solidFill>
              </a:defRPr>
            </a:lvl2pPr>
            <a:lvl3pPr lvl="2">
              <a:spcBef>
                <a:spcPts val="0"/>
              </a:spcBef>
              <a:spcAft>
                <a:spcPts val="0"/>
              </a:spcAft>
              <a:buClr>
                <a:schemeClr val="lt1"/>
              </a:buClr>
              <a:buSzPts val="8000"/>
              <a:buNone/>
              <a:defRPr sz="8000">
                <a:solidFill>
                  <a:schemeClr val="lt1"/>
                </a:solidFill>
              </a:defRPr>
            </a:lvl3pPr>
            <a:lvl4pPr lvl="3">
              <a:spcBef>
                <a:spcPts val="0"/>
              </a:spcBef>
              <a:spcAft>
                <a:spcPts val="0"/>
              </a:spcAft>
              <a:buClr>
                <a:schemeClr val="lt1"/>
              </a:buClr>
              <a:buSzPts val="8000"/>
              <a:buNone/>
              <a:defRPr sz="8000">
                <a:solidFill>
                  <a:schemeClr val="lt1"/>
                </a:solidFill>
              </a:defRPr>
            </a:lvl4pPr>
            <a:lvl5pPr lvl="4">
              <a:spcBef>
                <a:spcPts val="0"/>
              </a:spcBef>
              <a:spcAft>
                <a:spcPts val="0"/>
              </a:spcAft>
              <a:buClr>
                <a:schemeClr val="lt1"/>
              </a:buClr>
              <a:buSzPts val="8000"/>
              <a:buNone/>
              <a:defRPr sz="8000">
                <a:solidFill>
                  <a:schemeClr val="lt1"/>
                </a:solidFill>
              </a:defRPr>
            </a:lvl5pPr>
            <a:lvl6pPr lvl="5">
              <a:spcBef>
                <a:spcPts val="0"/>
              </a:spcBef>
              <a:spcAft>
                <a:spcPts val="0"/>
              </a:spcAft>
              <a:buClr>
                <a:schemeClr val="lt1"/>
              </a:buClr>
              <a:buSzPts val="8000"/>
              <a:buNone/>
              <a:defRPr sz="8000">
                <a:solidFill>
                  <a:schemeClr val="lt1"/>
                </a:solidFill>
              </a:defRPr>
            </a:lvl6pPr>
            <a:lvl7pPr lvl="6">
              <a:spcBef>
                <a:spcPts val="0"/>
              </a:spcBef>
              <a:spcAft>
                <a:spcPts val="0"/>
              </a:spcAft>
              <a:buClr>
                <a:schemeClr val="lt1"/>
              </a:buClr>
              <a:buSzPts val="8000"/>
              <a:buNone/>
              <a:defRPr sz="8000">
                <a:solidFill>
                  <a:schemeClr val="lt1"/>
                </a:solidFill>
              </a:defRPr>
            </a:lvl7pPr>
            <a:lvl8pPr lvl="7">
              <a:spcBef>
                <a:spcPts val="0"/>
              </a:spcBef>
              <a:spcAft>
                <a:spcPts val="0"/>
              </a:spcAft>
              <a:buClr>
                <a:schemeClr val="lt1"/>
              </a:buClr>
              <a:buSzPts val="8000"/>
              <a:buNone/>
              <a:defRPr sz="8000">
                <a:solidFill>
                  <a:schemeClr val="lt1"/>
                </a:solidFill>
              </a:defRPr>
            </a:lvl8pPr>
            <a:lvl9pPr lvl="8">
              <a:spcBef>
                <a:spcPts val="0"/>
              </a:spcBef>
              <a:spcAft>
                <a:spcPts val="0"/>
              </a:spcAft>
              <a:buClr>
                <a:schemeClr val="lt1"/>
              </a:buClr>
              <a:buSzPts val="8000"/>
              <a:buNone/>
              <a:defRPr sz="8000">
                <a:solidFill>
                  <a:schemeClr val="lt1"/>
                </a:solidFill>
              </a:defRPr>
            </a:lvl9pPr>
          </a:lstStyle>
          <a:p>
            <a:r>
              <a:t>xx%</a:t>
            </a:r>
          </a:p>
        </p:txBody>
      </p:sp>
      <p:sp>
        <p:nvSpPr>
          <p:cNvPr id="78" name="Google Shape;78;p11"/>
          <p:cNvSpPr txBox="1"/>
          <p:nvPr>
            <p:ph idx="1" type="body"/>
          </p:nvPr>
        </p:nvSpPr>
        <p:spPr>
          <a:xfrm>
            <a:off x="729450" y="2272888"/>
            <a:ext cx="7688400" cy="1580400"/>
          </a:xfrm>
          <a:prstGeom prst="rect">
            <a:avLst/>
          </a:prstGeom>
        </p:spPr>
        <p:txBody>
          <a:bodyPr anchorCtr="0" anchor="t" bIns="91425" lIns="91425" spcFirstLastPara="1" rIns="91425" wrap="square" tIns="91425"/>
          <a:lstStyle>
            <a:lvl1pPr indent="-311150" lvl="0" marL="457200">
              <a:spcBef>
                <a:spcPts val="0"/>
              </a:spcBef>
              <a:spcAft>
                <a:spcPts val="0"/>
              </a:spcAft>
              <a:buClr>
                <a:schemeClr val="lt1"/>
              </a:buClr>
              <a:buSzPts val="1300"/>
              <a:buChar char="●"/>
              <a:defRPr>
                <a:solidFill>
                  <a:schemeClr val="lt1"/>
                </a:solidFill>
              </a:defRPr>
            </a:lvl1pPr>
            <a:lvl2pPr indent="-298450" lvl="1" marL="914400">
              <a:spcBef>
                <a:spcPts val="1600"/>
              </a:spcBef>
              <a:spcAft>
                <a:spcPts val="0"/>
              </a:spcAft>
              <a:buClr>
                <a:schemeClr val="lt1"/>
              </a:buClr>
              <a:buSzPts val="1100"/>
              <a:buChar char="○"/>
              <a:defRPr>
                <a:solidFill>
                  <a:schemeClr val="lt1"/>
                </a:solidFill>
              </a:defRPr>
            </a:lvl2pPr>
            <a:lvl3pPr indent="-298450" lvl="2" marL="1371600">
              <a:spcBef>
                <a:spcPts val="1600"/>
              </a:spcBef>
              <a:spcAft>
                <a:spcPts val="0"/>
              </a:spcAft>
              <a:buClr>
                <a:schemeClr val="lt1"/>
              </a:buClr>
              <a:buSzPts val="1100"/>
              <a:buChar char="■"/>
              <a:defRPr>
                <a:solidFill>
                  <a:schemeClr val="lt1"/>
                </a:solidFill>
              </a:defRPr>
            </a:lvl3pPr>
            <a:lvl4pPr indent="-298450" lvl="3" marL="1828800">
              <a:spcBef>
                <a:spcPts val="1600"/>
              </a:spcBef>
              <a:spcAft>
                <a:spcPts val="0"/>
              </a:spcAft>
              <a:buClr>
                <a:schemeClr val="lt1"/>
              </a:buClr>
              <a:buSzPts val="1100"/>
              <a:buChar char="●"/>
              <a:defRPr>
                <a:solidFill>
                  <a:schemeClr val="lt1"/>
                </a:solidFill>
              </a:defRPr>
            </a:lvl4pPr>
            <a:lvl5pPr indent="-298450" lvl="4" marL="2286000">
              <a:spcBef>
                <a:spcPts val="1600"/>
              </a:spcBef>
              <a:spcAft>
                <a:spcPts val="0"/>
              </a:spcAft>
              <a:buClr>
                <a:schemeClr val="lt1"/>
              </a:buClr>
              <a:buSzPts val="1100"/>
              <a:buChar char="○"/>
              <a:defRPr>
                <a:solidFill>
                  <a:schemeClr val="lt1"/>
                </a:solidFill>
              </a:defRPr>
            </a:lvl5pPr>
            <a:lvl6pPr indent="-298450" lvl="5" marL="2743200">
              <a:spcBef>
                <a:spcPts val="1600"/>
              </a:spcBef>
              <a:spcAft>
                <a:spcPts val="0"/>
              </a:spcAft>
              <a:buClr>
                <a:schemeClr val="lt1"/>
              </a:buClr>
              <a:buSzPts val="1100"/>
              <a:buChar char="■"/>
              <a:defRPr>
                <a:solidFill>
                  <a:schemeClr val="lt1"/>
                </a:solidFill>
              </a:defRPr>
            </a:lvl6pPr>
            <a:lvl7pPr indent="-298450" lvl="6" marL="3200400">
              <a:spcBef>
                <a:spcPts val="1600"/>
              </a:spcBef>
              <a:spcAft>
                <a:spcPts val="0"/>
              </a:spcAft>
              <a:buClr>
                <a:schemeClr val="lt1"/>
              </a:buClr>
              <a:buSzPts val="1100"/>
              <a:buChar char="●"/>
              <a:defRPr>
                <a:solidFill>
                  <a:schemeClr val="lt1"/>
                </a:solidFill>
              </a:defRPr>
            </a:lvl7pPr>
            <a:lvl8pPr indent="-298450" lvl="7" marL="3657600">
              <a:spcBef>
                <a:spcPts val="1600"/>
              </a:spcBef>
              <a:spcAft>
                <a:spcPts val="0"/>
              </a:spcAft>
              <a:buClr>
                <a:schemeClr val="lt1"/>
              </a:buClr>
              <a:buSzPts val="1100"/>
              <a:buChar char="○"/>
              <a:defRPr>
                <a:solidFill>
                  <a:schemeClr val="lt1"/>
                </a:solidFill>
              </a:defRPr>
            </a:lvl8pPr>
            <a:lvl9pPr indent="-298450" lvl="8" marL="4114800">
              <a:spcBef>
                <a:spcPts val="1600"/>
              </a:spcBef>
              <a:spcAft>
                <a:spcPts val="1600"/>
              </a:spcAft>
              <a:buClr>
                <a:schemeClr val="lt1"/>
              </a:buClr>
              <a:buSzPts val="1100"/>
              <a:buChar char="■"/>
              <a:defRPr>
                <a:solidFill>
                  <a:schemeClr val="lt1"/>
                </a:solidFill>
              </a:defRPr>
            </a:lvl9pPr>
          </a:lstStyle>
          <a:p/>
        </p:txBody>
      </p:sp>
      <p:sp>
        <p:nvSpPr>
          <p:cNvPr id="79" name="Google Shape;79;p11"/>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80" name="Shape 80"/>
        <p:cNvGrpSpPr/>
        <p:nvPr/>
      </p:nvGrpSpPr>
      <p:grpSpPr>
        <a:xfrm>
          <a:off x="0" y="0"/>
          <a:ext cx="0" cy="0"/>
          <a:chOff x="0" y="0"/>
          <a:chExt cx="0" cy="0"/>
        </a:xfrm>
      </p:grpSpPr>
      <p:sp>
        <p:nvSpPr>
          <p:cNvPr id="81" name="Google Shape;81;p12"/>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bg>
      <p:bgPr>
        <a:solidFill>
          <a:schemeClr val="dk1"/>
        </a:solidFill>
      </p:bgPr>
    </p:bg>
    <p:spTree>
      <p:nvGrpSpPr>
        <p:cNvPr id="17" name="Shape 17"/>
        <p:cNvGrpSpPr/>
        <p:nvPr/>
      </p:nvGrpSpPr>
      <p:grpSpPr>
        <a:xfrm>
          <a:off x="0" y="0"/>
          <a:ext cx="0" cy="0"/>
          <a:chOff x="0" y="0"/>
          <a:chExt cx="0" cy="0"/>
        </a:xfrm>
      </p:grpSpPr>
      <p:grpSp>
        <p:nvGrpSpPr>
          <p:cNvPr id="18" name="Google Shape;18;p3"/>
          <p:cNvGrpSpPr/>
          <p:nvPr/>
        </p:nvGrpSpPr>
        <p:grpSpPr>
          <a:xfrm>
            <a:off x="830392" y="1191256"/>
            <a:ext cx="745763" cy="45826"/>
            <a:chOff x="4580561" y="2589004"/>
            <a:chExt cx="1064464" cy="25200"/>
          </a:xfrm>
        </p:grpSpPr>
        <p:sp>
          <p:nvSpPr>
            <p:cNvPr id="19" name="Google Shape;19;p3"/>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3"/>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1" name="Google Shape;21;p3"/>
          <p:cNvSpPr txBox="1"/>
          <p:nvPr>
            <p:ph type="title"/>
          </p:nvPr>
        </p:nvSpPr>
        <p:spPr>
          <a:xfrm>
            <a:off x="729450" y="1322450"/>
            <a:ext cx="7688400" cy="1518600"/>
          </a:xfrm>
          <a:prstGeom prst="rect">
            <a:avLst/>
          </a:prstGeom>
        </p:spPr>
        <p:txBody>
          <a:bodyPr anchorCtr="0" anchor="t" bIns="91425" lIns="91425" spcFirstLastPara="1" rIns="91425" wrap="square" tIns="91425"/>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22" name="Google Shape;22;p3"/>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23" name="Shape 23"/>
        <p:cNvGrpSpPr/>
        <p:nvPr/>
      </p:nvGrpSpPr>
      <p:grpSpPr>
        <a:xfrm>
          <a:off x="0" y="0"/>
          <a:ext cx="0" cy="0"/>
          <a:chOff x="0" y="0"/>
          <a:chExt cx="0" cy="0"/>
        </a:xfrm>
      </p:grpSpPr>
      <p:sp>
        <p:nvSpPr>
          <p:cNvPr id="24" name="Google Shape;24;p4"/>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5" name="Google Shape;25;p4"/>
          <p:cNvGrpSpPr/>
          <p:nvPr/>
        </p:nvGrpSpPr>
        <p:grpSpPr>
          <a:xfrm>
            <a:off x="830392" y="1191256"/>
            <a:ext cx="745763" cy="45826"/>
            <a:chOff x="4580561" y="2589004"/>
            <a:chExt cx="1064464" cy="25200"/>
          </a:xfrm>
        </p:grpSpPr>
        <p:sp>
          <p:nvSpPr>
            <p:cNvPr id="26" name="Google Shape;26;p4"/>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4"/>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8" name="Google Shape;28;p4"/>
          <p:cNvSpPr txBox="1"/>
          <p:nvPr>
            <p:ph type="title"/>
          </p:nvPr>
        </p:nvSpPr>
        <p:spPr>
          <a:xfrm>
            <a:off x="729450" y="1318650"/>
            <a:ext cx="7688700" cy="535200"/>
          </a:xfrm>
          <a:prstGeom prst="rect">
            <a:avLst/>
          </a:prstGeom>
        </p:spPr>
        <p:txBody>
          <a:bodyPr anchorCtr="0" anchor="t" bIns="91425" lIns="91425" spcFirstLastPara="1" rIns="91425" wrap="square" tIns="91425"/>
          <a:lstStyle>
            <a:lvl1pPr lvl="0">
              <a:spcBef>
                <a:spcPts val="0"/>
              </a:spcBef>
              <a:spcAft>
                <a:spcPts val="0"/>
              </a:spcAft>
              <a:buClr>
                <a:schemeClr val="dk2"/>
              </a:buClr>
              <a:buSzPts val="4000"/>
              <a:buNone/>
              <a:defRPr sz="40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p:txBody>
      </p:sp>
      <p:sp>
        <p:nvSpPr>
          <p:cNvPr id="29" name="Google Shape;29;p4"/>
          <p:cNvSpPr txBox="1"/>
          <p:nvPr>
            <p:ph idx="1" type="body"/>
          </p:nvPr>
        </p:nvSpPr>
        <p:spPr>
          <a:xfrm>
            <a:off x="729450" y="2078875"/>
            <a:ext cx="7688700" cy="2261100"/>
          </a:xfrm>
          <a:prstGeom prst="rect">
            <a:avLst/>
          </a:prstGeom>
        </p:spPr>
        <p:txBody>
          <a:bodyPr anchorCtr="0" anchor="t" bIns="91425" lIns="91425" spcFirstLastPara="1" rIns="91425" wrap="square" tIns="91425"/>
          <a:lstStyle>
            <a:lvl1pPr indent="-419100" lvl="0" marL="457200">
              <a:spcBef>
                <a:spcPts val="0"/>
              </a:spcBef>
              <a:spcAft>
                <a:spcPts val="0"/>
              </a:spcAft>
              <a:buSzPts val="3000"/>
              <a:buChar char="●"/>
              <a:defRPr sz="3000"/>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30" name="Google Shape;30;p4"/>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31" name="Shape 31"/>
        <p:cNvGrpSpPr/>
        <p:nvPr/>
      </p:nvGrpSpPr>
      <p:grpSpPr>
        <a:xfrm>
          <a:off x="0" y="0"/>
          <a:ext cx="0" cy="0"/>
          <a:chOff x="0" y="0"/>
          <a:chExt cx="0" cy="0"/>
        </a:xfrm>
      </p:grpSpPr>
      <p:sp>
        <p:nvSpPr>
          <p:cNvPr id="32" name="Google Shape;32;p5"/>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3" name="Google Shape;33;p5"/>
          <p:cNvGrpSpPr/>
          <p:nvPr/>
        </p:nvGrpSpPr>
        <p:grpSpPr>
          <a:xfrm>
            <a:off x="830392" y="1191256"/>
            <a:ext cx="745763" cy="45826"/>
            <a:chOff x="4580561" y="2589004"/>
            <a:chExt cx="1064464" cy="25200"/>
          </a:xfrm>
        </p:grpSpPr>
        <p:sp>
          <p:nvSpPr>
            <p:cNvPr id="34" name="Google Shape;34;p5"/>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5"/>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6" name="Google Shape;36;p5"/>
          <p:cNvSpPr txBox="1"/>
          <p:nvPr>
            <p:ph type="title"/>
          </p:nvPr>
        </p:nvSpPr>
        <p:spPr>
          <a:xfrm>
            <a:off x="729450" y="1318650"/>
            <a:ext cx="7688400" cy="535200"/>
          </a:xfrm>
          <a:prstGeom prst="rect">
            <a:avLst/>
          </a:prstGeom>
        </p:spPr>
        <p:txBody>
          <a:bodyPr anchorCtr="0" anchor="t" bIns="91425" lIns="91425" spcFirstLastPara="1" rIns="91425" wrap="square" tIns="91425"/>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p:txBody>
      </p:sp>
      <p:sp>
        <p:nvSpPr>
          <p:cNvPr id="37" name="Google Shape;37;p5"/>
          <p:cNvSpPr txBox="1"/>
          <p:nvPr>
            <p:ph idx="1" type="body"/>
          </p:nvPr>
        </p:nvSpPr>
        <p:spPr>
          <a:xfrm>
            <a:off x="729325" y="2078875"/>
            <a:ext cx="3774300" cy="22611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38" name="Google Shape;38;p5"/>
          <p:cNvSpPr txBox="1"/>
          <p:nvPr>
            <p:ph idx="2" type="body"/>
          </p:nvPr>
        </p:nvSpPr>
        <p:spPr>
          <a:xfrm>
            <a:off x="4643604" y="2078875"/>
            <a:ext cx="3774300" cy="22611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39" name="Google Shape;39;p5"/>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40" name="Shape 40"/>
        <p:cNvGrpSpPr/>
        <p:nvPr/>
      </p:nvGrpSpPr>
      <p:grpSpPr>
        <a:xfrm>
          <a:off x="0" y="0"/>
          <a:ext cx="0" cy="0"/>
          <a:chOff x="0" y="0"/>
          <a:chExt cx="0" cy="0"/>
        </a:xfrm>
      </p:grpSpPr>
      <p:sp>
        <p:nvSpPr>
          <p:cNvPr id="41" name="Google Shape;41;p6"/>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2" name="Google Shape;42;p6"/>
          <p:cNvGrpSpPr/>
          <p:nvPr/>
        </p:nvGrpSpPr>
        <p:grpSpPr>
          <a:xfrm>
            <a:off x="830392" y="1191256"/>
            <a:ext cx="745763" cy="45826"/>
            <a:chOff x="4580561" y="2589004"/>
            <a:chExt cx="1064464" cy="25200"/>
          </a:xfrm>
        </p:grpSpPr>
        <p:sp>
          <p:nvSpPr>
            <p:cNvPr id="43" name="Google Shape;43;p6"/>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6"/>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5" name="Google Shape;45;p6"/>
          <p:cNvSpPr txBox="1"/>
          <p:nvPr>
            <p:ph type="title"/>
          </p:nvPr>
        </p:nvSpPr>
        <p:spPr>
          <a:xfrm>
            <a:off x="729450" y="1318650"/>
            <a:ext cx="7688400" cy="535200"/>
          </a:xfrm>
          <a:prstGeom prst="rect">
            <a:avLst/>
          </a:prstGeom>
        </p:spPr>
        <p:txBody>
          <a:bodyPr anchorCtr="0" anchor="t" bIns="91425" lIns="91425" spcFirstLastPara="1" rIns="91425" wrap="square" tIns="91425"/>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p:txBody>
      </p:sp>
      <p:sp>
        <p:nvSpPr>
          <p:cNvPr id="46" name="Google Shape;46;p6"/>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47" name="Shape 47"/>
        <p:cNvGrpSpPr/>
        <p:nvPr/>
      </p:nvGrpSpPr>
      <p:grpSpPr>
        <a:xfrm>
          <a:off x="0" y="0"/>
          <a:ext cx="0" cy="0"/>
          <a:chOff x="0" y="0"/>
          <a:chExt cx="0" cy="0"/>
        </a:xfrm>
      </p:grpSpPr>
      <p:sp>
        <p:nvSpPr>
          <p:cNvPr id="48" name="Google Shape;48;p7"/>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9" name="Google Shape;49;p7"/>
          <p:cNvGrpSpPr/>
          <p:nvPr/>
        </p:nvGrpSpPr>
        <p:grpSpPr>
          <a:xfrm>
            <a:off x="830392" y="1191256"/>
            <a:ext cx="745763" cy="45826"/>
            <a:chOff x="4580561" y="2589004"/>
            <a:chExt cx="1064464" cy="25200"/>
          </a:xfrm>
        </p:grpSpPr>
        <p:sp>
          <p:nvSpPr>
            <p:cNvPr id="50" name="Google Shape;50;p7"/>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7"/>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2" name="Google Shape;52;p7"/>
          <p:cNvSpPr txBox="1"/>
          <p:nvPr>
            <p:ph type="title"/>
          </p:nvPr>
        </p:nvSpPr>
        <p:spPr>
          <a:xfrm>
            <a:off x="730000" y="1318650"/>
            <a:ext cx="3300900" cy="1381500"/>
          </a:xfrm>
          <a:prstGeom prst="rect">
            <a:avLst/>
          </a:prstGeom>
        </p:spPr>
        <p:txBody>
          <a:bodyPr anchorCtr="0" anchor="t" bIns="91425" lIns="91425" spcFirstLastPara="1" rIns="91425" wrap="square" tIns="91425"/>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p:txBody>
      </p:sp>
      <p:sp>
        <p:nvSpPr>
          <p:cNvPr id="53" name="Google Shape;53;p7"/>
          <p:cNvSpPr txBox="1"/>
          <p:nvPr>
            <p:ph idx="1" type="body"/>
          </p:nvPr>
        </p:nvSpPr>
        <p:spPr>
          <a:xfrm>
            <a:off x="721225" y="2781725"/>
            <a:ext cx="3300900" cy="15975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54" name="Google Shape;54;p7"/>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accent3"/>
        </a:solidFill>
      </p:bgPr>
    </p:bg>
    <p:spTree>
      <p:nvGrpSpPr>
        <p:cNvPr id="55" name="Shape 55"/>
        <p:cNvGrpSpPr/>
        <p:nvPr/>
      </p:nvGrpSpPr>
      <p:grpSpPr>
        <a:xfrm>
          <a:off x="0" y="0"/>
          <a:ext cx="0" cy="0"/>
          <a:chOff x="0" y="0"/>
          <a:chExt cx="0" cy="0"/>
        </a:xfrm>
      </p:grpSpPr>
      <p:grpSp>
        <p:nvGrpSpPr>
          <p:cNvPr id="56" name="Google Shape;56;p8"/>
          <p:cNvGrpSpPr/>
          <p:nvPr/>
        </p:nvGrpSpPr>
        <p:grpSpPr>
          <a:xfrm>
            <a:off x="830392" y="4169130"/>
            <a:ext cx="745763" cy="45826"/>
            <a:chOff x="4580561" y="2589004"/>
            <a:chExt cx="1064464" cy="25200"/>
          </a:xfrm>
        </p:grpSpPr>
        <p:sp>
          <p:nvSpPr>
            <p:cNvPr id="57" name="Google Shape;57;p8"/>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8"/>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9" name="Google Shape;59;p8"/>
          <p:cNvSpPr txBox="1"/>
          <p:nvPr>
            <p:ph type="title"/>
          </p:nvPr>
        </p:nvSpPr>
        <p:spPr>
          <a:xfrm>
            <a:off x="729450" y="864300"/>
            <a:ext cx="7021200" cy="2985000"/>
          </a:xfrm>
          <a:prstGeom prst="rect">
            <a:avLst/>
          </a:prstGeom>
        </p:spPr>
        <p:txBody>
          <a:bodyPr anchorCtr="0" anchor="ctr" bIns="91425" lIns="91425" spcFirstLastPara="1" rIns="91425" wrap="square" tIns="91425"/>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60" name="Google Shape;60;p8"/>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61" name="Shape 61"/>
        <p:cNvGrpSpPr/>
        <p:nvPr/>
      </p:nvGrpSpPr>
      <p:grpSpPr>
        <a:xfrm>
          <a:off x="0" y="0"/>
          <a:ext cx="0" cy="0"/>
          <a:chOff x="0" y="0"/>
          <a:chExt cx="0" cy="0"/>
        </a:xfrm>
      </p:grpSpPr>
      <p:sp>
        <p:nvSpPr>
          <p:cNvPr id="62" name="Google Shape;62;p9"/>
          <p:cNvSpPr/>
          <p:nvPr/>
        </p:nvSpPr>
        <p:spPr>
          <a:xfrm>
            <a:off x="0" y="0"/>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3" name="Google Shape;63;p9"/>
          <p:cNvGrpSpPr/>
          <p:nvPr/>
        </p:nvGrpSpPr>
        <p:grpSpPr>
          <a:xfrm>
            <a:off x="830392" y="1191256"/>
            <a:ext cx="745763" cy="45826"/>
            <a:chOff x="4580561" y="2589004"/>
            <a:chExt cx="1064464" cy="25200"/>
          </a:xfrm>
        </p:grpSpPr>
        <p:sp>
          <p:nvSpPr>
            <p:cNvPr id="64" name="Google Shape;64;p9"/>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9"/>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6" name="Google Shape;66;p9"/>
          <p:cNvSpPr txBox="1"/>
          <p:nvPr>
            <p:ph type="title"/>
          </p:nvPr>
        </p:nvSpPr>
        <p:spPr>
          <a:xfrm>
            <a:off x="730000" y="1318650"/>
            <a:ext cx="3300900" cy="1687200"/>
          </a:xfrm>
          <a:prstGeom prst="rect">
            <a:avLst/>
          </a:prstGeom>
        </p:spPr>
        <p:txBody>
          <a:bodyPr anchorCtr="0" anchor="t" bIns="91425" lIns="91425" spcFirstLastPara="1" rIns="91425" wrap="square" tIns="91425"/>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p:txBody>
      </p:sp>
      <p:sp>
        <p:nvSpPr>
          <p:cNvPr id="67" name="Google Shape;67;p9"/>
          <p:cNvSpPr txBox="1"/>
          <p:nvPr>
            <p:ph idx="1" type="subTitle"/>
          </p:nvPr>
        </p:nvSpPr>
        <p:spPr>
          <a:xfrm>
            <a:off x="724950" y="3161525"/>
            <a:ext cx="3300900" cy="759000"/>
          </a:xfrm>
          <a:prstGeom prst="rect">
            <a:avLst/>
          </a:prstGeom>
        </p:spPr>
        <p:txBody>
          <a:bodyPr anchorCtr="0" anchor="t" bIns="91425" lIns="91425" spcFirstLastPara="1" rIns="91425" wrap="square" tIns="91425"/>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68" name="Google Shape;68;p9"/>
          <p:cNvSpPr txBox="1"/>
          <p:nvPr>
            <p:ph idx="2" type="body"/>
          </p:nvPr>
        </p:nvSpPr>
        <p:spPr>
          <a:xfrm>
            <a:off x="5174225" y="1352625"/>
            <a:ext cx="3374400" cy="30255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69" name="Google Shape;69;p9"/>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70" name="Shape 70"/>
        <p:cNvGrpSpPr/>
        <p:nvPr/>
      </p:nvGrpSpPr>
      <p:grpSpPr>
        <a:xfrm>
          <a:off x="0" y="0"/>
          <a:ext cx="0" cy="0"/>
          <a:chOff x="0" y="0"/>
          <a:chExt cx="0" cy="0"/>
        </a:xfrm>
      </p:grpSpPr>
      <p:sp>
        <p:nvSpPr>
          <p:cNvPr id="71" name="Google Shape;71;p10"/>
          <p:cNvSpPr txBox="1"/>
          <p:nvPr>
            <p:ph idx="1" type="body"/>
          </p:nvPr>
        </p:nvSpPr>
        <p:spPr>
          <a:xfrm>
            <a:off x="724950" y="4372551"/>
            <a:ext cx="7697400" cy="4605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1300"/>
              <a:buNone/>
              <a:defRPr/>
            </a:lvl1pPr>
          </a:lstStyle>
          <a:p/>
        </p:txBody>
      </p:sp>
      <p:sp>
        <p:nvSpPr>
          <p:cNvPr id="72" name="Google Shape;72;p10"/>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treamline">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a:spcBef>
                <a:spcPts val="0"/>
              </a:spcBef>
              <a:spcAft>
                <a:spcPts val="0"/>
              </a:spcAft>
              <a:buSzPts val="2800"/>
              <a:buFont typeface="Raleway"/>
              <a:buNone/>
              <a:defRPr b="1" sz="2800">
                <a:latin typeface="Raleway"/>
                <a:ea typeface="Raleway"/>
                <a:cs typeface="Raleway"/>
                <a:sym typeface="Raleway"/>
              </a:defRPr>
            </a:lvl1pPr>
            <a:lvl2pPr lvl="1">
              <a:spcBef>
                <a:spcPts val="0"/>
              </a:spcBef>
              <a:spcAft>
                <a:spcPts val="0"/>
              </a:spcAft>
              <a:buSzPts val="2800"/>
              <a:buFont typeface="Raleway"/>
              <a:buNone/>
              <a:defRPr b="1" sz="2800">
                <a:latin typeface="Raleway"/>
                <a:ea typeface="Raleway"/>
                <a:cs typeface="Raleway"/>
                <a:sym typeface="Raleway"/>
              </a:defRPr>
            </a:lvl2pPr>
            <a:lvl3pPr lvl="2">
              <a:spcBef>
                <a:spcPts val="0"/>
              </a:spcBef>
              <a:spcAft>
                <a:spcPts val="0"/>
              </a:spcAft>
              <a:buSzPts val="2800"/>
              <a:buFont typeface="Raleway"/>
              <a:buNone/>
              <a:defRPr b="1" sz="2800">
                <a:latin typeface="Raleway"/>
                <a:ea typeface="Raleway"/>
                <a:cs typeface="Raleway"/>
                <a:sym typeface="Raleway"/>
              </a:defRPr>
            </a:lvl3pPr>
            <a:lvl4pPr lvl="3">
              <a:spcBef>
                <a:spcPts val="0"/>
              </a:spcBef>
              <a:spcAft>
                <a:spcPts val="0"/>
              </a:spcAft>
              <a:buSzPts val="2800"/>
              <a:buFont typeface="Raleway"/>
              <a:buNone/>
              <a:defRPr b="1" sz="2800">
                <a:latin typeface="Raleway"/>
                <a:ea typeface="Raleway"/>
                <a:cs typeface="Raleway"/>
                <a:sym typeface="Raleway"/>
              </a:defRPr>
            </a:lvl4pPr>
            <a:lvl5pPr lvl="4">
              <a:spcBef>
                <a:spcPts val="0"/>
              </a:spcBef>
              <a:spcAft>
                <a:spcPts val="0"/>
              </a:spcAft>
              <a:buSzPts val="2800"/>
              <a:buFont typeface="Raleway"/>
              <a:buNone/>
              <a:defRPr b="1" sz="2800">
                <a:latin typeface="Raleway"/>
                <a:ea typeface="Raleway"/>
                <a:cs typeface="Raleway"/>
                <a:sym typeface="Raleway"/>
              </a:defRPr>
            </a:lvl5pPr>
            <a:lvl6pPr lvl="5">
              <a:spcBef>
                <a:spcPts val="0"/>
              </a:spcBef>
              <a:spcAft>
                <a:spcPts val="0"/>
              </a:spcAft>
              <a:buSzPts val="2800"/>
              <a:buFont typeface="Raleway"/>
              <a:buNone/>
              <a:defRPr b="1" sz="2800">
                <a:latin typeface="Raleway"/>
                <a:ea typeface="Raleway"/>
                <a:cs typeface="Raleway"/>
                <a:sym typeface="Raleway"/>
              </a:defRPr>
            </a:lvl6pPr>
            <a:lvl7pPr lvl="6">
              <a:spcBef>
                <a:spcPts val="0"/>
              </a:spcBef>
              <a:spcAft>
                <a:spcPts val="0"/>
              </a:spcAft>
              <a:buSzPts val="2800"/>
              <a:buFont typeface="Raleway"/>
              <a:buNone/>
              <a:defRPr b="1" sz="2800">
                <a:latin typeface="Raleway"/>
                <a:ea typeface="Raleway"/>
                <a:cs typeface="Raleway"/>
                <a:sym typeface="Raleway"/>
              </a:defRPr>
            </a:lvl7pPr>
            <a:lvl8pPr lvl="7">
              <a:spcBef>
                <a:spcPts val="0"/>
              </a:spcBef>
              <a:spcAft>
                <a:spcPts val="0"/>
              </a:spcAft>
              <a:buSzPts val="2800"/>
              <a:buFont typeface="Raleway"/>
              <a:buNone/>
              <a:defRPr b="1" sz="2800">
                <a:latin typeface="Raleway"/>
                <a:ea typeface="Raleway"/>
                <a:cs typeface="Raleway"/>
                <a:sym typeface="Raleway"/>
              </a:defRPr>
            </a:lvl8pPr>
            <a:lvl9pPr lvl="8">
              <a:spcBef>
                <a:spcPts val="0"/>
              </a:spcBef>
              <a:spcAft>
                <a:spcPts val="0"/>
              </a:spcAft>
              <a:buSzPts val="2800"/>
              <a:buFont typeface="Raleway"/>
              <a:buNone/>
              <a:defRPr b="1" sz="2800">
                <a:latin typeface="Raleway"/>
                <a:ea typeface="Raleway"/>
                <a:cs typeface="Raleway"/>
                <a:sym typeface="Raleway"/>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11150" lvl="0" marL="457200">
              <a:lnSpc>
                <a:spcPct val="115000"/>
              </a:lnSpc>
              <a:spcBef>
                <a:spcPts val="0"/>
              </a:spcBef>
              <a:spcAft>
                <a:spcPts val="0"/>
              </a:spcAft>
              <a:buClr>
                <a:schemeClr val="accent1"/>
              </a:buClr>
              <a:buSzPts val="1300"/>
              <a:buFont typeface="Lato"/>
              <a:buChar char="●"/>
              <a:defRPr sz="1300">
                <a:solidFill>
                  <a:schemeClr val="accent1"/>
                </a:solidFill>
                <a:latin typeface="Lato"/>
                <a:ea typeface="Lato"/>
                <a:cs typeface="Lato"/>
                <a:sym typeface="Lato"/>
              </a:defRPr>
            </a:lvl1pPr>
            <a:lvl2pPr indent="-298450" lvl="1" marL="9144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2pPr>
            <a:lvl3pPr indent="-298450" lvl="2" marL="13716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3pPr>
            <a:lvl4pPr indent="-298450" lvl="3" marL="18288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4pPr>
            <a:lvl5pPr indent="-298450" lvl="4" marL="22860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5pPr>
            <a:lvl6pPr indent="-298450" lvl="5" marL="27432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6pPr>
            <a:lvl7pPr indent="-298450" lvl="6" marL="32004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7pPr>
            <a:lvl8pPr indent="-298450" lvl="7" marL="36576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8pPr>
            <a:lvl9pPr indent="-298450" lvl="8" marL="4114800">
              <a:lnSpc>
                <a:spcPct val="115000"/>
              </a:lnSpc>
              <a:spcBef>
                <a:spcPts val="1600"/>
              </a:spcBef>
              <a:spcAft>
                <a:spcPts val="1600"/>
              </a:spcAft>
              <a:buClr>
                <a:schemeClr val="accent1"/>
              </a:buClr>
              <a:buSzPts val="1100"/>
              <a:buFont typeface="Lato"/>
              <a:buChar char="■"/>
              <a:defRPr sz="1100">
                <a:solidFill>
                  <a:schemeClr val="accent1"/>
                </a:solidFill>
                <a:latin typeface="Lato"/>
                <a:ea typeface="Lato"/>
                <a:cs typeface="Lato"/>
                <a:sym typeface="Lato"/>
              </a:defRPr>
            </a:lvl9pPr>
          </a:lstStyle>
          <a:p/>
        </p:txBody>
      </p:sp>
      <p:sp>
        <p:nvSpPr>
          <p:cNvPr id="8" name="Google Shape;8;p1"/>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accent1"/>
                </a:solidFill>
                <a:latin typeface="Lato"/>
                <a:ea typeface="Lato"/>
                <a:cs typeface="Lato"/>
                <a:sym typeface="Lato"/>
              </a:defRPr>
            </a:lvl1pPr>
            <a:lvl2pPr lvl="1" algn="r">
              <a:buNone/>
              <a:defRPr sz="1000">
                <a:solidFill>
                  <a:schemeClr val="accent1"/>
                </a:solidFill>
                <a:latin typeface="Lato"/>
                <a:ea typeface="Lato"/>
                <a:cs typeface="Lato"/>
                <a:sym typeface="Lato"/>
              </a:defRPr>
            </a:lvl2pPr>
            <a:lvl3pPr lvl="2" algn="r">
              <a:buNone/>
              <a:defRPr sz="1000">
                <a:solidFill>
                  <a:schemeClr val="accent1"/>
                </a:solidFill>
                <a:latin typeface="Lato"/>
                <a:ea typeface="Lato"/>
                <a:cs typeface="Lato"/>
                <a:sym typeface="Lato"/>
              </a:defRPr>
            </a:lvl3pPr>
            <a:lvl4pPr lvl="3" algn="r">
              <a:buNone/>
              <a:defRPr sz="1000">
                <a:solidFill>
                  <a:schemeClr val="accent1"/>
                </a:solidFill>
                <a:latin typeface="Lato"/>
                <a:ea typeface="Lato"/>
                <a:cs typeface="Lato"/>
                <a:sym typeface="Lato"/>
              </a:defRPr>
            </a:lvl4pPr>
            <a:lvl5pPr lvl="4" algn="r">
              <a:buNone/>
              <a:defRPr sz="1000">
                <a:solidFill>
                  <a:schemeClr val="accent1"/>
                </a:solidFill>
                <a:latin typeface="Lato"/>
                <a:ea typeface="Lato"/>
                <a:cs typeface="Lato"/>
                <a:sym typeface="Lato"/>
              </a:defRPr>
            </a:lvl5pPr>
            <a:lvl6pPr lvl="5" algn="r">
              <a:buNone/>
              <a:defRPr sz="1000">
                <a:solidFill>
                  <a:schemeClr val="accent1"/>
                </a:solidFill>
                <a:latin typeface="Lato"/>
                <a:ea typeface="Lato"/>
                <a:cs typeface="Lato"/>
                <a:sym typeface="Lato"/>
              </a:defRPr>
            </a:lvl6pPr>
            <a:lvl7pPr lvl="6" algn="r">
              <a:buNone/>
              <a:defRPr sz="1000">
                <a:solidFill>
                  <a:schemeClr val="accent1"/>
                </a:solidFill>
                <a:latin typeface="Lato"/>
                <a:ea typeface="Lato"/>
                <a:cs typeface="Lato"/>
                <a:sym typeface="Lato"/>
              </a:defRPr>
            </a:lvl7pPr>
            <a:lvl8pPr lvl="7" algn="r">
              <a:buNone/>
              <a:defRPr sz="1000">
                <a:solidFill>
                  <a:schemeClr val="accent1"/>
                </a:solidFill>
                <a:latin typeface="Lato"/>
                <a:ea typeface="Lato"/>
                <a:cs typeface="Lato"/>
                <a:sym typeface="Lato"/>
              </a:defRPr>
            </a:lvl8pPr>
            <a:lvl9pPr lvl="8" algn="r">
              <a:buNone/>
              <a:defRPr sz="1000">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6.jp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5" name="Shape 85"/>
        <p:cNvGrpSpPr/>
        <p:nvPr/>
      </p:nvGrpSpPr>
      <p:grpSpPr>
        <a:xfrm>
          <a:off x="0" y="0"/>
          <a:ext cx="0" cy="0"/>
          <a:chOff x="0" y="0"/>
          <a:chExt cx="0" cy="0"/>
        </a:xfrm>
      </p:grpSpPr>
      <p:sp>
        <p:nvSpPr>
          <p:cNvPr id="86" name="Google Shape;86;p13"/>
          <p:cNvSpPr txBox="1"/>
          <p:nvPr>
            <p:ph type="ctrTitle"/>
          </p:nvPr>
        </p:nvSpPr>
        <p:spPr>
          <a:xfrm>
            <a:off x="729450" y="1322450"/>
            <a:ext cx="7688100" cy="1664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Bringing IRUS to the USA: International Collaborations</a:t>
            </a:r>
            <a:endParaRPr/>
          </a:p>
        </p:txBody>
      </p:sp>
      <p:pic>
        <p:nvPicPr>
          <p:cNvPr id="87" name="Google Shape;87;p13"/>
          <p:cNvPicPr preferRelativeResize="0"/>
          <p:nvPr/>
        </p:nvPicPr>
        <p:blipFill rotWithShape="1">
          <a:blip r:embed="rId3">
            <a:alphaModFix/>
          </a:blip>
          <a:srcRect b="213180" l="24480" r="-24479" t="-213180"/>
          <a:stretch/>
        </p:blipFill>
        <p:spPr>
          <a:xfrm>
            <a:off x="3171050" y="767225"/>
            <a:ext cx="5725399" cy="1383625"/>
          </a:xfrm>
          <a:prstGeom prst="rect">
            <a:avLst/>
          </a:prstGeom>
          <a:noFill/>
          <a:ln>
            <a:noFill/>
          </a:ln>
        </p:spPr>
      </p:pic>
      <p:pic>
        <p:nvPicPr>
          <p:cNvPr id="88" name="Google Shape;88;p13"/>
          <p:cNvPicPr preferRelativeResize="0"/>
          <p:nvPr/>
        </p:nvPicPr>
        <p:blipFill rotWithShape="1">
          <a:blip r:embed="rId3">
            <a:alphaModFix/>
          </a:blip>
          <a:srcRect b="0" l="0" r="0" t="0"/>
          <a:stretch/>
        </p:blipFill>
        <p:spPr>
          <a:xfrm>
            <a:off x="1689659" y="4526225"/>
            <a:ext cx="2554250" cy="617275"/>
          </a:xfrm>
          <a:prstGeom prst="rect">
            <a:avLst/>
          </a:prstGeom>
          <a:noFill/>
          <a:ln>
            <a:noFill/>
          </a:ln>
        </p:spPr>
      </p:pic>
      <p:pic>
        <p:nvPicPr>
          <p:cNvPr id="89" name="Google Shape;89;p13"/>
          <p:cNvPicPr preferRelativeResize="0"/>
          <p:nvPr/>
        </p:nvPicPr>
        <p:blipFill>
          <a:blip r:embed="rId4">
            <a:alphaModFix/>
          </a:blip>
          <a:stretch>
            <a:fillRect/>
          </a:stretch>
        </p:blipFill>
        <p:spPr>
          <a:xfrm>
            <a:off x="958038" y="4660200"/>
            <a:ext cx="606300" cy="349325"/>
          </a:xfrm>
          <a:prstGeom prst="rect">
            <a:avLst/>
          </a:prstGeom>
          <a:noFill/>
          <a:ln>
            <a:noFill/>
          </a:ln>
        </p:spPr>
      </p:pic>
      <p:sp>
        <p:nvSpPr>
          <p:cNvPr id="90" name="Google Shape;90;p13"/>
          <p:cNvSpPr txBox="1"/>
          <p:nvPr/>
        </p:nvSpPr>
        <p:spPr>
          <a:xfrm>
            <a:off x="909350" y="3192200"/>
            <a:ext cx="7508100" cy="1146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a:t>Santi Thompson, Jo Lambert, Joy Perrin, Sara Rubinow, Katherine Kim, Ross Macintrye, David Chaplin, Paul Needham, Hilary Jones, Laura Wong, Bethany Nowviskie, Christa Williford, and Wayne Graham</a:t>
            </a:r>
            <a:endParaRPr i="1"/>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5" name="Shape 145"/>
        <p:cNvGrpSpPr/>
        <p:nvPr/>
      </p:nvGrpSpPr>
      <p:grpSpPr>
        <a:xfrm>
          <a:off x="0" y="0"/>
          <a:ext cx="0" cy="0"/>
          <a:chOff x="0" y="0"/>
          <a:chExt cx="0" cy="0"/>
        </a:xfrm>
      </p:grpSpPr>
      <p:sp>
        <p:nvSpPr>
          <p:cNvPr id="146" name="Google Shape;146;p22"/>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Selected Survey Findings</a:t>
            </a:r>
            <a:endParaRPr/>
          </a:p>
        </p:txBody>
      </p:sp>
      <p:sp>
        <p:nvSpPr>
          <p:cNvPr id="147" name="Google Shape;147;p22"/>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381000" lvl="0" marL="457200" rtl="0" algn="l">
              <a:spcBef>
                <a:spcPts val="0"/>
              </a:spcBef>
              <a:spcAft>
                <a:spcPts val="0"/>
              </a:spcAft>
              <a:buSzPts val="2400"/>
              <a:buChar char="❖"/>
            </a:pPr>
            <a:r>
              <a:rPr lang="en" sz="2400"/>
              <a:t>Usefulness of reports</a:t>
            </a:r>
            <a:endParaRPr sz="2400"/>
          </a:p>
          <a:p>
            <a:pPr indent="-381000" lvl="0" marL="457200" rtl="0" algn="l">
              <a:spcBef>
                <a:spcPts val="0"/>
              </a:spcBef>
              <a:spcAft>
                <a:spcPts val="0"/>
              </a:spcAft>
              <a:buSzPts val="2400"/>
              <a:buChar char="❖"/>
            </a:pPr>
            <a:r>
              <a:rPr lang="en" sz="2400"/>
              <a:t>Benefits of repository statistics</a:t>
            </a:r>
            <a:endParaRPr sz="2400"/>
          </a:p>
          <a:p>
            <a:pPr indent="-381000" lvl="0" marL="457200" rtl="0" algn="l">
              <a:spcBef>
                <a:spcPts val="0"/>
              </a:spcBef>
              <a:spcAft>
                <a:spcPts val="0"/>
              </a:spcAft>
              <a:buSzPts val="2400"/>
              <a:buChar char="❖"/>
            </a:pPr>
            <a:r>
              <a:rPr lang="en" sz="2400"/>
              <a:t>Value of IRUS-USA</a:t>
            </a:r>
            <a:endParaRPr sz="2400"/>
          </a:p>
          <a:p>
            <a:pPr indent="-381000" lvl="0" marL="457200" rtl="0" algn="l">
              <a:spcBef>
                <a:spcPts val="0"/>
              </a:spcBef>
              <a:spcAft>
                <a:spcPts val="0"/>
              </a:spcAft>
              <a:buSzPts val="2400"/>
              <a:buChar char="❖"/>
            </a:pPr>
            <a:r>
              <a:rPr lang="en" sz="2400"/>
              <a:t>Improved decision making</a:t>
            </a:r>
            <a:endParaRPr sz="24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1" name="Shape 151"/>
        <p:cNvGrpSpPr/>
        <p:nvPr/>
      </p:nvGrpSpPr>
      <p:grpSpPr>
        <a:xfrm>
          <a:off x="0" y="0"/>
          <a:ext cx="0" cy="0"/>
          <a:chOff x="0" y="0"/>
          <a:chExt cx="0" cy="0"/>
        </a:xfrm>
      </p:grpSpPr>
      <p:sp>
        <p:nvSpPr>
          <p:cNvPr id="152" name="Google Shape;152;p23"/>
          <p:cNvSpPr txBox="1"/>
          <p:nvPr>
            <p:ph type="title"/>
          </p:nvPr>
        </p:nvSpPr>
        <p:spPr>
          <a:xfrm>
            <a:off x="729450" y="1318650"/>
            <a:ext cx="8355000" cy="585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Selected Focus Group </a:t>
            </a:r>
            <a:r>
              <a:rPr lang="en"/>
              <a:t>Findings</a:t>
            </a:r>
            <a:endParaRPr/>
          </a:p>
        </p:txBody>
      </p:sp>
      <p:sp>
        <p:nvSpPr>
          <p:cNvPr id="153" name="Google Shape;153;p23"/>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381000" lvl="0" marL="457200" rtl="0" algn="l">
              <a:spcBef>
                <a:spcPts val="0"/>
              </a:spcBef>
              <a:spcAft>
                <a:spcPts val="0"/>
              </a:spcAft>
              <a:buSzPts val="2400"/>
              <a:buChar char="❖"/>
            </a:pPr>
            <a:r>
              <a:rPr lang="en" sz="2400"/>
              <a:t>Reports and features</a:t>
            </a:r>
            <a:endParaRPr sz="2400"/>
          </a:p>
          <a:p>
            <a:pPr indent="-381000" lvl="0" marL="457200" rtl="0" algn="l">
              <a:spcBef>
                <a:spcPts val="0"/>
              </a:spcBef>
              <a:spcAft>
                <a:spcPts val="0"/>
              </a:spcAft>
              <a:buSzPts val="2400"/>
              <a:buChar char="❖"/>
            </a:pPr>
            <a:r>
              <a:rPr lang="en" sz="2400"/>
              <a:t>Continuing education</a:t>
            </a:r>
            <a:endParaRPr sz="2400"/>
          </a:p>
          <a:p>
            <a:pPr indent="-381000" lvl="0" marL="457200" rtl="0" algn="l">
              <a:spcBef>
                <a:spcPts val="0"/>
              </a:spcBef>
              <a:spcAft>
                <a:spcPts val="0"/>
              </a:spcAft>
              <a:buSzPts val="2400"/>
              <a:buChar char="❖"/>
            </a:pPr>
            <a:r>
              <a:rPr lang="en" sz="2400"/>
              <a:t>Membership model</a:t>
            </a:r>
            <a:endParaRPr sz="24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7" name="Shape 157"/>
        <p:cNvGrpSpPr/>
        <p:nvPr/>
      </p:nvGrpSpPr>
      <p:grpSpPr>
        <a:xfrm>
          <a:off x="0" y="0"/>
          <a:ext cx="0" cy="0"/>
          <a:chOff x="0" y="0"/>
          <a:chExt cx="0" cy="0"/>
        </a:xfrm>
      </p:grpSpPr>
      <p:sp>
        <p:nvSpPr>
          <p:cNvPr id="158" name="Google Shape;158;p24"/>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Challenges and Barriers</a:t>
            </a:r>
            <a:endParaRPr/>
          </a:p>
        </p:txBody>
      </p:sp>
      <p:sp>
        <p:nvSpPr>
          <p:cNvPr id="159" name="Google Shape;159;p24"/>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381000" lvl="0" marL="457200" rtl="0" algn="l">
              <a:spcBef>
                <a:spcPts val="0"/>
              </a:spcBef>
              <a:spcAft>
                <a:spcPts val="0"/>
              </a:spcAft>
              <a:buSzPts val="2400"/>
              <a:buChar char="❖"/>
            </a:pPr>
            <a:r>
              <a:rPr lang="en" sz="2400"/>
              <a:t>Unclear pilot system features</a:t>
            </a:r>
            <a:endParaRPr sz="2400"/>
          </a:p>
          <a:p>
            <a:pPr indent="-381000" lvl="0" marL="457200" rtl="0" algn="l">
              <a:spcBef>
                <a:spcPts val="0"/>
              </a:spcBef>
              <a:spcAft>
                <a:spcPts val="0"/>
              </a:spcAft>
              <a:buSzPts val="2400"/>
              <a:buChar char="❖"/>
            </a:pPr>
            <a:r>
              <a:rPr lang="en" sz="2400"/>
              <a:t>Lack of pilot documentation</a:t>
            </a:r>
            <a:endParaRPr sz="2400"/>
          </a:p>
          <a:p>
            <a:pPr indent="-381000" lvl="0" marL="457200" rtl="0" algn="l">
              <a:spcBef>
                <a:spcPts val="0"/>
              </a:spcBef>
              <a:spcAft>
                <a:spcPts val="0"/>
              </a:spcAft>
              <a:buSzPts val="2400"/>
              <a:buChar char="❖"/>
            </a:pPr>
            <a:r>
              <a:rPr lang="en" sz="2400"/>
              <a:t>Lack of g</a:t>
            </a:r>
            <a:r>
              <a:rPr lang="en" sz="2400"/>
              <a:t>raphical representations/visualizations</a:t>
            </a:r>
            <a:endParaRPr sz="24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3" name="Shape 163"/>
        <p:cNvGrpSpPr/>
        <p:nvPr/>
      </p:nvGrpSpPr>
      <p:grpSpPr>
        <a:xfrm>
          <a:off x="0" y="0"/>
          <a:ext cx="0" cy="0"/>
          <a:chOff x="0" y="0"/>
          <a:chExt cx="0" cy="0"/>
        </a:xfrm>
      </p:grpSpPr>
      <p:sp>
        <p:nvSpPr>
          <p:cNvPr id="164" name="Google Shape;164;p25"/>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Broad Implications</a:t>
            </a:r>
            <a:endParaRPr/>
          </a:p>
        </p:txBody>
      </p:sp>
      <p:sp>
        <p:nvSpPr>
          <p:cNvPr id="165" name="Google Shape;165;p25"/>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381000" lvl="0" marL="457200" rtl="0" algn="l">
              <a:lnSpc>
                <a:spcPct val="100000"/>
              </a:lnSpc>
              <a:spcBef>
                <a:spcPts val="0"/>
              </a:spcBef>
              <a:spcAft>
                <a:spcPts val="0"/>
              </a:spcAft>
              <a:buSzPts val="2400"/>
              <a:buChar char="❖"/>
            </a:pPr>
            <a:r>
              <a:rPr lang="en" sz="2400"/>
              <a:t>Desire for a larger community that works with defined usage statistics assessment criteria</a:t>
            </a:r>
            <a:endParaRPr sz="2400"/>
          </a:p>
          <a:p>
            <a:pPr indent="-381000" lvl="0" marL="457200" rtl="0" algn="l">
              <a:lnSpc>
                <a:spcPct val="100000"/>
              </a:lnSpc>
              <a:spcBef>
                <a:spcPts val="1000"/>
              </a:spcBef>
              <a:spcAft>
                <a:spcPts val="1000"/>
              </a:spcAft>
              <a:buSzPts val="2400"/>
              <a:buChar char="❖"/>
            </a:pPr>
            <a:r>
              <a:rPr lang="en" sz="2400"/>
              <a:t>Curiosity in international benchmarking capabilities</a:t>
            </a:r>
            <a:endParaRPr sz="24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9" name="Shape 169"/>
        <p:cNvGrpSpPr/>
        <p:nvPr/>
      </p:nvGrpSpPr>
      <p:grpSpPr>
        <a:xfrm>
          <a:off x="0" y="0"/>
          <a:ext cx="0" cy="0"/>
          <a:chOff x="0" y="0"/>
          <a:chExt cx="0" cy="0"/>
        </a:xfrm>
      </p:grpSpPr>
      <p:sp>
        <p:nvSpPr>
          <p:cNvPr id="170" name="Google Shape;170;p26"/>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Next Steps </a:t>
            </a:r>
            <a:endParaRPr/>
          </a:p>
        </p:txBody>
      </p:sp>
      <p:grpSp>
        <p:nvGrpSpPr>
          <p:cNvPr id="171" name="Google Shape;171;p26"/>
          <p:cNvGrpSpPr/>
          <p:nvPr/>
        </p:nvGrpSpPr>
        <p:grpSpPr>
          <a:xfrm>
            <a:off x="4667238" y="1827731"/>
            <a:ext cx="8739720" cy="3340251"/>
            <a:chOff x="245776" y="1804325"/>
            <a:chExt cx="9231773" cy="3528310"/>
          </a:xfrm>
        </p:grpSpPr>
        <p:pic>
          <p:nvPicPr>
            <p:cNvPr id="172" name="Google Shape;172;p26"/>
            <p:cNvPicPr preferRelativeResize="0"/>
            <p:nvPr/>
          </p:nvPicPr>
          <p:blipFill>
            <a:blip r:embed="rId3">
              <a:alphaModFix/>
            </a:blip>
            <a:stretch>
              <a:fillRect/>
            </a:stretch>
          </p:blipFill>
          <p:spPr>
            <a:xfrm>
              <a:off x="333550" y="1973615"/>
              <a:ext cx="9143999" cy="3359020"/>
            </a:xfrm>
            <a:prstGeom prst="rect">
              <a:avLst/>
            </a:prstGeom>
            <a:noFill/>
            <a:ln>
              <a:noFill/>
            </a:ln>
          </p:spPr>
        </p:pic>
        <p:sp>
          <p:nvSpPr>
            <p:cNvPr id="173" name="Google Shape;173;p26"/>
            <p:cNvSpPr/>
            <p:nvPr/>
          </p:nvSpPr>
          <p:spPr>
            <a:xfrm>
              <a:off x="245776" y="1853850"/>
              <a:ext cx="588300" cy="2796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26"/>
            <p:cNvSpPr/>
            <p:nvPr/>
          </p:nvSpPr>
          <p:spPr>
            <a:xfrm>
              <a:off x="4571991" y="1804325"/>
              <a:ext cx="4736400" cy="35283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175" name="Google Shape;175;p26"/>
          <p:cNvPicPr preferRelativeResize="0"/>
          <p:nvPr/>
        </p:nvPicPr>
        <p:blipFill>
          <a:blip r:embed="rId3">
            <a:alphaModFix/>
          </a:blip>
          <a:stretch>
            <a:fillRect/>
          </a:stretch>
        </p:blipFill>
        <p:spPr>
          <a:xfrm>
            <a:off x="-3967095" y="1971627"/>
            <a:ext cx="8656764" cy="3180031"/>
          </a:xfrm>
          <a:prstGeom prst="rect">
            <a:avLst/>
          </a:prstGeom>
          <a:noFill/>
          <a:ln>
            <a:noFill/>
          </a:ln>
        </p:spPr>
      </p:pic>
      <p:sp>
        <p:nvSpPr>
          <p:cNvPr id="176" name="Google Shape;176;p26"/>
          <p:cNvSpPr/>
          <p:nvPr/>
        </p:nvSpPr>
        <p:spPr>
          <a:xfrm>
            <a:off x="-2467025" y="1477875"/>
            <a:ext cx="2769600" cy="36657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0" name="Shape 180"/>
        <p:cNvGrpSpPr/>
        <p:nvPr/>
      </p:nvGrpSpPr>
      <p:grpSpPr>
        <a:xfrm>
          <a:off x="0" y="0"/>
          <a:ext cx="0" cy="0"/>
          <a:chOff x="0" y="0"/>
          <a:chExt cx="0" cy="0"/>
        </a:xfrm>
      </p:grpSpPr>
      <p:pic>
        <p:nvPicPr>
          <p:cNvPr id="181" name="Google Shape;181;p27"/>
          <p:cNvPicPr preferRelativeResize="0"/>
          <p:nvPr/>
        </p:nvPicPr>
        <p:blipFill rotWithShape="1">
          <a:blip r:embed="rId3">
            <a:alphaModFix/>
          </a:blip>
          <a:srcRect b="0" l="28097" r="9837" t="9420"/>
          <a:stretch/>
        </p:blipFill>
        <p:spPr>
          <a:xfrm>
            <a:off x="4379700" y="484300"/>
            <a:ext cx="4781532" cy="4659199"/>
          </a:xfrm>
          <a:prstGeom prst="rect">
            <a:avLst/>
          </a:prstGeom>
          <a:noFill/>
          <a:ln>
            <a:noFill/>
          </a:ln>
        </p:spPr>
      </p:pic>
      <p:sp>
        <p:nvSpPr>
          <p:cNvPr id="182" name="Google Shape;182;p27"/>
          <p:cNvSpPr txBox="1"/>
          <p:nvPr>
            <p:ph type="title"/>
          </p:nvPr>
        </p:nvSpPr>
        <p:spPr>
          <a:xfrm>
            <a:off x="729450" y="1318650"/>
            <a:ext cx="3079800" cy="18411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1000"/>
              </a:spcAft>
              <a:buNone/>
            </a:pPr>
            <a:r>
              <a:rPr lang="en"/>
              <a:t>Thank you! </a:t>
            </a:r>
            <a:br>
              <a:rPr lang="en"/>
            </a:br>
            <a:r>
              <a:rPr lang="en"/>
              <a:t>Questions?</a:t>
            </a:r>
            <a:endParaRPr sz="8000"/>
          </a:p>
        </p:txBody>
      </p:sp>
      <p:sp>
        <p:nvSpPr>
          <p:cNvPr id="183" name="Google Shape;183;p27"/>
          <p:cNvSpPr txBox="1"/>
          <p:nvPr/>
        </p:nvSpPr>
        <p:spPr>
          <a:xfrm>
            <a:off x="4097400" y="3263050"/>
            <a:ext cx="282300" cy="1056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84" name="Google Shape;184;p27"/>
          <p:cNvPicPr preferRelativeResize="0"/>
          <p:nvPr/>
        </p:nvPicPr>
        <p:blipFill>
          <a:blip r:embed="rId4">
            <a:alphaModFix/>
          </a:blip>
          <a:stretch>
            <a:fillRect/>
          </a:stretch>
        </p:blipFill>
        <p:spPr>
          <a:xfrm>
            <a:off x="147425" y="3283000"/>
            <a:ext cx="609600" cy="495300"/>
          </a:xfrm>
          <a:prstGeom prst="rect">
            <a:avLst/>
          </a:prstGeom>
          <a:noFill/>
          <a:ln>
            <a:noFill/>
          </a:ln>
        </p:spPr>
      </p:pic>
      <p:sp>
        <p:nvSpPr>
          <p:cNvPr id="185" name="Google Shape;185;p27"/>
          <p:cNvSpPr txBox="1"/>
          <p:nvPr/>
        </p:nvSpPr>
        <p:spPr>
          <a:xfrm>
            <a:off x="757025" y="3263050"/>
            <a:ext cx="6068700" cy="535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200">
                <a:latin typeface="Raleway"/>
                <a:ea typeface="Raleway"/>
                <a:cs typeface="Raleway"/>
                <a:sym typeface="Raleway"/>
              </a:rPr>
              <a:t>sathomp3@central.uh.edu</a:t>
            </a:r>
            <a:br>
              <a:rPr lang="en" sz="2200">
                <a:latin typeface="Raleway"/>
                <a:ea typeface="Raleway"/>
                <a:cs typeface="Raleway"/>
                <a:sym typeface="Raleway"/>
              </a:rPr>
            </a:br>
            <a:r>
              <a:rPr lang="en" sz="2200">
                <a:latin typeface="Raleway"/>
                <a:ea typeface="Raleway"/>
                <a:cs typeface="Raleway"/>
                <a:sym typeface="Raleway"/>
              </a:rPr>
              <a:t>info@diglib.org</a:t>
            </a:r>
            <a:br>
              <a:rPr lang="en" sz="2200">
                <a:latin typeface="Raleway"/>
                <a:ea typeface="Raleway"/>
                <a:cs typeface="Raleway"/>
                <a:sym typeface="Raleway"/>
              </a:rPr>
            </a:br>
            <a:r>
              <a:rPr lang="en" sz="2200">
                <a:latin typeface="Raleway"/>
                <a:ea typeface="Raleway"/>
                <a:cs typeface="Raleway"/>
                <a:sym typeface="Raleway"/>
              </a:rPr>
              <a:t>irus@jisc.ac.uk </a:t>
            </a:r>
            <a:endParaRPr sz="2200">
              <a:latin typeface="Raleway"/>
              <a:ea typeface="Raleway"/>
              <a:cs typeface="Raleway"/>
              <a:sym typeface="Raleway"/>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4" name="Shape 94"/>
        <p:cNvGrpSpPr/>
        <p:nvPr/>
      </p:nvGrpSpPr>
      <p:grpSpPr>
        <a:xfrm>
          <a:off x="0" y="0"/>
          <a:ext cx="0" cy="0"/>
          <a:chOff x="0" y="0"/>
          <a:chExt cx="0" cy="0"/>
        </a:xfrm>
      </p:grpSpPr>
      <p:sp>
        <p:nvSpPr>
          <p:cNvPr id="95" name="Google Shape;95;p14"/>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Background and </a:t>
            </a:r>
            <a:r>
              <a:rPr lang="en"/>
              <a:t>O</a:t>
            </a:r>
            <a:r>
              <a:rPr lang="en"/>
              <a:t>verview</a:t>
            </a:r>
            <a:endParaRPr sz="4000"/>
          </a:p>
        </p:txBody>
      </p:sp>
      <p:sp>
        <p:nvSpPr>
          <p:cNvPr id="96" name="Google Shape;96;p14"/>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381000" lvl="0" marL="457200" rtl="0" algn="l">
              <a:spcBef>
                <a:spcPts val="0"/>
              </a:spcBef>
              <a:spcAft>
                <a:spcPts val="0"/>
              </a:spcAft>
              <a:buSzPts val="2400"/>
              <a:buChar char="❖"/>
            </a:pPr>
            <a:r>
              <a:rPr lang="en" sz="2400"/>
              <a:t>IRUS-UK and IRUS-USA Pilot</a:t>
            </a:r>
            <a:endParaRPr sz="2400"/>
          </a:p>
          <a:p>
            <a:pPr indent="-381000" lvl="0" marL="457200" rtl="0" algn="l">
              <a:spcBef>
                <a:spcPts val="0"/>
              </a:spcBef>
              <a:spcAft>
                <a:spcPts val="0"/>
              </a:spcAft>
              <a:buSzPts val="2400"/>
              <a:buChar char="❖"/>
            </a:pPr>
            <a:r>
              <a:rPr lang="en" sz="2400"/>
              <a:t>DLF Assessment Interest Group (DLF AIG) connections and interests</a:t>
            </a:r>
            <a:endParaRPr sz="2400"/>
          </a:p>
          <a:p>
            <a:pPr indent="-381000" lvl="0" marL="457200" rtl="0" algn="l">
              <a:spcBef>
                <a:spcPts val="0"/>
              </a:spcBef>
              <a:spcAft>
                <a:spcPts val="0"/>
              </a:spcAft>
              <a:buSzPts val="2400"/>
              <a:buChar char="❖"/>
            </a:pPr>
            <a:r>
              <a:rPr lang="en" sz="2400"/>
              <a:t>Pilot recruitment, configuration, and assessment</a:t>
            </a:r>
            <a:endParaRPr sz="2400"/>
          </a:p>
          <a:p>
            <a:pPr indent="-381000" lvl="0" marL="457200" rtl="0" algn="l">
              <a:spcBef>
                <a:spcPts val="0"/>
              </a:spcBef>
              <a:spcAft>
                <a:spcPts val="0"/>
              </a:spcAft>
              <a:buSzPts val="2400"/>
              <a:buChar char="❖"/>
            </a:pPr>
            <a:r>
              <a:rPr lang="en" sz="2400"/>
              <a:t>Findings</a:t>
            </a:r>
            <a:endParaRPr sz="24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0" name="Shape 100"/>
        <p:cNvGrpSpPr/>
        <p:nvPr/>
      </p:nvGrpSpPr>
      <p:grpSpPr>
        <a:xfrm>
          <a:off x="0" y="0"/>
          <a:ext cx="0" cy="0"/>
          <a:chOff x="0" y="0"/>
          <a:chExt cx="0" cy="0"/>
        </a:xfrm>
      </p:grpSpPr>
      <p:sp>
        <p:nvSpPr>
          <p:cNvPr id="101" name="Google Shape;101;p15"/>
          <p:cNvSpPr txBox="1"/>
          <p:nvPr>
            <p:ph type="title"/>
          </p:nvPr>
        </p:nvSpPr>
        <p:spPr>
          <a:xfrm>
            <a:off x="729450" y="1318650"/>
            <a:ext cx="2906700" cy="802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IRUS</a:t>
            </a:r>
            <a:endParaRPr sz="4000"/>
          </a:p>
        </p:txBody>
      </p:sp>
      <p:sp>
        <p:nvSpPr>
          <p:cNvPr id="102" name="Google Shape;102;p15"/>
          <p:cNvSpPr txBox="1"/>
          <p:nvPr>
            <p:ph idx="1" type="body"/>
          </p:nvPr>
        </p:nvSpPr>
        <p:spPr>
          <a:xfrm>
            <a:off x="729450" y="2078875"/>
            <a:ext cx="7688700" cy="2986800"/>
          </a:xfrm>
          <a:prstGeom prst="rect">
            <a:avLst/>
          </a:prstGeom>
        </p:spPr>
        <p:txBody>
          <a:bodyPr anchorCtr="0" anchor="t" bIns="91425" lIns="91425" spcFirstLastPara="1" rIns="91425" wrap="square" tIns="91425">
            <a:noAutofit/>
          </a:bodyPr>
          <a:lstStyle/>
          <a:p>
            <a:pPr indent="-381000" lvl="0" marL="457200" rtl="0" algn="l">
              <a:lnSpc>
                <a:spcPct val="100000"/>
              </a:lnSpc>
              <a:spcBef>
                <a:spcPts val="0"/>
              </a:spcBef>
              <a:spcAft>
                <a:spcPts val="0"/>
              </a:spcAft>
              <a:buSzPts val="2400"/>
              <a:buChar char="❖"/>
            </a:pPr>
            <a:r>
              <a:rPr lang="en" sz="2400"/>
              <a:t>A national aggregation service, enabling IRs to share/expose usage statistics at the individual item level, based on a global standard—COUNTER</a:t>
            </a:r>
            <a:endParaRPr sz="2400"/>
          </a:p>
          <a:p>
            <a:pPr indent="-381000" lvl="0" marL="457200" rtl="0" algn="l">
              <a:lnSpc>
                <a:spcPct val="100000"/>
              </a:lnSpc>
              <a:spcBef>
                <a:spcPts val="1000"/>
              </a:spcBef>
              <a:spcAft>
                <a:spcPts val="0"/>
              </a:spcAft>
              <a:buSzPts val="2400"/>
              <a:buChar char="❖"/>
            </a:pPr>
            <a:r>
              <a:rPr lang="en" sz="2400"/>
              <a:t>Collect raw download data from IRs for all item types within repositories</a:t>
            </a:r>
            <a:endParaRPr sz="2400"/>
          </a:p>
          <a:p>
            <a:pPr indent="-381000" lvl="0" marL="457200" rtl="0" algn="l">
              <a:lnSpc>
                <a:spcPct val="100000"/>
              </a:lnSpc>
              <a:spcBef>
                <a:spcPts val="1000"/>
              </a:spcBef>
              <a:spcAft>
                <a:spcPts val="1000"/>
              </a:spcAft>
              <a:buSzPts val="2400"/>
              <a:buChar char="❖"/>
            </a:pPr>
            <a:r>
              <a:rPr lang="en" sz="2400"/>
              <a:t>Process those raw data into COUNTER-conformant statistics</a:t>
            </a:r>
            <a:endParaRPr sz="2800"/>
          </a:p>
        </p:txBody>
      </p:sp>
      <p:pic>
        <p:nvPicPr>
          <p:cNvPr id="103" name="Google Shape;103;p15"/>
          <p:cNvPicPr preferRelativeResize="0"/>
          <p:nvPr/>
        </p:nvPicPr>
        <p:blipFill rotWithShape="1">
          <a:blip r:embed="rId3">
            <a:alphaModFix/>
          </a:blip>
          <a:srcRect b="0" l="0" r="83111" t="0"/>
          <a:stretch/>
        </p:blipFill>
        <p:spPr>
          <a:xfrm>
            <a:off x="2077281" y="1085950"/>
            <a:ext cx="854149" cy="12222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7" name="Shape 107"/>
        <p:cNvGrpSpPr/>
        <p:nvPr/>
      </p:nvGrpSpPr>
      <p:grpSpPr>
        <a:xfrm>
          <a:off x="0" y="0"/>
          <a:ext cx="0" cy="0"/>
          <a:chOff x="0" y="0"/>
          <a:chExt cx="0" cy="0"/>
        </a:xfrm>
      </p:grpSpPr>
      <p:sp>
        <p:nvSpPr>
          <p:cNvPr id="108" name="Google Shape;108;p16"/>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16"/>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110" name="Google Shape;110;p16"/>
          <p:cNvPicPr preferRelativeResize="0"/>
          <p:nvPr/>
        </p:nvPicPr>
        <p:blipFill>
          <a:blip r:embed="rId3">
            <a:alphaModFix/>
          </a:blip>
          <a:stretch>
            <a:fillRect/>
          </a:stretch>
        </p:blipFill>
        <p:spPr>
          <a:xfrm>
            <a:off x="0" y="614571"/>
            <a:ext cx="9144000" cy="4523958"/>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4" name="Shape 114"/>
        <p:cNvGrpSpPr/>
        <p:nvPr/>
      </p:nvGrpSpPr>
      <p:grpSpPr>
        <a:xfrm>
          <a:off x="0" y="0"/>
          <a:ext cx="0" cy="0"/>
          <a:chOff x="0" y="0"/>
          <a:chExt cx="0" cy="0"/>
        </a:xfrm>
      </p:grpSpPr>
      <p:sp>
        <p:nvSpPr>
          <p:cNvPr id="115" name="Google Shape;115;p17"/>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17"/>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117" name="Google Shape;117;p17"/>
          <p:cNvPicPr preferRelativeResize="0"/>
          <p:nvPr/>
        </p:nvPicPr>
        <p:blipFill>
          <a:blip r:embed="rId3">
            <a:alphaModFix/>
          </a:blip>
          <a:stretch>
            <a:fillRect/>
          </a:stretch>
        </p:blipFill>
        <p:spPr>
          <a:xfrm>
            <a:off x="0" y="335141"/>
            <a:ext cx="9144002" cy="4778018"/>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1" name="Shape 121"/>
        <p:cNvGrpSpPr/>
        <p:nvPr/>
      </p:nvGrpSpPr>
      <p:grpSpPr>
        <a:xfrm>
          <a:off x="0" y="0"/>
          <a:ext cx="0" cy="0"/>
          <a:chOff x="0" y="0"/>
          <a:chExt cx="0" cy="0"/>
        </a:xfrm>
      </p:grpSpPr>
      <p:pic>
        <p:nvPicPr>
          <p:cNvPr descr="dlf-assessment-pie-chart-transparent.png" id="122" name="Google Shape;122;p18"/>
          <p:cNvPicPr preferRelativeResize="0"/>
          <p:nvPr/>
        </p:nvPicPr>
        <p:blipFill>
          <a:blip r:embed="rId3">
            <a:alphaModFix/>
          </a:blip>
          <a:stretch>
            <a:fillRect/>
          </a:stretch>
        </p:blipFill>
        <p:spPr>
          <a:xfrm>
            <a:off x="2540237" y="825059"/>
            <a:ext cx="4063526" cy="406352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6" name="Shape 126"/>
        <p:cNvGrpSpPr/>
        <p:nvPr/>
      </p:nvGrpSpPr>
      <p:grpSpPr>
        <a:xfrm>
          <a:off x="0" y="0"/>
          <a:ext cx="0" cy="0"/>
          <a:chOff x="0" y="0"/>
          <a:chExt cx="0" cy="0"/>
        </a:xfrm>
      </p:grpSpPr>
      <p:sp>
        <p:nvSpPr>
          <p:cNvPr id="127" name="Google Shape;127;p19"/>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Research </a:t>
            </a:r>
            <a:r>
              <a:rPr lang="en"/>
              <a:t>Q</a:t>
            </a:r>
            <a:r>
              <a:rPr lang="en"/>
              <a:t>uestions</a:t>
            </a:r>
            <a:endParaRPr/>
          </a:p>
        </p:txBody>
      </p:sp>
      <p:sp>
        <p:nvSpPr>
          <p:cNvPr id="128" name="Google Shape;128;p19"/>
          <p:cNvSpPr txBox="1"/>
          <p:nvPr>
            <p:ph idx="1" type="body"/>
          </p:nvPr>
        </p:nvSpPr>
        <p:spPr>
          <a:xfrm>
            <a:off x="729450" y="2078875"/>
            <a:ext cx="7467600" cy="2816100"/>
          </a:xfrm>
          <a:prstGeom prst="rect">
            <a:avLst/>
          </a:prstGeom>
        </p:spPr>
        <p:txBody>
          <a:bodyPr anchorCtr="0" anchor="t" bIns="91425" lIns="91425" spcFirstLastPara="1" rIns="91425" wrap="square" tIns="91425">
            <a:noAutofit/>
          </a:bodyPr>
          <a:lstStyle/>
          <a:p>
            <a:pPr indent="-381000" lvl="0" marL="457200" rtl="0" algn="l">
              <a:lnSpc>
                <a:spcPct val="100000"/>
              </a:lnSpc>
              <a:spcBef>
                <a:spcPts val="0"/>
              </a:spcBef>
              <a:spcAft>
                <a:spcPts val="0"/>
              </a:spcAft>
              <a:buSzPts val="2400"/>
              <a:buChar char="❖"/>
            </a:pPr>
            <a:r>
              <a:rPr lang="en" sz="2400"/>
              <a:t>What are the primary repository usage assessment needs, barriers, and opportunities for IRUS-USA pilot participants? </a:t>
            </a:r>
            <a:endParaRPr sz="2400"/>
          </a:p>
          <a:p>
            <a:pPr indent="-381000" lvl="0" marL="457200" rtl="0" algn="l">
              <a:lnSpc>
                <a:spcPct val="100000"/>
              </a:lnSpc>
              <a:spcBef>
                <a:spcPts val="1000"/>
              </a:spcBef>
              <a:spcAft>
                <a:spcPts val="1000"/>
              </a:spcAft>
              <a:buSzPts val="2400"/>
              <a:buChar char="❖"/>
            </a:pPr>
            <a:r>
              <a:rPr lang="en" sz="2400"/>
              <a:t>What is the perceived value of international measurement and benchmarking among IRUS-USA pilot participants?</a:t>
            </a:r>
            <a:endParaRPr sz="24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2" name="Shape 132"/>
        <p:cNvGrpSpPr/>
        <p:nvPr/>
      </p:nvGrpSpPr>
      <p:grpSpPr>
        <a:xfrm>
          <a:off x="0" y="0"/>
          <a:ext cx="0" cy="0"/>
          <a:chOff x="0" y="0"/>
          <a:chExt cx="0" cy="0"/>
        </a:xfrm>
      </p:grpSpPr>
      <p:sp>
        <p:nvSpPr>
          <p:cNvPr id="133" name="Google Shape;133;p20"/>
          <p:cNvSpPr txBox="1"/>
          <p:nvPr>
            <p:ph type="title"/>
          </p:nvPr>
        </p:nvSpPr>
        <p:spPr>
          <a:xfrm>
            <a:off x="729450" y="1318650"/>
            <a:ext cx="76884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4000"/>
              <a:t>Participants</a:t>
            </a:r>
            <a:endParaRPr sz="4000"/>
          </a:p>
        </p:txBody>
      </p:sp>
      <p:sp>
        <p:nvSpPr>
          <p:cNvPr id="134" name="Google Shape;134;p20"/>
          <p:cNvSpPr txBox="1"/>
          <p:nvPr>
            <p:ph idx="1" type="body"/>
          </p:nvPr>
        </p:nvSpPr>
        <p:spPr>
          <a:xfrm>
            <a:off x="729325" y="2078875"/>
            <a:ext cx="3774300" cy="2261100"/>
          </a:xfrm>
          <a:prstGeom prst="rect">
            <a:avLst/>
          </a:prstGeom>
        </p:spPr>
        <p:txBody>
          <a:bodyPr anchorCtr="0" anchor="t" bIns="91425" lIns="91425" spcFirstLastPara="1" rIns="91425" wrap="square" tIns="91425">
            <a:noAutofit/>
          </a:bodyPr>
          <a:lstStyle/>
          <a:p>
            <a:pPr indent="-381000" lvl="0" marL="457200" rtl="0" algn="l">
              <a:spcBef>
                <a:spcPts val="0"/>
              </a:spcBef>
              <a:spcAft>
                <a:spcPts val="0"/>
              </a:spcAft>
              <a:buSzPts val="2400"/>
              <a:buChar char="❖"/>
            </a:pPr>
            <a:r>
              <a:rPr lang="en" sz="2400"/>
              <a:t>Caltech</a:t>
            </a:r>
            <a:endParaRPr sz="2400"/>
          </a:p>
          <a:p>
            <a:pPr indent="-381000" lvl="0" marL="457200" rtl="0" algn="l">
              <a:spcBef>
                <a:spcPts val="0"/>
              </a:spcBef>
              <a:spcAft>
                <a:spcPts val="0"/>
              </a:spcAft>
              <a:buSzPts val="2400"/>
              <a:buChar char="❖"/>
            </a:pPr>
            <a:r>
              <a:rPr lang="en" sz="2400"/>
              <a:t>Indiana University</a:t>
            </a:r>
            <a:endParaRPr sz="2400"/>
          </a:p>
          <a:p>
            <a:pPr indent="-381000" lvl="0" marL="457200" rtl="0" algn="l">
              <a:spcBef>
                <a:spcPts val="0"/>
              </a:spcBef>
              <a:spcAft>
                <a:spcPts val="0"/>
              </a:spcAft>
              <a:buSzPts val="2400"/>
              <a:buChar char="❖"/>
            </a:pPr>
            <a:r>
              <a:rPr lang="en" sz="2400"/>
              <a:t>Montana State University</a:t>
            </a:r>
            <a:endParaRPr sz="2400"/>
          </a:p>
          <a:p>
            <a:pPr indent="-381000" lvl="0" marL="457200" rtl="0" algn="l">
              <a:spcBef>
                <a:spcPts val="0"/>
              </a:spcBef>
              <a:spcAft>
                <a:spcPts val="0"/>
              </a:spcAft>
              <a:buSzPts val="2400"/>
              <a:buChar char="❖"/>
            </a:pPr>
            <a:r>
              <a:rPr lang="en" sz="2400"/>
              <a:t>Smithsonian Institution</a:t>
            </a:r>
            <a:endParaRPr sz="2400"/>
          </a:p>
          <a:p>
            <a:pPr indent="-381000" lvl="0" marL="457200" rtl="0" algn="l">
              <a:spcBef>
                <a:spcPts val="0"/>
              </a:spcBef>
              <a:spcAft>
                <a:spcPts val="0"/>
              </a:spcAft>
              <a:buSzPts val="2400"/>
              <a:buChar char="❖"/>
            </a:pPr>
            <a:r>
              <a:rPr lang="en" sz="2400"/>
              <a:t>Swarthmore</a:t>
            </a:r>
            <a:endParaRPr sz="2400"/>
          </a:p>
        </p:txBody>
      </p:sp>
      <p:sp>
        <p:nvSpPr>
          <p:cNvPr id="135" name="Google Shape;135;p20"/>
          <p:cNvSpPr txBox="1"/>
          <p:nvPr>
            <p:ph idx="2" type="body"/>
          </p:nvPr>
        </p:nvSpPr>
        <p:spPr>
          <a:xfrm>
            <a:off x="4643600" y="2078875"/>
            <a:ext cx="4156500" cy="2261100"/>
          </a:xfrm>
          <a:prstGeom prst="rect">
            <a:avLst/>
          </a:prstGeom>
        </p:spPr>
        <p:txBody>
          <a:bodyPr anchorCtr="0" anchor="t" bIns="91425" lIns="91425" spcFirstLastPara="1" rIns="91425" wrap="square" tIns="91425">
            <a:noAutofit/>
          </a:bodyPr>
          <a:lstStyle/>
          <a:p>
            <a:pPr indent="-381000" lvl="0" marL="457200" rtl="0" algn="l">
              <a:spcBef>
                <a:spcPts val="0"/>
              </a:spcBef>
              <a:spcAft>
                <a:spcPts val="0"/>
              </a:spcAft>
              <a:buSzPts val="2400"/>
              <a:buChar char="❖"/>
            </a:pPr>
            <a:r>
              <a:rPr lang="en" sz="2400"/>
              <a:t>University of Arizona</a:t>
            </a:r>
            <a:endParaRPr sz="2400"/>
          </a:p>
          <a:p>
            <a:pPr indent="-381000" lvl="0" marL="457200" rtl="0" algn="l">
              <a:spcBef>
                <a:spcPts val="0"/>
              </a:spcBef>
              <a:spcAft>
                <a:spcPts val="0"/>
              </a:spcAft>
              <a:buSzPts val="2400"/>
              <a:buChar char="❖"/>
            </a:pPr>
            <a:r>
              <a:rPr lang="en" sz="2400"/>
              <a:t>University of Houston</a:t>
            </a:r>
            <a:endParaRPr sz="2400"/>
          </a:p>
          <a:p>
            <a:pPr indent="-381000" lvl="0" marL="457200" rtl="0" algn="l">
              <a:spcBef>
                <a:spcPts val="0"/>
              </a:spcBef>
              <a:spcAft>
                <a:spcPts val="0"/>
              </a:spcAft>
              <a:buSzPts val="2400"/>
              <a:buChar char="❖"/>
            </a:pPr>
            <a:r>
              <a:rPr lang="en" sz="2400"/>
              <a:t>University of Maryland</a:t>
            </a:r>
            <a:endParaRPr sz="2400"/>
          </a:p>
          <a:p>
            <a:pPr indent="-381000" lvl="0" marL="457200" rtl="0" algn="l">
              <a:spcBef>
                <a:spcPts val="0"/>
              </a:spcBef>
              <a:spcAft>
                <a:spcPts val="0"/>
              </a:spcAft>
              <a:buSzPts val="2400"/>
              <a:buChar char="❖"/>
            </a:pPr>
            <a:r>
              <a:rPr lang="en" sz="2400"/>
              <a:t>University of Michigan</a:t>
            </a:r>
            <a:endParaRPr sz="2400"/>
          </a:p>
          <a:p>
            <a:pPr indent="-381000" lvl="0" marL="457200" rtl="0" algn="l">
              <a:spcBef>
                <a:spcPts val="0"/>
              </a:spcBef>
              <a:spcAft>
                <a:spcPts val="0"/>
              </a:spcAft>
              <a:buSzPts val="2400"/>
              <a:buChar char="❖"/>
            </a:pPr>
            <a:r>
              <a:rPr lang="en" sz="2400"/>
              <a:t>University of Pittsburgh</a:t>
            </a:r>
            <a:endParaRPr sz="2400"/>
          </a:p>
          <a:p>
            <a:pPr indent="-381000" lvl="0" marL="457200" rtl="0" algn="l">
              <a:spcBef>
                <a:spcPts val="0"/>
              </a:spcBef>
              <a:spcAft>
                <a:spcPts val="0"/>
              </a:spcAft>
              <a:buSzPts val="2400"/>
              <a:buChar char="❖"/>
            </a:pPr>
            <a:r>
              <a:rPr lang="en" sz="2400"/>
              <a:t>University of Virginia</a:t>
            </a:r>
            <a:endParaRPr sz="24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9" name="Shape 139"/>
        <p:cNvGrpSpPr/>
        <p:nvPr/>
      </p:nvGrpSpPr>
      <p:grpSpPr>
        <a:xfrm>
          <a:off x="0" y="0"/>
          <a:ext cx="0" cy="0"/>
          <a:chOff x="0" y="0"/>
          <a:chExt cx="0" cy="0"/>
        </a:xfrm>
      </p:grpSpPr>
      <p:sp>
        <p:nvSpPr>
          <p:cNvPr id="140" name="Google Shape;140;p21"/>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Methodology</a:t>
            </a:r>
            <a:endParaRPr/>
          </a:p>
        </p:txBody>
      </p:sp>
      <p:sp>
        <p:nvSpPr>
          <p:cNvPr id="141" name="Google Shape;141;p21"/>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381000" lvl="0" marL="457200" rtl="0" algn="l">
              <a:spcBef>
                <a:spcPts val="0"/>
              </a:spcBef>
              <a:spcAft>
                <a:spcPts val="0"/>
              </a:spcAft>
              <a:buSzPts val="2400"/>
              <a:buChar char="❖"/>
            </a:pPr>
            <a:r>
              <a:rPr lang="en" sz="2400"/>
              <a:t>Survey</a:t>
            </a:r>
            <a:endParaRPr sz="2400"/>
          </a:p>
          <a:p>
            <a:pPr indent="-381000" lvl="0" marL="457200" rtl="0" algn="l">
              <a:spcBef>
                <a:spcPts val="0"/>
              </a:spcBef>
              <a:spcAft>
                <a:spcPts val="0"/>
              </a:spcAft>
              <a:buSzPts val="2400"/>
              <a:buChar char="❖"/>
            </a:pPr>
            <a:r>
              <a:rPr lang="en" sz="2400"/>
              <a:t>Focus group</a:t>
            </a:r>
            <a:endParaRPr sz="2400"/>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