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6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D0"/>
    <a:srgbClr val="B2BFD1"/>
    <a:srgbClr val="969FAE"/>
    <a:srgbClr val="99A1A0"/>
    <a:srgbClr val="003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443" autoAdjust="0"/>
  </p:normalViewPr>
  <p:slideViewPr>
    <p:cSldViewPr snapToGrid="0" snapToObjects="1">
      <p:cViewPr>
        <p:scale>
          <a:sx n="85" d="100"/>
          <a:sy n="85" d="100"/>
        </p:scale>
        <p:origin x="-3920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18787-47E7-C248-9145-74E262D72445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EA8B5-B51C-F54D-A844-9DED0CC2E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EA8B5-B51C-F54D-A844-9DED0CC2E7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realized it was a 3 part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EA8B5-B51C-F54D-A844-9DED0CC2E7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2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EA8B5-B51C-F54D-A844-9DED0CC2E7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66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B0C30-6DEB-489D-A836-47F4D4CF02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72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B0C30-6DEB-489D-A836-47F4D4CF02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22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B0C30-6DEB-489D-A836-47F4D4CF02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27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B0C30-6DEB-489D-A836-47F4D4CF02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16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9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2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1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05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3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6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7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66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E21D1C-A1B4-3A47-9976-AF06BE277E60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2BFD1">
                <a:alpha val="35000"/>
              </a:srgbClr>
            </a:gs>
            <a:gs pos="100000">
              <a:srgbClr val="FFFFFF">
                <a:alpha val="35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02F75-E64F-6547-955D-E584BDEFA69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Drake_University_logo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65" y="6126163"/>
            <a:ext cx="1407905" cy="59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3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Iowan Old Style Roman"/>
          <a:ea typeface="+mj-ea"/>
          <a:cs typeface="Iowan Old Style Roman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Creating, Assessing &amp; Communicating Social Value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Legitimacy Based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425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Assessing Social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848"/>
            <a:ext cx="8686800" cy="4562316"/>
          </a:xfrm>
        </p:spPr>
        <p:txBody>
          <a:bodyPr/>
          <a:lstStyle/>
          <a:p>
            <a:r>
              <a:rPr lang="en-US" sz="3600" dirty="0" smtClean="0"/>
              <a:t>Three </a:t>
            </a:r>
            <a:r>
              <a:rPr lang="en-US" sz="3600" u="sng" dirty="0" smtClean="0"/>
              <a:t>Interrelated</a:t>
            </a:r>
            <a:r>
              <a:rPr lang="en-US" sz="3600" dirty="0" smtClean="0"/>
              <a:t> Questions</a:t>
            </a:r>
          </a:p>
          <a:p>
            <a:endParaRPr lang="en-US" sz="800" dirty="0"/>
          </a:p>
          <a:p>
            <a:pPr marL="971550" lvl="1" indent="-514350">
              <a:buFont typeface="+mj-lt"/>
              <a:buAutoNum type="arabicPeriod"/>
            </a:pPr>
            <a:r>
              <a:rPr lang="en-US" sz="3200" i="1" dirty="0" smtClean="0"/>
              <a:t>What services create social value?</a:t>
            </a:r>
          </a:p>
          <a:p>
            <a:pPr lvl="1">
              <a:buFont typeface="+mj-lt"/>
              <a:buAutoNum type="arabicPeriod"/>
            </a:pPr>
            <a:endParaRPr lang="en-US" sz="800" i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00" i="1" dirty="0" smtClean="0"/>
              <a:t>How is that social value assessed?</a:t>
            </a:r>
          </a:p>
          <a:p>
            <a:pPr lvl="1">
              <a:buFont typeface="+mj-lt"/>
              <a:buAutoNum type="arabicPeriod"/>
            </a:pPr>
            <a:endParaRPr lang="en-US" sz="800" i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00" i="1" dirty="0" smtClean="0"/>
              <a:t>How is the assessed value communicated?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59273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“Interrelatedness” &amp; Legitimacy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Interrelatedness</a:t>
            </a:r>
            <a:r>
              <a:rPr lang="en-US" dirty="0" smtClean="0"/>
              <a:t> = </a:t>
            </a:r>
            <a:r>
              <a:rPr lang="en-US" i="1" dirty="0" smtClean="0"/>
              <a:t>Resources to sustain the library as a durable social institution</a:t>
            </a:r>
            <a:endParaRPr lang="en-US" dirty="0" smtClean="0"/>
          </a:p>
          <a:p>
            <a:endParaRPr lang="en-US" sz="800" i="1" dirty="0" smtClean="0"/>
          </a:p>
          <a:p>
            <a:endParaRPr lang="en-US" sz="800" i="1" dirty="0"/>
          </a:p>
          <a:p>
            <a:endParaRPr lang="en-US" sz="800" i="1" dirty="0"/>
          </a:p>
          <a:p>
            <a:r>
              <a:rPr lang="en-US" b="1" dirty="0" smtClean="0"/>
              <a:t>Legitimacy</a:t>
            </a:r>
            <a:r>
              <a:rPr lang="en-US" dirty="0" smtClean="0"/>
              <a:t> = </a:t>
            </a:r>
            <a:r>
              <a:rPr lang="en-US" i="1" dirty="0"/>
              <a:t>C</a:t>
            </a:r>
            <a:r>
              <a:rPr lang="en-US" i="1" dirty="0" smtClean="0"/>
              <a:t>ommunity </a:t>
            </a:r>
            <a:r>
              <a:rPr lang="en-US" i="1" dirty="0"/>
              <a:t>perception that </a:t>
            </a:r>
            <a:r>
              <a:rPr lang="en-US" i="1" dirty="0" smtClean="0"/>
              <a:t>the library’s actions </a:t>
            </a:r>
            <a:r>
              <a:rPr lang="en-US" i="1" dirty="0"/>
              <a:t>are desirable &amp; appropriate</a:t>
            </a:r>
          </a:p>
        </p:txBody>
      </p:sp>
    </p:spTree>
    <p:extLst>
      <p:ext uri="{BB962C8B-B14F-4D97-AF65-F5344CB8AC3E}">
        <p14:creationId xmlns:p14="http://schemas.microsoft.com/office/powerpoint/2010/main" val="273887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Legitimacy Framework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9902" y="1589325"/>
            <a:ext cx="333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Cultural Cognitive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734990" y="1589325"/>
            <a:ext cx="2028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Normative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630579" y="1418996"/>
            <a:ext cx="2111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Regulative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1707" y="2108863"/>
            <a:ext cx="250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(Community)</a:t>
            </a:r>
            <a:endParaRPr lang="en-US" sz="28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92399" y="2049914"/>
            <a:ext cx="1508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(Library)</a:t>
            </a:r>
            <a:endParaRPr lang="en-US" sz="28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02787" y="1881672"/>
            <a:ext cx="2977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     (External </a:t>
            </a:r>
          </a:p>
          <a:p>
            <a:r>
              <a:rPr lang="en-US" sz="2800" i="1" dirty="0" smtClean="0"/>
              <a:t>Sub-Community)</a:t>
            </a:r>
            <a:endParaRPr lang="en-US" sz="2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36542" y="2990311"/>
            <a:ext cx="12756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Ideals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734226" y="3903683"/>
            <a:ext cx="15260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Beliefs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920228" y="2990310"/>
            <a:ext cx="141032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Values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3734990" y="3871082"/>
            <a:ext cx="193918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Practices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792652" y="2990167"/>
            <a:ext cx="21673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Principles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6832412" y="3903683"/>
            <a:ext cx="209474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Standards</a:t>
            </a:r>
            <a:endParaRPr lang="en-US" sz="3200" dirty="0"/>
          </a:p>
        </p:txBody>
      </p:sp>
      <p:sp>
        <p:nvSpPr>
          <p:cNvPr id="20" name="Right Arrow 19"/>
          <p:cNvSpPr/>
          <p:nvPr/>
        </p:nvSpPr>
        <p:spPr>
          <a:xfrm>
            <a:off x="2260323" y="3181708"/>
            <a:ext cx="848836" cy="292388"/>
          </a:xfrm>
          <a:prstGeom prst="rightArrow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260323" y="4017276"/>
            <a:ext cx="848836" cy="292388"/>
          </a:xfrm>
          <a:prstGeom prst="rightArrow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0800000">
            <a:off x="5618701" y="3181565"/>
            <a:ext cx="848836" cy="292388"/>
          </a:xfrm>
          <a:prstGeom prst="rightArrow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0800000">
            <a:off x="5634833" y="4049732"/>
            <a:ext cx="848836" cy="292388"/>
          </a:xfrm>
          <a:prstGeom prst="rightArrow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5400000">
            <a:off x="1157850" y="4772449"/>
            <a:ext cx="469246" cy="287919"/>
          </a:xfrm>
          <a:prstGeom prst="rightArrow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5400000">
            <a:off x="7445535" y="4773367"/>
            <a:ext cx="469246" cy="287919"/>
          </a:xfrm>
          <a:prstGeom prst="rightArrow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5400000">
            <a:off x="4470071" y="4773368"/>
            <a:ext cx="469246" cy="287919"/>
          </a:xfrm>
          <a:prstGeom prst="rightArrow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99902" y="5214445"/>
            <a:ext cx="283401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Communication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3992399" y="5208524"/>
            <a:ext cx="141700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Service</a:t>
            </a:r>
            <a:endParaRPr lang="en-US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6622004" y="5208524"/>
            <a:ext cx="23051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Assessment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8939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744"/>
            <a:ext cx="88773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Bookman Old Style" panose="02050604050505020204" pitchFamily="18" charset="0"/>
              </a:rPr>
              <a:t>Element: </a:t>
            </a:r>
            <a:r>
              <a:rPr lang="en-US" i="1" dirty="0" smtClean="0">
                <a:latin typeface="Bookman Old Style" panose="02050604050505020204" pitchFamily="18" charset="0"/>
              </a:rPr>
              <a:t>Cultural</a:t>
            </a:r>
            <a:r>
              <a:rPr lang="en-US" i="1" dirty="0" smtClean="0">
                <a:latin typeface="Bookman Old Style" panose="02050604050505020204" pitchFamily="18" charset="0"/>
              </a:rPr>
              <a:t>-</a:t>
            </a:r>
            <a:r>
              <a:rPr lang="en-US" i="1" dirty="0" smtClean="0">
                <a:latin typeface="Bookman Old Style" panose="02050604050505020204" pitchFamily="18" charset="0"/>
              </a:rPr>
              <a:t>Cognitive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22" y="1358467"/>
            <a:ext cx="8578788" cy="172079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Ideals:  </a:t>
            </a:r>
            <a:r>
              <a:rPr lang="en-US" sz="3200" i="1" dirty="0" smtClean="0"/>
              <a:t>Social justice ideals </a:t>
            </a:r>
            <a:r>
              <a:rPr lang="en-US" sz="3200" i="1" dirty="0" smtClean="0"/>
              <a:t>of </a:t>
            </a:r>
            <a:r>
              <a:rPr lang="en-US" sz="3200" i="1" dirty="0" smtClean="0"/>
              <a:t>the organization</a:t>
            </a:r>
          </a:p>
          <a:p>
            <a:endParaRPr lang="en-US" sz="900" i="1" dirty="0" smtClean="0"/>
          </a:p>
          <a:p>
            <a:r>
              <a:rPr lang="en-US" sz="3200" dirty="0" smtClean="0"/>
              <a:t>Beliefs:  </a:t>
            </a:r>
            <a:r>
              <a:rPr lang="en-US" i="1" dirty="0" smtClean="0"/>
              <a:t>Belief in how </a:t>
            </a:r>
            <a:r>
              <a:rPr lang="en-US" sz="3200" i="1" dirty="0" smtClean="0"/>
              <a:t>they </a:t>
            </a:r>
            <a:r>
              <a:rPr lang="en-US" sz="3200" i="1" dirty="0" smtClean="0"/>
              <a:t>will be realized</a:t>
            </a:r>
            <a:endParaRPr lang="en-US" i="1" dirty="0"/>
          </a:p>
        </p:txBody>
      </p:sp>
      <p:grpSp>
        <p:nvGrpSpPr>
          <p:cNvPr id="7" name="Group 6"/>
          <p:cNvGrpSpPr/>
          <p:nvPr/>
        </p:nvGrpSpPr>
        <p:grpSpPr>
          <a:xfrm>
            <a:off x="270604" y="3079265"/>
            <a:ext cx="8799891" cy="3417030"/>
            <a:chOff x="175134" y="3138688"/>
            <a:chExt cx="8799891" cy="3417030"/>
          </a:xfrm>
        </p:grpSpPr>
        <p:grpSp>
          <p:nvGrpSpPr>
            <p:cNvPr id="6" name="Group 5"/>
            <p:cNvGrpSpPr/>
            <p:nvPr/>
          </p:nvGrpSpPr>
          <p:grpSpPr>
            <a:xfrm>
              <a:off x="329052" y="3308965"/>
              <a:ext cx="2572320" cy="1530771"/>
              <a:chOff x="266700" y="3699294"/>
              <a:chExt cx="2586038" cy="1611234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 rotWithShape="1">
              <a:blip r:embed="rId3"/>
              <a:srcRect t="1" b="55956"/>
              <a:stretch/>
            </p:blipFill>
            <p:spPr>
              <a:xfrm>
                <a:off x="266700" y="4230512"/>
                <a:ext cx="2586038" cy="1080016"/>
              </a:xfrm>
              <a:prstGeom prst="rect">
                <a:avLst/>
              </a:prstGeom>
            </p:spPr>
          </p:pic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6700" y="3699294"/>
                <a:ext cx="2586038" cy="531218"/>
              </a:xfrm>
              <a:prstGeom prst="rect">
                <a:avLst/>
              </a:prstGeom>
            </p:spPr>
          </p:pic>
        </p:grpSp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5"/>
            <a:srcRect b="72602"/>
            <a:stretch/>
          </p:blipFill>
          <p:spPr>
            <a:xfrm>
              <a:off x="175134" y="4954374"/>
              <a:ext cx="4099073" cy="124645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32" name="TextBox 31"/>
            <p:cNvSpPr txBox="1"/>
            <p:nvPr/>
          </p:nvSpPr>
          <p:spPr>
            <a:xfrm>
              <a:off x="6629372" y="4239762"/>
              <a:ext cx="211980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“Community Engagement”</a:t>
              </a:r>
              <a:endParaRPr lang="en-US" sz="2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943714" y="3138688"/>
              <a:ext cx="30313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“Global &amp; Intercultural Learning”</a:t>
              </a:r>
              <a:endParaRPr 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56301" y="5369829"/>
              <a:ext cx="21717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“Diversity &amp; Inclusion”</a:t>
              </a:r>
              <a:endParaRPr lang="en-US" sz="2400" dirty="0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3215010" y="3249069"/>
              <a:ext cx="2728704" cy="3306649"/>
              <a:chOff x="190815" y="1786567"/>
              <a:chExt cx="3023124" cy="3769029"/>
            </a:xfrm>
          </p:grpSpPr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0815" y="1786567"/>
                <a:ext cx="1872412" cy="2056583"/>
              </a:xfrm>
              <a:prstGeom prst="rect">
                <a:avLst/>
              </a:prstGeom>
            </p:spPr>
          </p:pic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89524" y="2892995"/>
                <a:ext cx="1658568" cy="1803963"/>
              </a:xfrm>
              <a:prstGeom prst="rect">
                <a:avLst/>
              </a:prstGeom>
            </p:spPr>
          </p:pic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42502" y="3740436"/>
                <a:ext cx="1671437" cy="1815160"/>
              </a:xfrm>
              <a:prstGeom prst="rect">
                <a:avLst/>
              </a:prstGeom>
            </p:spPr>
          </p:pic>
        </p:grpSp>
        <p:cxnSp>
          <p:nvCxnSpPr>
            <p:cNvPr id="37" name="Straight Connector 36"/>
            <p:cNvCxnSpPr>
              <a:endCxn id="33" idx="1"/>
            </p:cNvCxnSpPr>
            <p:nvPr/>
          </p:nvCxnSpPr>
          <p:spPr>
            <a:xfrm flipV="1">
              <a:off x="5132592" y="3554187"/>
              <a:ext cx="811122" cy="259468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32" idx="1"/>
            </p:cNvCxnSpPr>
            <p:nvPr/>
          </p:nvCxnSpPr>
          <p:spPr>
            <a:xfrm flipV="1">
              <a:off x="5537540" y="4655261"/>
              <a:ext cx="1091832" cy="6251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112306" y="5628164"/>
              <a:ext cx="766224" cy="131315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197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Bookman Old Style" panose="02050604050505020204" pitchFamily="18" charset="0"/>
              </a:rPr>
              <a:t>Element:  </a:t>
            </a:r>
            <a:r>
              <a:rPr lang="en-US" i="1" dirty="0" smtClean="0">
                <a:latin typeface="Bookman Old Style" panose="02050604050505020204" pitchFamily="18" charset="0"/>
              </a:rPr>
              <a:t>Normative or Moral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151" y="1533229"/>
            <a:ext cx="8342850" cy="1284657"/>
          </a:xfrm>
        </p:spPr>
        <p:txBody>
          <a:bodyPr>
            <a:noAutofit/>
          </a:bodyPr>
          <a:lstStyle/>
          <a:p>
            <a:r>
              <a:rPr lang="en-US" dirty="0" smtClean="0"/>
              <a:t>Values:  </a:t>
            </a:r>
            <a:r>
              <a:rPr lang="en-US" i="1" dirty="0" smtClean="0"/>
              <a:t>What are your professional values?</a:t>
            </a:r>
          </a:p>
          <a:p>
            <a:r>
              <a:rPr lang="en-US" dirty="0" smtClean="0"/>
              <a:t>Practices: </a:t>
            </a:r>
            <a:r>
              <a:rPr lang="en-US" i="1" dirty="0" smtClean="0"/>
              <a:t> What practices realize those values?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480000">
            <a:off x="500798" y="3217385"/>
            <a:ext cx="1876292" cy="25312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" name="Group 7"/>
          <p:cNvGrpSpPr/>
          <p:nvPr/>
        </p:nvGrpSpPr>
        <p:grpSpPr>
          <a:xfrm>
            <a:off x="6038660" y="3405780"/>
            <a:ext cx="3105340" cy="2354659"/>
            <a:chOff x="4028790" y="3207218"/>
            <a:chExt cx="3757189" cy="2354659"/>
          </a:xfrm>
        </p:grpSpPr>
        <p:sp>
          <p:nvSpPr>
            <p:cNvPr id="5" name="TextBox 4"/>
            <p:cNvSpPr txBox="1"/>
            <p:nvPr/>
          </p:nvSpPr>
          <p:spPr>
            <a:xfrm>
              <a:off x="4028790" y="3207218"/>
              <a:ext cx="349947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3200" dirty="0" smtClean="0"/>
                <a:t>Multicultural Collections</a:t>
              </a:r>
              <a:endParaRPr lang="en-US" sz="32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28790" y="4484659"/>
              <a:ext cx="375718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3200" dirty="0" smtClean="0"/>
                <a:t>Instruction: CREW Scholars</a:t>
              </a:r>
              <a:endParaRPr lang="en-US" sz="32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968068" y="3132386"/>
            <a:ext cx="288805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ALA Code of Ethics  </a:t>
            </a:r>
            <a:r>
              <a:rPr lang="en-US" sz="2400" i="1" dirty="0" smtClean="0"/>
              <a:t>“… ensure </a:t>
            </a:r>
            <a:r>
              <a:rPr lang="en-US" sz="2400" i="1" dirty="0"/>
              <a:t>the free flow of information </a:t>
            </a:r>
            <a:r>
              <a:rPr lang="en-US" sz="2400" i="1" dirty="0" smtClean="0"/>
              <a:t>and ideas</a:t>
            </a:r>
            <a:r>
              <a:rPr lang="en-US" sz="2400" dirty="0" smtClean="0"/>
              <a:t>”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659978" y="4995752"/>
            <a:ext cx="3414954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ACRL Framework for Information Literacy  </a:t>
            </a:r>
            <a:r>
              <a:rPr lang="en-US" sz="2400" i="1" dirty="0" smtClean="0"/>
              <a:t>“Authority is Constructed and Contextual</a:t>
            </a:r>
            <a:r>
              <a:rPr lang="en-US" sz="2400" dirty="0" smtClean="0"/>
              <a:t>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000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Bookman Old Style" panose="02050604050505020204" pitchFamily="18" charset="0"/>
              </a:rPr>
              <a:t>Element: </a:t>
            </a:r>
            <a:r>
              <a:rPr lang="en-US" i="1" dirty="0" smtClean="0">
                <a:latin typeface="Bookman Old Style" panose="02050604050505020204" pitchFamily="18" charset="0"/>
              </a:rPr>
              <a:t>Regulative</a:t>
            </a:r>
            <a:endParaRPr lang="en-US" i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899"/>
            <a:ext cx="9020458" cy="1289049"/>
          </a:xfrm>
        </p:spPr>
        <p:txBody>
          <a:bodyPr>
            <a:noAutofit/>
          </a:bodyPr>
          <a:lstStyle/>
          <a:p>
            <a:r>
              <a:rPr lang="en-US" dirty="0" smtClean="0"/>
              <a:t>Principles:  </a:t>
            </a:r>
            <a:r>
              <a:rPr lang="en-US" i="1" dirty="0" smtClean="0"/>
              <a:t>Principles that guide </a:t>
            </a:r>
            <a:r>
              <a:rPr lang="en-US" i="1" dirty="0" smtClean="0"/>
              <a:t>behavior</a:t>
            </a:r>
            <a:r>
              <a:rPr lang="en-US" i="1" dirty="0" smtClean="0"/>
              <a:t>?</a:t>
            </a:r>
          </a:p>
          <a:p>
            <a:endParaRPr lang="en-US" sz="800" i="1" dirty="0" smtClean="0"/>
          </a:p>
          <a:p>
            <a:r>
              <a:rPr lang="en-US" dirty="0" smtClean="0"/>
              <a:t>Standards</a:t>
            </a:r>
            <a:r>
              <a:rPr lang="en-US" dirty="0"/>
              <a:t>:  </a:t>
            </a:r>
            <a:r>
              <a:rPr lang="en-US" i="1" dirty="0"/>
              <a:t>S</a:t>
            </a:r>
            <a:r>
              <a:rPr lang="en-US" i="1" dirty="0" smtClean="0"/>
              <a:t>tandards for evaluating behavior?</a:t>
            </a:r>
            <a:endParaRPr lang="en-US" i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277906" y="4523509"/>
            <a:ext cx="8686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</a:t>
            </a:r>
            <a:r>
              <a:rPr lang="en-US" sz="3200" i="1" dirty="0" smtClean="0"/>
              <a:t>Recognizing &amp; nurturing differences and identities</a:t>
            </a:r>
            <a:r>
              <a:rPr lang="is-IS" sz="2800" dirty="0" smtClean="0"/>
              <a:t>”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948269" y="5378144"/>
            <a:ext cx="801643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“</a:t>
            </a:r>
            <a:r>
              <a:rPr lang="en-US" sz="3200" i="1" dirty="0" smtClean="0"/>
              <a:t>Increase diverse cases in case-based courses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51734"/>
            <a:ext cx="4760259" cy="11900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419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Bookman Old Style" panose="02050604050505020204" pitchFamily="18" charset="0"/>
              </a:rPr>
              <a:t>Assessing the Social Value of Library Services</a:t>
            </a:r>
            <a:endParaRPr lang="en-US" dirty="0">
              <a:latin typeface="Bookman Old Style" panose="0205060405050502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47247" b="95771"/>
          <a:stretch/>
        </p:blipFill>
        <p:spPr>
          <a:xfrm>
            <a:off x="255628" y="2129597"/>
            <a:ext cx="8737647" cy="5231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260" t="23710" r="96767" b="24727"/>
          <a:stretch/>
        </p:blipFill>
        <p:spPr>
          <a:xfrm>
            <a:off x="254578" y="2129595"/>
            <a:ext cx="649774" cy="45827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56044" y="3238602"/>
            <a:ext cx="773723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Inflow of </a:t>
            </a:r>
            <a:r>
              <a:rPr lang="en-US" sz="3200" dirty="0" smtClean="0"/>
              <a:t>Resources</a:t>
            </a:r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Influence on Resource Allocation </a:t>
            </a:r>
            <a:r>
              <a:rPr lang="en-US" sz="3200" dirty="0" smtClean="0"/>
              <a:t>Decisions</a:t>
            </a:r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Ability to Define Beliefs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356054"/>
      </p:ext>
    </p:extLst>
  </p:cSld>
  <p:clrMapOvr>
    <a:masterClrMapping/>
  </p:clrMapOvr>
</p:sld>
</file>

<file path=ppt/theme/theme1.xml><?xml version="1.0" encoding="utf-8"?>
<a:theme xmlns:a="http://schemas.openxmlformats.org/drawingml/2006/main" name="Drake Template 1116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Drake Template 111615.potx</Template>
  <TotalTime>499</TotalTime>
  <Words>254</Words>
  <Application>Microsoft Macintosh PowerPoint</Application>
  <PresentationFormat>On-screen Show (4:3)</PresentationFormat>
  <Paragraphs>68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Drake Template 111615</vt:lpstr>
      <vt:lpstr>Creating, Assessing &amp; Communicating Social Value</vt:lpstr>
      <vt:lpstr>Assessing Social Value</vt:lpstr>
      <vt:lpstr>“Interrelatedness” &amp; Legitimacy</vt:lpstr>
      <vt:lpstr>Legitimacy Framework</vt:lpstr>
      <vt:lpstr>Element: Cultural-Cognitive</vt:lpstr>
      <vt:lpstr>Element:  Normative or Moral</vt:lpstr>
      <vt:lpstr>Element: Regulative</vt:lpstr>
      <vt:lpstr>Assessing the Social Value of Library Services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Information Literacy</dc:title>
  <dc:creator>Cameron</dc:creator>
  <cp:lastModifiedBy>Cameron</cp:lastModifiedBy>
  <cp:revision>33</cp:revision>
  <dcterms:created xsi:type="dcterms:W3CDTF">2015-09-11T20:32:06Z</dcterms:created>
  <dcterms:modified xsi:type="dcterms:W3CDTF">2018-11-30T23:41:24Z</dcterms:modified>
</cp:coreProperties>
</file>