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5"/>
  </p:notesMasterIdLst>
  <p:sldIdLst>
    <p:sldId id="299" r:id="rId2"/>
    <p:sldId id="258" r:id="rId3"/>
    <p:sldId id="271" r:id="rId4"/>
    <p:sldId id="305" r:id="rId5"/>
    <p:sldId id="300" r:id="rId6"/>
    <p:sldId id="301" r:id="rId7"/>
    <p:sldId id="302" r:id="rId8"/>
    <p:sldId id="303" r:id="rId9"/>
    <p:sldId id="268" r:id="rId10"/>
    <p:sldId id="290" r:id="rId11"/>
    <p:sldId id="295" r:id="rId12"/>
    <p:sldId id="296" r:id="rId13"/>
    <p:sldId id="304" r:id="rId14"/>
  </p:sldIdLst>
  <p:sldSz cx="9144000" cy="5143500" type="screen16x9"/>
  <p:notesSz cx="6858000" cy="2562225"/>
  <p:embeddedFontLst>
    <p:embeddedFont>
      <p:font typeface="Karla" panose="020B0604020202020204" charset="0"/>
      <p:regular r:id="rId16"/>
      <p:bold r:id="rId17"/>
      <p:italic r:id="rId18"/>
      <p:boldItalic r:id="rId19"/>
    </p:embeddedFont>
    <p:embeddedFont>
      <p:font typeface="Montserrat" panose="020B0604020202020204" charset="0"/>
      <p:regular r:id="rId20"/>
      <p:bold r:id="rId21"/>
      <p:italic r:id="rId22"/>
      <p:boldItalic r:id="rId23"/>
    </p:embeddedFont>
    <p:embeddedFont>
      <p:font typeface="Tahoma" panose="020B0604030504040204" pitchFamily="34" charset="0"/>
      <p:regular r:id="rId24"/>
      <p:bold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9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deman, Kimberly" initials="VK" lastIdx="5" clrIdx="0">
    <p:extLst>
      <p:ext uri="{19B8F6BF-5375-455C-9EA6-DF929625EA0E}">
        <p15:presenceInfo xmlns:p15="http://schemas.microsoft.com/office/powerpoint/2012/main" userId="S-1-5-21-954284688-1175200462-1540833222-306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DFDFD"/>
    <a:srgbClr val="2BA5F7"/>
    <a:srgbClr val="666666"/>
    <a:srgbClr val="C3134E"/>
    <a:srgbClr val="FF9800"/>
    <a:srgbClr val="8BC34A"/>
    <a:srgbClr val="F0EA00"/>
    <a:srgbClr val="999999"/>
    <a:srgbClr val="E91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E46808-E7E6-46F8-A38E-62BB3866EDA3}">
  <a:tblStyle styleId="{1EE46808-E7E6-46F8-A38E-62BB3866EDA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94" autoAdjust="0"/>
  </p:normalViewPr>
  <p:slideViewPr>
    <p:cSldViewPr snapToGrid="0">
      <p:cViewPr varScale="1">
        <p:scale>
          <a:sx n="110" d="100"/>
          <a:sy n="110" d="100"/>
        </p:scale>
        <p:origin x="258" y="84"/>
      </p:cViewPr>
      <p:guideLst>
        <p:guide orient="horz" pos="1620"/>
        <p:guide pos="2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ingjwu\OneDrive%20-%20Texas%20Tech%20University\Libraries\Documents\3_LibraryTeams\UX\LibQUAL\WebNavCha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sharepoint13.itts.ttu.edu/lib/groups/lib_teams/lib_team_sites/user_experience/Shared%20Documents/Currently%20Enrolled%20Student%20Survey/Currently%20Enrolled%20Survey%20Fall%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0621942814279E-2"/>
          <c:y val="7.1036101628236939E-2"/>
          <c:w val="0.90889588907868413"/>
          <c:h val="0.66510797425298673"/>
        </c:manualLayout>
      </c:layout>
      <c:barChart>
        <c:barDir val="col"/>
        <c:grouping val="stacked"/>
        <c:varyColors val="0"/>
        <c:ser>
          <c:idx val="0"/>
          <c:order val="0"/>
          <c:tx>
            <c:strRef>
              <c:f>data!$C$9</c:f>
              <c:strCache>
                <c:ptCount val="1"/>
                <c:pt idx="0">
                  <c:v>locate info.: minimum-desired range</c:v>
                </c:pt>
              </c:strCache>
            </c:strRef>
          </c:tx>
          <c:spPr>
            <a:solidFill>
              <a:schemeClr val="bg1">
                <a:alpha val="0"/>
              </a:schemeClr>
            </a:solidFill>
            <a:ln>
              <a:noFill/>
            </a:ln>
            <a:effectLst/>
          </c:spPr>
          <c:invertIfNegative val="0"/>
          <c:cat>
            <c:multiLvlStrRef>
              <c:f>data!$A$10:$B$17</c:f>
              <c:multiLvlStrCache>
                <c:ptCount val="8"/>
                <c:lvl>
                  <c:pt idx="7">
                    <c:v>navigate</c:v>
                  </c:pt>
                </c:lvl>
                <c:lvl>
                  <c:pt idx="0">
                    <c:v>Undergraduate</c:v>
                  </c:pt>
                  <c:pt idx="2">
                    <c:v>Graduate</c:v>
                  </c:pt>
                  <c:pt idx="4">
                    <c:v>Faculty</c:v>
                  </c:pt>
                  <c:pt idx="6">
                    <c:v>General</c:v>
                  </c:pt>
                </c:lvl>
              </c:multiLvlStrCache>
            </c:multiLvlStrRef>
          </c:cat>
          <c:val>
            <c:numRef>
              <c:f>data!$C$10:$C$17</c:f>
              <c:numCache>
                <c:formatCode>General</c:formatCode>
                <c:ptCount val="8"/>
                <c:pt idx="0">
                  <c:v>6.36</c:v>
                </c:pt>
                <c:pt idx="1">
                  <c:v>6.29</c:v>
                </c:pt>
                <c:pt idx="2">
                  <c:v>7.03</c:v>
                </c:pt>
                <c:pt idx="3">
                  <c:v>6.91</c:v>
                </c:pt>
                <c:pt idx="4">
                  <c:v>7.32</c:v>
                </c:pt>
                <c:pt idx="5">
                  <c:v>7.18</c:v>
                </c:pt>
                <c:pt idx="6">
                  <c:v>6.6</c:v>
                </c:pt>
                <c:pt idx="7">
                  <c:v>6.5</c:v>
                </c:pt>
              </c:numCache>
            </c:numRef>
          </c:val>
          <c:extLst>
            <c:ext xmlns:c16="http://schemas.microsoft.com/office/drawing/2014/chart" uri="{C3380CC4-5D6E-409C-BE32-E72D297353CC}">
              <c16:uniqueId val="{00000000-0C1B-455F-91C2-B849B6456254}"/>
            </c:ext>
          </c:extLst>
        </c:ser>
        <c:ser>
          <c:idx val="2"/>
          <c:order val="2"/>
          <c:tx>
            <c:strRef>
              <c:f>data!$E$9</c:f>
              <c:strCache>
                <c:ptCount val="1"/>
                <c:pt idx="0">
                  <c:v>navigation: minimum-desired range</c:v>
                </c:pt>
              </c:strCache>
            </c:strRef>
          </c:tx>
          <c:spPr>
            <a:solidFill>
              <a:schemeClr val="accent3"/>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2-0C1B-455F-91C2-B849B6456254}"/>
              </c:ext>
            </c:extLst>
          </c:dPt>
          <c:dPt>
            <c:idx val="1"/>
            <c:invertIfNegative val="0"/>
            <c:bubble3D val="0"/>
            <c:spPr>
              <a:solidFill>
                <a:schemeClr val="bg2"/>
              </a:solidFill>
              <a:ln>
                <a:noFill/>
              </a:ln>
              <a:effectLst/>
            </c:spPr>
            <c:extLst>
              <c:ext xmlns:c16="http://schemas.microsoft.com/office/drawing/2014/chart" uri="{C3380CC4-5D6E-409C-BE32-E72D297353CC}">
                <c16:uniqueId val="{00000004-0C1B-455F-91C2-B849B6456254}"/>
              </c:ext>
            </c:extLst>
          </c:dPt>
          <c:dPt>
            <c:idx val="2"/>
            <c:invertIfNegative val="0"/>
            <c:bubble3D val="0"/>
            <c:spPr>
              <a:solidFill>
                <a:schemeClr val="tx2"/>
              </a:solidFill>
              <a:ln>
                <a:noFill/>
              </a:ln>
              <a:effectLst/>
            </c:spPr>
            <c:extLst>
              <c:ext xmlns:c16="http://schemas.microsoft.com/office/drawing/2014/chart" uri="{C3380CC4-5D6E-409C-BE32-E72D297353CC}">
                <c16:uniqueId val="{00000006-0C1B-455F-91C2-B849B6456254}"/>
              </c:ext>
            </c:extLst>
          </c:dPt>
          <c:dPt>
            <c:idx val="3"/>
            <c:invertIfNegative val="0"/>
            <c:bubble3D val="0"/>
            <c:spPr>
              <a:solidFill>
                <a:schemeClr val="bg2"/>
              </a:solidFill>
              <a:ln>
                <a:noFill/>
              </a:ln>
              <a:effectLst/>
            </c:spPr>
            <c:extLst>
              <c:ext xmlns:c16="http://schemas.microsoft.com/office/drawing/2014/chart" uri="{C3380CC4-5D6E-409C-BE32-E72D297353CC}">
                <c16:uniqueId val="{00000008-0C1B-455F-91C2-B849B6456254}"/>
              </c:ext>
            </c:extLst>
          </c:dPt>
          <c:dPt>
            <c:idx val="4"/>
            <c:invertIfNegative val="0"/>
            <c:bubble3D val="0"/>
            <c:spPr>
              <a:solidFill>
                <a:schemeClr val="tx2"/>
              </a:solidFill>
              <a:ln>
                <a:noFill/>
              </a:ln>
              <a:effectLst/>
            </c:spPr>
            <c:extLst>
              <c:ext xmlns:c16="http://schemas.microsoft.com/office/drawing/2014/chart" uri="{C3380CC4-5D6E-409C-BE32-E72D297353CC}">
                <c16:uniqueId val="{0000000A-0C1B-455F-91C2-B849B6456254}"/>
              </c:ext>
            </c:extLst>
          </c:dPt>
          <c:dPt>
            <c:idx val="5"/>
            <c:invertIfNegative val="0"/>
            <c:bubble3D val="0"/>
            <c:spPr>
              <a:solidFill>
                <a:schemeClr val="bg2"/>
              </a:solidFill>
              <a:ln>
                <a:noFill/>
              </a:ln>
              <a:effectLst/>
            </c:spPr>
            <c:extLst>
              <c:ext xmlns:c16="http://schemas.microsoft.com/office/drawing/2014/chart" uri="{C3380CC4-5D6E-409C-BE32-E72D297353CC}">
                <c16:uniqueId val="{0000000C-0C1B-455F-91C2-B849B6456254}"/>
              </c:ext>
            </c:extLst>
          </c:dPt>
          <c:dPt>
            <c:idx val="6"/>
            <c:invertIfNegative val="0"/>
            <c:bubble3D val="0"/>
            <c:spPr>
              <a:solidFill>
                <a:schemeClr val="tx2"/>
              </a:solidFill>
              <a:ln>
                <a:noFill/>
              </a:ln>
              <a:effectLst/>
            </c:spPr>
            <c:extLst>
              <c:ext xmlns:c16="http://schemas.microsoft.com/office/drawing/2014/chart" uri="{C3380CC4-5D6E-409C-BE32-E72D297353CC}">
                <c16:uniqueId val="{0000000E-0C1B-455F-91C2-B849B6456254}"/>
              </c:ext>
            </c:extLst>
          </c:dPt>
          <c:dPt>
            <c:idx val="7"/>
            <c:invertIfNegative val="0"/>
            <c:bubble3D val="0"/>
            <c:spPr>
              <a:solidFill>
                <a:schemeClr val="bg2"/>
              </a:solidFill>
              <a:ln>
                <a:noFill/>
              </a:ln>
              <a:effectLst/>
            </c:spPr>
            <c:extLst>
              <c:ext xmlns:c16="http://schemas.microsoft.com/office/drawing/2014/chart" uri="{C3380CC4-5D6E-409C-BE32-E72D297353CC}">
                <c16:uniqueId val="{00000010-0C1B-455F-91C2-B849B6456254}"/>
              </c:ext>
            </c:extLst>
          </c:dPt>
          <c:cat>
            <c:multiLvlStrRef>
              <c:f>data!$A$10:$B$17</c:f>
              <c:multiLvlStrCache>
                <c:ptCount val="8"/>
                <c:lvl>
                  <c:pt idx="7">
                    <c:v>navigate</c:v>
                  </c:pt>
                </c:lvl>
                <c:lvl>
                  <c:pt idx="0">
                    <c:v>Undergraduate</c:v>
                  </c:pt>
                  <c:pt idx="2">
                    <c:v>Graduate</c:v>
                  </c:pt>
                  <c:pt idx="4">
                    <c:v>Faculty</c:v>
                  </c:pt>
                  <c:pt idx="6">
                    <c:v>General</c:v>
                  </c:pt>
                </c:lvl>
              </c:multiLvlStrCache>
            </c:multiLvlStrRef>
          </c:cat>
          <c:val>
            <c:numRef>
              <c:f>data!$E$10:$E$17</c:f>
              <c:numCache>
                <c:formatCode>General</c:formatCode>
                <c:ptCount val="8"/>
                <c:pt idx="0">
                  <c:v>1.25</c:v>
                </c:pt>
                <c:pt idx="1">
                  <c:v>1.2800000000000002</c:v>
                </c:pt>
                <c:pt idx="2">
                  <c:v>1.1200000000000001</c:v>
                </c:pt>
                <c:pt idx="3">
                  <c:v>1.25</c:v>
                </c:pt>
                <c:pt idx="4">
                  <c:v>1.08</c:v>
                </c:pt>
                <c:pt idx="5">
                  <c:v>1.3000000000000007</c:v>
                </c:pt>
                <c:pt idx="6">
                  <c:v>1.21</c:v>
                </c:pt>
                <c:pt idx="7">
                  <c:v>1.2800000000000002</c:v>
                </c:pt>
              </c:numCache>
            </c:numRef>
          </c:val>
          <c:extLst>
            <c:ext xmlns:c16="http://schemas.microsoft.com/office/drawing/2014/chart" uri="{C3380CC4-5D6E-409C-BE32-E72D297353CC}">
              <c16:uniqueId val="{00000011-0C1B-455F-91C2-B849B6456254}"/>
            </c:ext>
          </c:extLst>
        </c:ser>
        <c:dLbls>
          <c:showLegendKey val="0"/>
          <c:showVal val="0"/>
          <c:showCatName val="0"/>
          <c:showSerName val="0"/>
          <c:showPercent val="0"/>
          <c:showBubbleSize val="0"/>
        </c:dLbls>
        <c:gapWidth val="219"/>
        <c:overlap val="100"/>
        <c:axId val="1949777055"/>
        <c:axId val="2097288031"/>
      </c:barChart>
      <c:scatterChart>
        <c:scatterStyle val="lineMarker"/>
        <c:varyColors val="0"/>
        <c:ser>
          <c:idx val="1"/>
          <c:order val="1"/>
          <c:tx>
            <c:strRef>
              <c:f>data!$D$9</c:f>
              <c:strCache>
                <c:ptCount val="1"/>
                <c:pt idx="0">
                  <c:v>perceived mean</c:v>
                </c:pt>
              </c:strCache>
            </c:strRef>
          </c:tx>
          <c:spPr>
            <a:ln w="25400" cap="rnd">
              <a:noFill/>
              <a:round/>
            </a:ln>
            <a:effectLst/>
          </c:spPr>
          <c:marker>
            <c:symbol val="circle"/>
            <c:size val="5"/>
            <c:spPr>
              <a:solidFill>
                <a:srgbClr val="FF9800"/>
              </a:solidFill>
              <a:ln w="50800">
                <a:solidFill>
                  <a:srgbClr val="FF9800"/>
                </a:solidFill>
              </a:ln>
              <a:effectLst/>
            </c:spPr>
          </c:marker>
          <c:xVal>
            <c:multiLvlStrRef>
              <c:f>data!$A$10:$B$17</c:f>
              <c:multiLvlStrCache>
                <c:ptCount val="8"/>
                <c:lvl>
                  <c:pt idx="7">
                    <c:v>navigate</c:v>
                  </c:pt>
                </c:lvl>
                <c:lvl>
                  <c:pt idx="0">
                    <c:v>Undergraduate</c:v>
                  </c:pt>
                  <c:pt idx="2">
                    <c:v>Graduate</c:v>
                  </c:pt>
                  <c:pt idx="4">
                    <c:v>Faculty</c:v>
                  </c:pt>
                  <c:pt idx="6">
                    <c:v>General</c:v>
                  </c:pt>
                </c:lvl>
              </c:multiLvlStrCache>
            </c:multiLvlStrRef>
          </c:xVal>
          <c:yVal>
            <c:numRef>
              <c:f>data!$D$10:$D$17</c:f>
              <c:numCache>
                <c:formatCode>General</c:formatCode>
                <c:ptCount val="8"/>
                <c:pt idx="0">
                  <c:v>7.1</c:v>
                </c:pt>
                <c:pt idx="1">
                  <c:v>7</c:v>
                </c:pt>
                <c:pt idx="2">
                  <c:v>7.34</c:v>
                </c:pt>
                <c:pt idx="3">
                  <c:v>7.17</c:v>
                </c:pt>
                <c:pt idx="4">
                  <c:v>7.13</c:v>
                </c:pt>
                <c:pt idx="5">
                  <c:v>6.76</c:v>
                </c:pt>
                <c:pt idx="6">
                  <c:v>7.16</c:v>
                </c:pt>
                <c:pt idx="7">
                  <c:v>7.02</c:v>
                </c:pt>
              </c:numCache>
            </c:numRef>
          </c:yVal>
          <c:smooth val="0"/>
          <c:extLst>
            <c:ext xmlns:c16="http://schemas.microsoft.com/office/drawing/2014/chart" uri="{C3380CC4-5D6E-409C-BE32-E72D297353CC}">
              <c16:uniqueId val="{00000012-0C1B-455F-91C2-B849B6456254}"/>
            </c:ext>
          </c:extLst>
        </c:ser>
        <c:dLbls>
          <c:showLegendKey val="0"/>
          <c:showVal val="0"/>
          <c:showCatName val="0"/>
          <c:showSerName val="0"/>
          <c:showPercent val="0"/>
          <c:showBubbleSize val="0"/>
        </c:dLbls>
        <c:axId val="1949777055"/>
        <c:axId val="2097288031"/>
      </c:scatterChart>
      <c:catAx>
        <c:axId val="194977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97288031"/>
        <c:crosses val="autoZero"/>
        <c:auto val="1"/>
        <c:lblAlgn val="ctr"/>
        <c:lblOffset val="100"/>
        <c:noMultiLvlLbl val="0"/>
      </c:catAx>
      <c:valAx>
        <c:axId val="2097288031"/>
        <c:scaling>
          <c:orientation val="minMax"/>
          <c:min val="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77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alpha val="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600" b="0" i="0" u="none" strike="noStrike" kern="1200" spc="0" baseline="0">
                <a:solidFill>
                  <a:schemeClr val="tx1">
                    <a:lumMod val="65000"/>
                    <a:lumOff val="35000"/>
                  </a:schemeClr>
                </a:solidFill>
                <a:latin typeface="Adobe Garamond Pro" panose="02020502060506020403" pitchFamily="18" charset="0"/>
                <a:ea typeface="+mn-ea"/>
                <a:cs typeface="+mn-cs"/>
              </a:defRPr>
            </a:pPr>
            <a:r>
              <a:rPr lang="en-US" sz="1800">
                <a:latin typeface="Tahoma" panose="020B0604030504040204" pitchFamily="34" charset="0"/>
                <a:ea typeface="Tahoma" panose="020B0604030504040204" pitchFamily="34" charset="0"/>
                <a:cs typeface="Tahoma" panose="020B0604030504040204" pitchFamily="34" charset="0"/>
              </a:rPr>
              <a:t>Rate your experience with the</a:t>
            </a:r>
            <a:r>
              <a:rPr lang="en-US" sz="1800" baseline="0">
                <a:latin typeface="Tahoma" panose="020B0604030504040204" pitchFamily="34" charset="0"/>
                <a:ea typeface="Tahoma" panose="020B0604030504040204" pitchFamily="34" charset="0"/>
                <a:cs typeface="Tahoma" panose="020B0604030504040204" pitchFamily="34" charset="0"/>
              </a:rPr>
              <a:t> redesigned website </a:t>
            </a:r>
            <a:endParaRPr lang="en-US" sz="180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0"/>
        <a:lstStyle/>
        <a:p>
          <a:pPr>
            <a:defRPr sz="1600" b="0" i="0" u="none" strike="noStrike" kern="1200" spc="0" baseline="0">
              <a:solidFill>
                <a:schemeClr val="tx1">
                  <a:lumMod val="65000"/>
                  <a:lumOff val="35000"/>
                </a:schemeClr>
              </a:solidFill>
              <a:latin typeface="Adobe Garamond Pro" panose="02020502060506020403" pitchFamily="18" charset="0"/>
              <a:ea typeface="+mn-ea"/>
              <a:cs typeface="+mn-cs"/>
            </a:defRPr>
          </a:pPr>
          <a:endParaRPr lang="en-US"/>
        </a:p>
      </c:txPr>
    </c:title>
    <c:autoTitleDeleted val="0"/>
    <c:plotArea>
      <c:layout>
        <c:manualLayout>
          <c:layoutTarget val="inner"/>
          <c:xMode val="edge"/>
          <c:yMode val="edge"/>
          <c:x val="7.9042552992769091E-2"/>
          <c:y val="0.15275574485162263"/>
          <c:w val="0.8641088752886793"/>
          <c:h val="0.62190606284440297"/>
        </c:manualLayout>
      </c:layout>
      <c:barChart>
        <c:barDir val="col"/>
        <c:grouping val="clustered"/>
        <c:varyColors val="0"/>
        <c:ser>
          <c:idx val="0"/>
          <c:order val="0"/>
          <c:tx>
            <c:strRef>
              <c:f>Website!$B$1</c:f>
              <c:strCache>
                <c:ptCount val="1"/>
                <c:pt idx="0">
                  <c:v>Agree</c:v>
                </c:pt>
              </c:strCache>
            </c:strRef>
          </c:tx>
          <c:spPr>
            <a:solidFill>
              <a:schemeClr val="accent1"/>
            </a:solidFill>
            <a:ln>
              <a:noFill/>
            </a:ln>
            <a:effectLst/>
          </c:spPr>
          <c:invertIfNegative val="0"/>
          <c:cat>
            <c:strRef>
              <c:f>Website!$A$2:$A$4</c:f>
              <c:strCache>
                <c:ptCount val="3"/>
                <c:pt idx="0">
                  <c:v>The information I need is easy to locate</c:v>
                </c:pt>
                <c:pt idx="1">
                  <c:v>The site allows me to complete the tasks I need to</c:v>
                </c:pt>
                <c:pt idx="2">
                  <c:v>The overall design is appealing</c:v>
                </c:pt>
              </c:strCache>
            </c:strRef>
          </c:cat>
          <c:val>
            <c:numRef>
              <c:f>Website!$B$2:$B$4</c:f>
              <c:numCache>
                <c:formatCode>#,##0</c:formatCode>
                <c:ptCount val="3"/>
                <c:pt idx="0">
                  <c:v>4589</c:v>
                </c:pt>
                <c:pt idx="1">
                  <c:v>4669</c:v>
                </c:pt>
                <c:pt idx="2">
                  <c:v>4528</c:v>
                </c:pt>
              </c:numCache>
            </c:numRef>
          </c:val>
          <c:extLst>
            <c:ext xmlns:c16="http://schemas.microsoft.com/office/drawing/2014/chart" uri="{C3380CC4-5D6E-409C-BE32-E72D297353CC}">
              <c16:uniqueId val="{00000000-2996-47E9-9D13-E6791C0B6A78}"/>
            </c:ext>
          </c:extLst>
        </c:ser>
        <c:ser>
          <c:idx val="1"/>
          <c:order val="1"/>
          <c:tx>
            <c:strRef>
              <c:f>Website!$C$1</c:f>
              <c:strCache>
                <c:ptCount val="1"/>
                <c:pt idx="0">
                  <c:v>Disagree</c:v>
                </c:pt>
              </c:strCache>
            </c:strRef>
          </c:tx>
          <c:spPr>
            <a:solidFill>
              <a:schemeClr val="tx1"/>
            </a:solidFill>
            <a:ln>
              <a:noFill/>
            </a:ln>
            <a:effectLst/>
          </c:spPr>
          <c:invertIfNegative val="0"/>
          <c:cat>
            <c:strRef>
              <c:f>Website!$A$2:$A$4</c:f>
              <c:strCache>
                <c:ptCount val="3"/>
                <c:pt idx="0">
                  <c:v>The information I need is easy to locate</c:v>
                </c:pt>
                <c:pt idx="1">
                  <c:v>The site allows me to complete the tasks I need to</c:v>
                </c:pt>
                <c:pt idx="2">
                  <c:v>The overall design is appealing</c:v>
                </c:pt>
              </c:strCache>
            </c:strRef>
          </c:cat>
          <c:val>
            <c:numRef>
              <c:f>Website!$C$2:$C$4</c:f>
              <c:numCache>
                <c:formatCode>#,##0</c:formatCode>
                <c:ptCount val="3"/>
                <c:pt idx="0">
                  <c:v>411</c:v>
                </c:pt>
                <c:pt idx="1">
                  <c:v>328</c:v>
                </c:pt>
                <c:pt idx="2">
                  <c:v>426</c:v>
                </c:pt>
              </c:numCache>
            </c:numRef>
          </c:val>
          <c:extLst>
            <c:ext xmlns:c16="http://schemas.microsoft.com/office/drawing/2014/chart" uri="{C3380CC4-5D6E-409C-BE32-E72D297353CC}">
              <c16:uniqueId val="{00000001-2996-47E9-9D13-E6791C0B6A78}"/>
            </c:ext>
          </c:extLst>
        </c:ser>
        <c:ser>
          <c:idx val="2"/>
          <c:order val="2"/>
          <c:tx>
            <c:strRef>
              <c:f>Website!$D$1</c:f>
              <c:strCache>
                <c:ptCount val="1"/>
                <c:pt idx="0">
                  <c:v>Not sure</c:v>
                </c:pt>
              </c:strCache>
            </c:strRef>
          </c:tx>
          <c:spPr>
            <a:solidFill>
              <a:schemeClr val="bg2"/>
            </a:solidFill>
            <a:ln>
              <a:noFill/>
            </a:ln>
            <a:effectLst/>
          </c:spPr>
          <c:invertIfNegative val="0"/>
          <c:cat>
            <c:strRef>
              <c:f>Website!$A$2:$A$4</c:f>
              <c:strCache>
                <c:ptCount val="3"/>
                <c:pt idx="0">
                  <c:v>The information I need is easy to locate</c:v>
                </c:pt>
                <c:pt idx="1">
                  <c:v>The site allows me to complete the tasks I need to</c:v>
                </c:pt>
                <c:pt idx="2">
                  <c:v>The overall design is appealing</c:v>
                </c:pt>
              </c:strCache>
            </c:strRef>
          </c:cat>
          <c:val>
            <c:numRef>
              <c:f>Website!$D$2:$D$4</c:f>
              <c:numCache>
                <c:formatCode>#,##0</c:formatCode>
                <c:ptCount val="3"/>
                <c:pt idx="0">
                  <c:v>577</c:v>
                </c:pt>
                <c:pt idx="1">
                  <c:v>566</c:v>
                </c:pt>
                <c:pt idx="2">
                  <c:v>662</c:v>
                </c:pt>
              </c:numCache>
            </c:numRef>
          </c:val>
          <c:extLst>
            <c:ext xmlns:c16="http://schemas.microsoft.com/office/drawing/2014/chart" uri="{C3380CC4-5D6E-409C-BE32-E72D297353CC}">
              <c16:uniqueId val="{00000002-2996-47E9-9D13-E6791C0B6A78}"/>
            </c:ext>
          </c:extLst>
        </c:ser>
        <c:dLbls>
          <c:showLegendKey val="0"/>
          <c:showVal val="0"/>
          <c:showCatName val="0"/>
          <c:showSerName val="0"/>
          <c:showPercent val="0"/>
          <c:showBubbleSize val="0"/>
        </c:dLbls>
        <c:gapWidth val="150"/>
        <c:axId val="186468544"/>
        <c:axId val="186469104"/>
        <c:extLst/>
      </c:barChart>
      <c:catAx>
        <c:axId val="1864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469104"/>
        <c:crosses val="autoZero"/>
        <c:auto val="1"/>
        <c:lblAlgn val="ctr"/>
        <c:lblOffset val="100"/>
        <c:noMultiLvlLbl val="0"/>
      </c:catAx>
      <c:valAx>
        <c:axId val="186469104"/>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in"/>
        <c:tickLblPos val="nextTo"/>
        <c:spPr>
          <a:noFill/>
          <a:ln>
            <a:solidFill>
              <a:schemeClr val="accent3">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86468544"/>
        <c:crosses val="autoZero"/>
        <c:crossBetween val="between"/>
        <c:majorUnit val="1000"/>
        <c:minorUnit val="500"/>
      </c:valAx>
      <c:spPr>
        <a:noFill/>
        <a:ln>
          <a:solidFill>
            <a:schemeClr val="bg2"/>
          </a:solidFill>
        </a:ln>
        <a:effectLst>
          <a:outerShdw blurRad="50800" dist="38100" dir="5400000" algn="t" rotWithShape="0">
            <a:prstClr val="black">
              <a:alpha val="40000"/>
            </a:prstClr>
          </a:outerShdw>
        </a:effectLst>
      </c:spPr>
    </c:plotArea>
    <c:legend>
      <c:legendPos val="b"/>
      <c:overlay val="0"/>
      <c:spPr>
        <a:noFill/>
        <a:ln>
          <a:solidFill>
            <a:schemeClr val="accent3">
              <a:lumMod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0.08162</cdr:x>
      <cdr:y>0.75814</cdr:y>
    </cdr:from>
    <cdr:to>
      <cdr:x>0.96378</cdr:x>
      <cdr:y>0.83026</cdr:y>
    </cdr:to>
    <cdr:sp macro="" textlink="">
      <cdr:nvSpPr>
        <cdr:cNvPr id="2" name="TextBox 1">
          <a:extLst xmlns:a="http://schemas.openxmlformats.org/drawingml/2006/main">
            <a:ext uri="{FF2B5EF4-FFF2-40B4-BE49-F238E27FC236}">
              <a16:creationId xmlns:a16="http://schemas.microsoft.com/office/drawing/2014/main" id="{295817C3-71B9-4812-B9D8-8C57A9C95C3B}"/>
            </a:ext>
          </a:extLst>
        </cdr:cNvPr>
        <cdr:cNvSpPr txBox="1"/>
      </cdr:nvSpPr>
      <cdr:spPr>
        <a:xfrm xmlns:a="http://schemas.openxmlformats.org/drawingml/2006/main">
          <a:off x="429540" y="2439749"/>
          <a:ext cx="4642275" cy="23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solidFill>
                <a:schemeClr val="bg1">
                  <a:lumMod val="50000"/>
                </a:schemeClr>
              </a:solidFill>
            </a:rPr>
            <a:t>Undergraduate           </a:t>
          </a:r>
          <a:r>
            <a:rPr lang="en-US" sz="1000" baseline="0" dirty="0">
              <a:solidFill>
                <a:schemeClr val="bg1">
                  <a:lumMod val="50000"/>
                </a:schemeClr>
              </a:solidFill>
            </a:rPr>
            <a:t>  Graduate                   Faculty                      General</a:t>
          </a:r>
          <a:endParaRPr lang="en-US" sz="1000" dirty="0">
            <a:solidFill>
              <a:schemeClr val="bg1">
                <a:lumMod val="50000"/>
              </a:schemeClr>
            </a:solidFill>
          </a:endParaRPr>
        </a:p>
      </cdr:txBody>
    </cdr:sp>
  </cdr:relSizeAnchor>
  <cdr:relSizeAnchor xmlns:cdr="http://schemas.openxmlformats.org/drawingml/2006/chartDrawing">
    <cdr:from>
      <cdr:x>0.29333</cdr:x>
      <cdr:y>0.06365</cdr:y>
    </cdr:from>
    <cdr:to>
      <cdr:x>0.29333</cdr:x>
      <cdr:y>0.73142</cdr:y>
    </cdr:to>
    <cdr:cxnSp macro="">
      <cdr:nvCxnSpPr>
        <cdr:cNvPr id="4" name="Straight Connector 3">
          <a:extLst xmlns:a="http://schemas.openxmlformats.org/drawingml/2006/main">
            <a:ext uri="{FF2B5EF4-FFF2-40B4-BE49-F238E27FC236}">
              <a16:creationId xmlns:a16="http://schemas.microsoft.com/office/drawing/2014/main" id="{645A4AF7-F91A-49A0-A210-D981E1A1BC0D}"/>
            </a:ext>
          </a:extLst>
        </cdr:cNvPr>
        <cdr:cNvCxnSpPr/>
      </cdr:nvCxnSpPr>
      <cdr:spPr>
        <a:xfrm xmlns:a="http://schemas.openxmlformats.org/drawingml/2006/main" flipV="1">
          <a:off x="1543599" y="204842"/>
          <a:ext cx="0" cy="2148914"/>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0.52026</cdr:x>
      <cdr:y>0.06837</cdr:y>
    </cdr:from>
    <cdr:to>
      <cdr:x>0.52026</cdr:x>
      <cdr:y>0.73496</cdr:y>
    </cdr:to>
    <cdr:cxnSp macro="">
      <cdr:nvCxnSpPr>
        <cdr:cNvPr id="6" name="Straight Connector 5">
          <a:extLst xmlns:a="http://schemas.openxmlformats.org/drawingml/2006/main">
            <a:ext uri="{FF2B5EF4-FFF2-40B4-BE49-F238E27FC236}">
              <a16:creationId xmlns:a16="http://schemas.microsoft.com/office/drawing/2014/main" id="{C4448665-2B2C-4B7A-AE58-FFAC896EDD00}"/>
            </a:ext>
          </a:extLst>
        </cdr:cNvPr>
        <cdr:cNvCxnSpPr/>
      </cdr:nvCxnSpPr>
      <cdr:spPr>
        <a:xfrm xmlns:a="http://schemas.openxmlformats.org/drawingml/2006/main" flipV="1">
          <a:off x="2737812" y="220011"/>
          <a:ext cx="0" cy="2145135"/>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0.74742</cdr:x>
      <cdr:y>0.06751</cdr:y>
    </cdr:from>
    <cdr:to>
      <cdr:x>0.74742</cdr:x>
      <cdr:y>0.7373</cdr:y>
    </cdr:to>
    <cdr:cxnSp macro="">
      <cdr:nvCxnSpPr>
        <cdr:cNvPr id="7" name="Straight Connector 6">
          <a:extLst xmlns:a="http://schemas.openxmlformats.org/drawingml/2006/main">
            <a:ext uri="{FF2B5EF4-FFF2-40B4-BE49-F238E27FC236}">
              <a16:creationId xmlns:a16="http://schemas.microsoft.com/office/drawing/2014/main" id="{C4448665-2B2C-4B7A-AE58-FFAC896EDD00}"/>
            </a:ext>
          </a:extLst>
        </cdr:cNvPr>
        <cdr:cNvCxnSpPr/>
      </cdr:nvCxnSpPr>
      <cdr:spPr>
        <a:xfrm xmlns:a="http://schemas.openxmlformats.org/drawingml/2006/main" flipV="1">
          <a:off x="3933213" y="217256"/>
          <a:ext cx="0" cy="2155424"/>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0.7062</cdr:x>
      <cdr:y>0.22114</cdr:y>
    </cdr:from>
    <cdr:to>
      <cdr:x>0.80103</cdr:x>
      <cdr:y>0.31287</cdr:y>
    </cdr:to>
    <cdr:sp macro="" textlink="">
      <cdr:nvSpPr>
        <cdr:cNvPr id="2" name="TextBox 1">
          <a:extLst xmlns:a="http://schemas.openxmlformats.org/drawingml/2006/main">
            <a:ext uri="{FF2B5EF4-FFF2-40B4-BE49-F238E27FC236}">
              <a16:creationId xmlns:a16="http://schemas.microsoft.com/office/drawing/2014/main" id="{C02FE97B-1CD6-415D-9836-C79C72E8524B}"/>
            </a:ext>
          </a:extLst>
        </cdr:cNvPr>
        <cdr:cNvSpPr txBox="1"/>
      </cdr:nvSpPr>
      <cdr:spPr>
        <a:xfrm xmlns:a="http://schemas.openxmlformats.org/drawingml/2006/main">
          <a:off x="5032045" y="784679"/>
          <a:ext cx="675732" cy="3255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81%</a:t>
          </a:r>
        </a:p>
      </cdr:txBody>
    </cdr:sp>
  </cdr:relSizeAnchor>
  <cdr:relSizeAnchor xmlns:cdr="http://schemas.openxmlformats.org/drawingml/2006/chartDrawing">
    <cdr:from>
      <cdr:x>0.41792</cdr:x>
      <cdr:y>0.19101</cdr:y>
    </cdr:from>
    <cdr:to>
      <cdr:x>0.5167</cdr:x>
      <cdr:y>0.29228</cdr:y>
    </cdr:to>
    <cdr:sp macro="" textlink="">
      <cdr:nvSpPr>
        <cdr:cNvPr id="3" name="TextBox 1">
          <a:extLst xmlns:a="http://schemas.openxmlformats.org/drawingml/2006/main">
            <a:ext uri="{FF2B5EF4-FFF2-40B4-BE49-F238E27FC236}">
              <a16:creationId xmlns:a16="http://schemas.microsoft.com/office/drawing/2014/main" id="{A2C7D0FD-6E40-4E38-B9D2-1433BC4CE190}"/>
            </a:ext>
          </a:extLst>
        </cdr:cNvPr>
        <cdr:cNvSpPr txBox="1"/>
      </cdr:nvSpPr>
      <cdr:spPr>
        <a:xfrm xmlns:a="http://schemas.openxmlformats.org/drawingml/2006/main">
          <a:off x="2977938" y="701707"/>
          <a:ext cx="703839" cy="372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84%</a:t>
          </a:r>
        </a:p>
      </cdr:txBody>
    </cdr:sp>
  </cdr:relSizeAnchor>
  <cdr:relSizeAnchor xmlns:cdr="http://schemas.openxmlformats.org/drawingml/2006/chartDrawing">
    <cdr:from>
      <cdr:x>0.1315</cdr:x>
      <cdr:y>0.21003</cdr:y>
    </cdr:from>
    <cdr:to>
      <cdr:x>0.22819</cdr:x>
      <cdr:y>0.30177</cdr:y>
    </cdr:to>
    <cdr:sp macro="" textlink="">
      <cdr:nvSpPr>
        <cdr:cNvPr id="4" name="TextBox 1">
          <a:extLst xmlns:a="http://schemas.openxmlformats.org/drawingml/2006/main">
            <a:ext uri="{FF2B5EF4-FFF2-40B4-BE49-F238E27FC236}">
              <a16:creationId xmlns:a16="http://schemas.microsoft.com/office/drawing/2014/main" id="{A2C7D0FD-6E40-4E38-B9D2-1433BC4CE190}"/>
            </a:ext>
          </a:extLst>
        </cdr:cNvPr>
        <cdr:cNvSpPr txBox="1"/>
      </cdr:nvSpPr>
      <cdr:spPr>
        <a:xfrm xmlns:a="http://schemas.openxmlformats.org/drawingml/2006/main">
          <a:off x="937031" y="745271"/>
          <a:ext cx="688954" cy="3255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82%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ngroup.com/articles/ten-usability-heuristic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Kimberly Vardeman, User Experience Librarian</a:t>
            </a:r>
          </a:p>
          <a:p>
            <a:r>
              <a:rPr lang="en-US" dirty="0"/>
              <a:t>Jingjing Wu, Web Librarian</a:t>
            </a:r>
          </a:p>
        </p:txBody>
      </p:sp>
    </p:spTree>
    <p:extLst>
      <p:ext uri="{BB962C8B-B14F-4D97-AF65-F5344CB8AC3E}">
        <p14:creationId xmlns:p14="http://schemas.microsoft.com/office/powerpoint/2010/main" val="194790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We collaborated with a Texas Tech University faculty member in Technical Communication who instructed the undergraduate usability testing course. Students were randomly assigned to review one of three frequently used webpages and evaluate them using </a:t>
            </a:r>
            <a:r>
              <a:rPr lang="en-US" sz="1100" b="0" i="0" u="sng" strike="noStrike" cap="none">
                <a:solidFill>
                  <a:srgbClr val="000000"/>
                </a:solidFill>
                <a:effectLst/>
                <a:latin typeface="Arial"/>
                <a:ea typeface="Arial"/>
                <a:cs typeface="Arial"/>
                <a:sym typeface="Arial"/>
                <a:hlinkClick r:id="rId3"/>
              </a:rPr>
              <a:t>Jakob Nielsen's 10 Usability Heuristics for User Interface Design</a:t>
            </a:r>
            <a:r>
              <a:rPr lang="en-US" sz="1100" b="0" i="0" u="none" strike="noStrike" cap="none">
                <a:solidFill>
                  <a:srgbClr val="000000"/>
                </a:solidFill>
                <a:effectLst/>
                <a:latin typeface="Arial"/>
                <a:ea typeface="Arial"/>
                <a:cs typeface="Arial"/>
                <a:sym typeface="Arial"/>
              </a:rPr>
              <a:t>. After we received and reviewed their recommendations,</a:t>
            </a:r>
            <a:r>
              <a:rPr lang="en-US" sz="1100" b="0" i="0" u="none" strike="noStrike" cap="none" baseline="0">
                <a:solidFill>
                  <a:srgbClr val="000000"/>
                </a:solidFill>
                <a:effectLst/>
                <a:latin typeface="Arial"/>
                <a:ea typeface="Arial"/>
                <a:cs typeface="Arial"/>
                <a:sym typeface="Arial"/>
              </a:rPr>
              <a:t> we made changes on our home page such as removing an Advanced Search button that was causing users to commit errors. </a:t>
            </a:r>
            <a:r>
              <a:rPr lang="en-US" sz="1100" b="0" i="0" u="none" strike="noStrike" cap="none">
                <a:solidFill>
                  <a:srgbClr val="000000"/>
                </a:solidFill>
                <a:effectLst/>
                <a:latin typeface="Arial"/>
                <a:ea typeface="Arial"/>
                <a:cs typeface="Arial"/>
                <a:sym typeface="Arial"/>
              </a:rPr>
              <a:t>Some of the issues evaluators mentioned in their reports were built in to the university-level website template. We couldn’t resolve these. </a:t>
            </a:r>
          </a:p>
          <a:p>
            <a:pPr marL="0" lvl="0" indent="0" algn="l" rtl="0">
              <a:spcBef>
                <a:spcPts val="0"/>
              </a:spcBef>
              <a:spcAft>
                <a:spcPts val="0"/>
              </a:spcAft>
              <a:buNone/>
            </a:pPr>
            <a:endParaRPr lang="en-US" sz="1100" b="0" i="0" u="none" strike="noStrike" cap="none">
              <a:solidFill>
                <a:srgbClr val="000000"/>
              </a:solidFill>
              <a:effectLst/>
              <a:latin typeface="Arial"/>
              <a:cs typeface="Arial"/>
              <a:sym typeface="Arial"/>
            </a:endParaRPr>
          </a:p>
          <a:p>
            <a:pPr rtl="0" fontAlgn="base"/>
            <a:r>
              <a:rPr lang="en-US" sz="1100" b="0" i="0" u="none" strike="noStrike" cap="none">
                <a:solidFill>
                  <a:srgbClr val="000000"/>
                </a:solidFill>
                <a:effectLst/>
                <a:latin typeface="Arial"/>
                <a:ea typeface="Arial"/>
                <a:cs typeface="Arial"/>
                <a:sym typeface="Arial"/>
              </a:rPr>
              <a:t>It doesn’t require a high level of expertise to conduct a heuristic evaluation.  </a:t>
            </a:r>
          </a:p>
          <a:p>
            <a:pPr rtl="0" fontAlgn="base"/>
            <a:r>
              <a:rPr lang="en-US" sz="1100" b="0" i="0" u="none" strike="noStrike" cap="none">
                <a:solidFill>
                  <a:srgbClr val="000000"/>
                </a:solidFill>
                <a:effectLst/>
                <a:latin typeface="Arial"/>
                <a:ea typeface="Arial"/>
                <a:cs typeface="Arial"/>
                <a:sym typeface="Arial"/>
              </a:rPr>
              <a:t>Having multiple evaluators review the websites helped us to see patterns and find areas that were repeatedly identified as problematic.  </a:t>
            </a:r>
          </a:p>
          <a:p>
            <a:pPr rtl="0" fontAlgn="base"/>
            <a:r>
              <a:rPr lang="en-US" sz="1100" b="0" i="0" u="none" strike="noStrike" cap="none">
                <a:solidFill>
                  <a:srgbClr val="000000"/>
                </a:solidFill>
                <a:effectLst/>
                <a:latin typeface="Arial"/>
                <a:ea typeface="Arial"/>
                <a:cs typeface="Arial"/>
                <a:sym typeface="Arial"/>
              </a:rPr>
              <a:t>The partnership with a class instructor and students presented many benefits—the Libraries received detailed feedback from students and students had an opportunity to do relevant "fieldwork" that supported their curriculum. A drawback from receiving written reports via the professor and not communicating directly with the students was that we couldn’t always replicate problems they listed, or we didn’t have enough information. We didn’t have a process to follow-up with individual students.</a:t>
            </a:r>
          </a:p>
          <a:p>
            <a:pPr marL="0" lvl="0" indent="0" algn="l" rtl="0">
              <a:spcBef>
                <a:spcPts val="0"/>
              </a:spcBef>
              <a:spcAft>
                <a:spcPts val="0"/>
              </a:spcAft>
              <a:buNone/>
            </a:pPr>
            <a:endParaRPr/>
          </a:p>
        </p:txBody>
      </p:sp>
    </p:spTree>
    <p:extLst>
      <p:ext uri="{BB962C8B-B14F-4D97-AF65-F5344CB8AC3E}">
        <p14:creationId xmlns:p14="http://schemas.microsoft.com/office/powerpoint/2010/main" val="17289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We mirrored our annual all-student survey to complement LibQUAL+ in the Fall of 2017, about six months after LibQUAL. While we could only include 5 local questions on the LibQUAL survey, and the questions had to be selected from a question bank, this survey could be much more tailored and specific to our current needs. Because the website had been a major focus for us, we asked questions about it on our annual survey, including asking students to agree or disagree with the following statements: </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pPr marL="171450" lvl="0" indent="-171450" algn="l" rtl="0">
              <a:spcBef>
                <a:spcPts val="0"/>
              </a:spcBef>
              <a:spcAft>
                <a:spcPts val="0"/>
              </a:spcAft>
            </a:pPr>
            <a:r>
              <a:rPr lang="en-US" sz="1100" b="0" i="0" u="none" strike="noStrike" cap="none" dirty="0">
                <a:solidFill>
                  <a:srgbClr val="000000"/>
                </a:solidFill>
                <a:effectLst/>
                <a:latin typeface="Arial"/>
                <a:cs typeface="Arial"/>
                <a:sym typeface="Arial"/>
              </a:rPr>
              <a:t>The information I need is easy to locate.</a:t>
            </a:r>
          </a:p>
          <a:p>
            <a:pPr marL="171450" lvl="0" indent="-171450" algn="l" rtl="0">
              <a:spcBef>
                <a:spcPts val="0"/>
              </a:spcBef>
              <a:spcAft>
                <a:spcPts val="0"/>
              </a:spcAft>
            </a:pPr>
            <a:r>
              <a:rPr lang="en-US" sz="1100" b="0" i="0" u="none" strike="noStrike" cap="none" dirty="0">
                <a:solidFill>
                  <a:srgbClr val="000000"/>
                </a:solidFill>
                <a:effectLst/>
                <a:latin typeface="Arial"/>
                <a:cs typeface="Arial"/>
                <a:sym typeface="Arial"/>
              </a:rPr>
              <a:t>The site allows me to complete the tasks I need to.</a:t>
            </a:r>
          </a:p>
          <a:p>
            <a:pPr marL="171450" lvl="0" indent="-171450" algn="l" rtl="0">
              <a:spcBef>
                <a:spcPts val="0"/>
              </a:spcBef>
              <a:spcAft>
                <a:spcPts val="0"/>
              </a:spcAft>
            </a:pPr>
            <a:r>
              <a:rPr lang="en-US" sz="1100" b="0" i="0" u="none" strike="noStrike" cap="none" dirty="0">
                <a:solidFill>
                  <a:srgbClr val="000000"/>
                </a:solidFill>
                <a:effectLst/>
                <a:latin typeface="Arial"/>
                <a:cs typeface="Arial"/>
                <a:sym typeface="Arial"/>
              </a:rPr>
              <a:t>The overall design is appealing.</a:t>
            </a:r>
          </a:p>
          <a:p>
            <a:pPr marL="171450" lvl="0" indent="-171450" algn="l" rtl="0">
              <a:spcBef>
                <a:spcPts val="0"/>
              </a:spcBef>
              <a:spcAft>
                <a:spcPts val="0"/>
              </a:spcAft>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The percentage of students who agreed with each of these was 81-84%, indicating good progress on our goals for the redesign. </a:t>
            </a:r>
          </a:p>
          <a:p>
            <a:pPr marL="171450" lvl="0" indent="-171450" algn="l" rtl="0">
              <a:spcBef>
                <a:spcPts val="0"/>
              </a:spcBef>
              <a:spcAft>
                <a:spcPts val="0"/>
              </a:spcAft>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Two issues that remained were first, the relatively high number of “not sure” responses. Second, this was a student survey and didn’t include faculty responses. We need to find other ways to reach faculty, specifically because they were less-satisfied with the website than students.</a:t>
            </a:r>
            <a:endParaRPr dirty="0"/>
          </a:p>
        </p:txBody>
      </p:sp>
    </p:spTree>
    <p:extLst>
      <p:ext uri="{BB962C8B-B14F-4D97-AF65-F5344CB8AC3E}">
        <p14:creationId xmlns:p14="http://schemas.microsoft.com/office/powerpoint/2010/main" val="215583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rtl="0" fontAlgn="base">
              <a:buNone/>
            </a:pPr>
            <a:r>
              <a:rPr lang="en-US" sz="1100" b="0" i="0" u="none" strike="noStrike" cap="none">
                <a:solidFill>
                  <a:srgbClr val="000000"/>
                </a:solidFill>
                <a:effectLst/>
                <a:latin typeface="Arial"/>
                <a:ea typeface="Arial"/>
                <a:cs typeface="Arial"/>
                <a:sym typeface="Arial"/>
              </a:rPr>
              <a:t>To conclude, our LibQUAL+ survey results provided a foundation that generated research questions related to specific areas. We started by making the data more understandable to stakeholders and involving them in the process of reviewing and analyzing the data. </a:t>
            </a:r>
          </a:p>
          <a:p>
            <a:pPr marL="139700" indent="0" rtl="0" fontAlgn="base">
              <a:buNone/>
            </a:pPr>
            <a:endParaRPr lang="en-US" sz="1100" b="0" i="0" u="none" strike="noStrike" cap="none">
              <a:solidFill>
                <a:srgbClr val="000000"/>
              </a:solidFill>
              <a:effectLst/>
              <a:latin typeface="Arial"/>
              <a:ea typeface="Arial"/>
              <a:cs typeface="Arial"/>
              <a:sym typeface="Arial"/>
            </a:endParaRPr>
          </a:p>
          <a:p>
            <a:pPr marL="13970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Then we collaborated to investigate the problems and potential issues and implement changes. </a:t>
            </a:r>
            <a:br>
              <a:rPr lang="en-US" sz="1100" b="0" i="0" u="none" strike="noStrike" cap="none">
                <a:solidFill>
                  <a:srgbClr val="000000"/>
                </a:solidFill>
                <a:effectLst/>
                <a:latin typeface="Arial"/>
                <a:ea typeface="Arial"/>
                <a:cs typeface="Arial"/>
                <a:sym typeface="Arial"/>
              </a:rPr>
            </a:b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We described how to iteratively test the UX of a website using several complementary methods. </a:t>
            </a:r>
            <a:r>
              <a:rPr lang="en-US" sz="1100" b="0" i="0" u="none" strike="noStrike" cap="none" baseline="0">
                <a:solidFill>
                  <a:srgbClr val="000000"/>
                </a:solidFill>
                <a:effectLst/>
                <a:latin typeface="Arial"/>
                <a:cs typeface="Arial"/>
                <a:sym typeface="Arial"/>
              </a:rPr>
              <a:t>We made quick changes during testing so that we could gather more feedback. </a:t>
            </a:r>
          </a:p>
          <a:p>
            <a:pPr marL="139700" indent="0" rtl="0" fontAlgn="base">
              <a:buNone/>
            </a:pPr>
            <a:endParaRPr lang="en-US" sz="1100" b="0" i="0" u="none" strike="noStrike" cap="none">
              <a:solidFill>
                <a:srgbClr val="000000"/>
              </a:solidFill>
              <a:effectLst/>
              <a:latin typeface="Arial"/>
              <a:cs typeface="Arial"/>
              <a:sym typeface="Arial"/>
            </a:endParaRPr>
          </a:p>
          <a:p>
            <a:pPr marL="13970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a:solidFill>
                  <a:srgbClr val="000000"/>
                </a:solidFill>
                <a:effectLst/>
                <a:latin typeface="Arial"/>
                <a:cs typeface="Arial"/>
                <a:sym typeface="Arial"/>
              </a:rPr>
              <a:t>This shows the different ways to research a problem. We came at it from multiple angles to triangulate several data sources. Each method helped us evaluate different aspects of the website. In the process, w</a:t>
            </a:r>
            <a:r>
              <a:rPr lang="en-US" sz="1100" b="0" i="0" u="none" strike="noStrike" cap="none">
                <a:solidFill>
                  <a:srgbClr val="000000"/>
                </a:solidFill>
                <a:effectLst/>
                <a:latin typeface="Arial"/>
                <a:cs typeface="Arial"/>
                <a:sym typeface="Arial"/>
              </a:rPr>
              <a:t>e learned about the strengths and drawbacks</a:t>
            </a:r>
            <a:r>
              <a:rPr lang="en-US" sz="1100" b="0" i="0" u="none" strike="noStrike" cap="none" baseline="0">
                <a:solidFill>
                  <a:srgbClr val="000000"/>
                </a:solidFill>
                <a:effectLst/>
                <a:latin typeface="Arial"/>
                <a:cs typeface="Arial"/>
                <a:sym typeface="Arial"/>
              </a:rPr>
              <a:t> of these methods and obtained experience using each one. </a:t>
            </a:r>
            <a:endParaRPr lang="en-US" sz="1100" b="0" i="0" u="none" strike="noStrike" cap="none">
              <a:solidFill>
                <a:srgbClr val="000000"/>
              </a:solidFill>
              <a:effectLst/>
              <a:latin typeface="Arial"/>
              <a:ea typeface="Arial"/>
              <a:cs typeface="Arial"/>
              <a:sym typeface="Arial"/>
            </a:endParaRPr>
          </a:p>
          <a:p>
            <a:pPr marL="139700" indent="0">
              <a:buNone/>
            </a:pPr>
            <a:endParaRPr lang="en-US"/>
          </a:p>
        </p:txBody>
      </p:sp>
    </p:spTree>
    <p:extLst>
      <p:ext uri="{BB962C8B-B14F-4D97-AF65-F5344CB8AC3E}">
        <p14:creationId xmlns:p14="http://schemas.microsoft.com/office/powerpoint/2010/main" val="161515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rtl="0" fontAlgn="base">
              <a:buNone/>
            </a:pPr>
            <a:r>
              <a:rPr lang="en-US" sz="1100" b="0" i="0" u="none" strike="noStrike" cap="none">
                <a:solidFill>
                  <a:srgbClr val="000000"/>
                </a:solidFill>
                <a:effectLst/>
                <a:latin typeface="Arial"/>
                <a:ea typeface="Arial"/>
                <a:cs typeface="Arial"/>
                <a:sym typeface="Arial"/>
              </a:rPr>
              <a:t>We were able to move "from data to action" through collaborating on further studies, making changes, and then re-assessing. </a:t>
            </a:r>
            <a:br>
              <a:rPr lang="en-US" sz="1100" b="0" i="0" u="none" strike="noStrike" cap="none">
                <a:solidFill>
                  <a:srgbClr val="000000"/>
                </a:solidFill>
                <a:effectLst/>
                <a:latin typeface="Arial"/>
                <a:ea typeface="Arial"/>
                <a:cs typeface="Arial"/>
                <a:sym typeface="Arial"/>
              </a:rPr>
            </a:br>
            <a:endParaRPr lang="en-US" sz="1100" b="0" i="0" u="none" strike="noStrike" cap="none">
              <a:solidFill>
                <a:srgbClr val="000000"/>
              </a:solidFill>
              <a:effectLst/>
              <a:latin typeface="Arial"/>
              <a:ea typeface="Arial"/>
              <a:cs typeface="Arial"/>
              <a:sym typeface="Arial"/>
            </a:endParaRPr>
          </a:p>
          <a:p>
            <a:pPr marL="13970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We believe these strategies extend the value of survey results and make assessments more effective and practical. This pattern can be used not only for a website but for evaluating other services and spaces.</a:t>
            </a:r>
          </a:p>
          <a:p>
            <a:pPr marL="13970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a:solidFill>
                <a:srgbClr val="000000"/>
              </a:solidFill>
              <a:effectLst/>
              <a:latin typeface="Arial"/>
              <a:cs typeface="Arial"/>
              <a:sym typeface="Arial"/>
            </a:endParaRPr>
          </a:p>
          <a:p>
            <a:pPr marL="13970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cs typeface="Arial"/>
                <a:sym typeface="Arial"/>
              </a:rPr>
              <a:t>Please contact us with questions.</a:t>
            </a:r>
            <a:endParaRPr lang="en-US" b="0" i="0">
              <a:effectLst/>
            </a:endParaRPr>
          </a:p>
          <a:p>
            <a:pPr rtl="0" fontAlgn="base"/>
            <a:endParaRPr lang="en-US" sz="1100" b="0" i="0" u="none" strike="noStrike" cap="none">
              <a:solidFill>
                <a:srgbClr val="000000"/>
              </a:solidFill>
              <a:effectLst/>
              <a:latin typeface="Arial"/>
              <a:ea typeface="Arial"/>
              <a:cs typeface="Arial"/>
              <a:sym typeface="Arial"/>
            </a:endParaRPr>
          </a:p>
          <a:p>
            <a:pPr marL="139700" indent="0">
              <a:buNone/>
            </a:pPr>
            <a:endParaRPr lang="en-US"/>
          </a:p>
        </p:txBody>
      </p:sp>
    </p:spTree>
    <p:extLst>
      <p:ext uri="{BB962C8B-B14F-4D97-AF65-F5344CB8AC3E}">
        <p14:creationId xmlns:p14="http://schemas.microsoft.com/office/powerpoint/2010/main" val="149327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We’ll begin with some background and an outline. The Texas Tech University Libraries conducted the LibQUAL+ survey in 2017. After receiving our survey results from LibQUAL, we had many unanswered questions—What is the next step? How should the results be shared? What are the problem areas? Which problems should be addressed first? </a:t>
            </a:r>
            <a:br>
              <a:rPr lang="en-US" sz="1100" b="0" i="0" u="none" strike="noStrike" cap="none">
                <a:solidFill>
                  <a:srgbClr val="000000"/>
                </a:solidFill>
                <a:effectLst/>
                <a:latin typeface="Arial"/>
                <a:ea typeface="Arial"/>
                <a:cs typeface="Arial"/>
                <a:sym typeface="Arial"/>
              </a:rPr>
            </a:b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As an initial step, LibQUAL+ didn’t offer us specific answers, but it suggested potential directions for further study. We identified the website as a potential problem area that merited additional study. We collaborated to gather more evidence to guide our action.</a:t>
            </a:r>
            <a:br>
              <a:rPr lang="en-US" sz="1100" b="0" i="0" u="none" strike="noStrike" cap="none">
                <a:solidFill>
                  <a:srgbClr val="000000"/>
                </a:solidFill>
                <a:effectLst/>
                <a:latin typeface="Arial"/>
                <a:ea typeface="Arial"/>
                <a:cs typeface="Arial"/>
                <a:sym typeface="Arial"/>
              </a:rPr>
            </a:b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In our presentation, we’ll talk about the variety of research methods we used to iteratively test the website over subsequent months, with Jingjing making adjustments to the website along the way. In the short time we have, we’re going to focus on the lessons we learned from each of these methods. We thought that would be the most useful takeaway for you. Our paper will go into more detail about the results and subsequent changes we made on our website.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So continuing with some background information, the survey results report generated by ARL included graphics that were not easily understood—including complicated, multi-color radar charts and high-low charts with interior and exterior bars. Those graphics communicated a great deal of information, but they weren’t effective at showing “at a glance” what results were most significant and actionable. The re-visualization and reorganization of the data made relevant information more understandable to stakeholders. </a:t>
            </a:r>
            <a:br>
              <a:rPr lang="en-US" sz="1100" b="0" i="0" u="none" strike="noStrike" cap="none">
                <a:solidFill>
                  <a:srgbClr val="000000"/>
                </a:solidFill>
                <a:effectLst/>
                <a:latin typeface="Arial"/>
                <a:ea typeface="Arial"/>
                <a:cs typeface="Arial"/>
                <a:sym typeface="Arial"/>
              </a:rPr>
            </a:b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Additionally, the UX unit coded over 1,400 open-ended responses into topics and sub-topics, making it easier for different departments to locate the qualitative data that was relevant for their areas.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Here’s one example of an infographic created by the UX department to highlight key findings. It shows the most desired, or most important, library services for our graduate students. </a:t>
            </a:r>
            <a:endParaRPr/>
          </a:p>
        </p:txBody>
      </p:sp>
    </p:spTree>
    <p:extLst>
      <p:ext uri="{BB962C8B-B14F-4D97-AF65-F5344CB8AC3E}">
        <p14:creationId xmlns:p14="http://schemas.microsoft.com/office/powerpoint/2010/main" val="79438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defRPr/>
            </a:pPr>
            <a:r>
              <a:rPr lang="en-US" dirty="0"/>
              <a:t>LibQUAL survey has 1 core question related to the website: A library web site enabling me to locate information on my own. We added a local question: ability to navigate library web pages easily. </a:t>
            </a:r>
          </a:p>
          <a:p>
            <a:pPr>
              <a:buNone/>
              <a:defRPr/>
            </a:pPr>
            <a:endParaRPr lang="en-US" dirty="0"/>
          </a:p>
          <a:p>
            <a:pPr>
              <a:buNone/>
              <a:defRPr/>
            </a:pPr>
            <a:r>
              <a:rPr lang="en-US" dirty="0"/>
              <a:t>This chart shows the results of these two questions: the gray bars show the range between the minimum and the desired, light gray for locating information, dark gray for navigation; the orange dots are perceived means.</a:t>
            </a:r>
          </a:p>
          <a:p>
            <a:pPr>
              <a:buNone/>
              <a:defRPr/>
            </a:pPr>
            <a:r>
              <a:rPr lang="en-US" dirty="0"/>
              <a:t> </a:t>
            </a:r>
          </a:p>
          <a:p>
            <a:pPr>
              <a:buNone/>
              <a:defRPr/>
            </a:pPr>
            <a:r>
              <a:rPr lang="en-US" dirty="0"/>
              <a:t>So, generally speaking, the perceived means fall into the minimum-desired range. When taking a closer look, we can find faculty and graduates had higher expectations but lower satisfaction; while undergraduates had lower expectations and were happier with the site. </a:t>
            </a:r>
          </a:p>
          <a:p>
            <a:pPr>
              <a:buNone/>
              <a:defRPr/>
            </a:pPr>
            <a:endParaRPr lang="en-US" dirty="0"/>
          </a:p>
          <a:p>
            <a:pPr>
              <a:buNone/>
              <a:defRPr/>
            </a:pPr>
            <a:r>
              <a:rPr lang="en-US" dirty="0"/>
              <a:t>We also received 18 comments, where16 specified issues they met. We took actions on 5 suggestions and started further studies on others.</a:t>
            </a:r>
          </a:p>
          <a:p>
            <a:pPr>
              <a:buNone/>
              <a:defRPr/>
            </a:pPr>
            <a:endParaRPr lang="en-US" dirty="0"/>
          </a:p>
          <a:p>
            <a:endParaRPr lang="en-US" baseline="0" dirty="0"/>
          </a:p>
        </p:txBody>
      </p:sp>
    </p:spTree>
    <p:extLst>
      <p:ext uri="{BB962C8B-B14F-4D97-AF65-F5344CB8AC3E}">
        <p14:creationId xmlns:p14="http://schemas.microsoft.com/office/powerpoint/2010/main" val="257525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n-US"/>
              <a:t>X/O test is a quick survey, where attendees are asked to circle items they use or like and crossed out those they don’t.</a:t>
            </a:r>
          </a:p>
          <a:p>
            <a:pPr>
              <a:buNone/>
              <a:defRPr/>
            </a:pPr>
            <a:endParaRPr lang="en-US"/>
          </a:p>
          <a:p>
            <a:pPr>
              <a:buNone/>
              <a:defRPr/>
            </a:pPr>
            <a:r>
              <a:rPr lang="en-US"/>
              <a:t>We ran X/O tests, for the library homepage. A complete test includes a pre-survey of demographic information and services they used before, plus the X/O session.</a:t>
            </a:r>
          </a:p>
          <a:p>
            <a:pPr>
              <a:buNone/>
              <a:defRPr/>
            </a:pPr>
            <a:endParaRPr lang="en-US"/>
          </a:p>
          <a:p>
            <a:pPr>
              <a:buNone/>
              <a:defRPr/>
            </a:pPr>
            <a:r>
              <a:rPr lang="en-US"/>
              <a:t>The results showed, some users circled several areas but reported they barely used the site, and vice versa. </a:t>
            </a:r>
          </a:p>
          <a:p>
            <a:pPr>
              <a:buNone/>
              <a:defRPr/>
            </a:pPr>
            <a:endParaRPr lang="en-US"/>
          </a:p>
          <a:p>
            <a:pPr>
              <a:buNone/>
              <a:defRPr/>
            </a:pPr>
            <a:r>
              <a:rPr lang="en-US"/>
              <a:t>The tests were mainly ran in the library building, we had around 80% undergraduate attendees, while the </a:t>
            </a:r>
            <a:r>
              <a:rPr lang="en-US" err="1"/>
              <a:t>LibQUAL</a:t>
            </a:r>
            <a:r>
              <a:rPr lang="en-US"/>
              <a:t> results told us graduates and faculty were heavier users of the website. </a:t>
            </a:r>
          </a:p>
          <a:p>
            <a:pPr>
              <a:buNone/>
              <a:defRPr/>
            </a:pPr>
            <a:endParaRPr lang="en-US"/>
          </a:p>
          <a:p>
            <a:pPr>
              <a:buNone/>
              <a:defRPr/>
            </a:pPr>
            <a:r>
              <a:rPr lang="en-US"/>
              <a:t>When making decisions, we referred to web analytics and the importance of content, to balance the bias of non-representativeness and self-report. </a:t>
            </a:r>
          </a:p>
          <a:p>
            <a:pPr marL="0" marR="0" lvl="0" indent="0" algn="l" defTabSz="914400" eaLnBrk="1" fontAlgn="auto" latinLnBrk="0" hangingPunct="1">
              <a:lnSpc>
                <a:spcPct val="100000"/>
              </a:lnSpc>
              <a:spcBef>
                <a:spcPts val="0"/>
              </a:spcBef>
              <a:spcAft>
                <a:spcPts val="0"/>
              </a:spcAft>
              <a:buClr>
                <a:srgbClr val="000000"/>
              </a:buClr>
              <a:buSzPts val="1400"/>
              <a:buNone/>
              <a:tabLst/>
              <a:defRPr/>
            </a:pPr>
            <a:endParaRPr lang="en-US" sz="1100" b="0" i="0" u="none" strike="noStrike" cap="none">
              <a:latin typeface="Tahoma"/>
              <a:ea typeface="Tahoma"/>
              <a:cs typeface="Tahoma"/>
            </a:endParaRPr>
          </a:p>
        </p:txBody>
      </p:sp>
    </p:spTree>
    <p:extLst>
      <p:ext uri="{BB962C8B-B14F-4D97-AF65-F5344CB8AC3E}">
        <p14:creationId xmlns:p14="http://schemas.microsoft.com/office/powerpoint/2010/main" val="2293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buNone/>
              <a:defRPr/>
            </a:pPr>
            <a:r>
              <a:rPr lang="en-US"/>
              <a:t>Card sorting is a method to design or evaluate the information architecture of a website. </a:t>
            </a:r>
          </a:p>
          <a:p>
            <a:pPr fontAlgn="base">
              <a:buNone/>
              <a:defRPr/>
            </a:pPr>
            <a:endParaRPr lang="en-US"/>
          </a:p>
          <a:p>
            <a:pPr fontAlgn="base">
              <a:buNone/>
              <a:defRPr/>
            </a:pPr>
            <a:r>
              <a:rPr lang="en-US"/>
              <a:t>We ran 4 rounds of pilot tests with library staff and student assistants. Pilot tests were helpful in determining cards, and optimizing procedures. </a:t>
            </a:r>
          </a:p>
          <a:p>
            <a:pPr fontAlgn="base">
              <a:buNone/>
              <a:defRPr/>
            </a:pPr>
            <a:endParaRPr lang="en-US"/>
          </a:p>
          <a:p>
            <a:pPr fontAlgn="base">
              <a:buNone/>
              <a:defRPr/>
            </a:pPr>
            <a:r>
              <a:rPr lang="en-US"/>
              <a:t>In pilot tests, attendees developed meaningful category labels. While, in official tests, students used vague terms, like resources or services, and it was difficult to see a clear pattern, because too many categories were suggested. If the official tests were changed to closed card sorting, using labels from pilot tests, the results could be more controllable and useful. </a:t>
            </a:r>
          </a:p>
          <a:p>
            <a:pPr fontAlgn="base">
              <a:buNone/>
              <a:defRPr/>
            </a:pPr>
            <a:endParaRPr lang="en-US"/>
          </a:p>
          <a:p>
            <a:pPr fontAlgn="base">
              <a:buNone/>
              <a:defRPr/>
            </a:pPr>
            <a:r>
              <a:rPr lang="en-US"/>
              <a:t>A bonus of pilot tests, was to get buy-in among colleagues. Several librarians told us, they did not expect such difficulties, organizing web content into categories, which make sense to students as well as to themselves.   </a:t>
            </a:r>
          </a:p>
          <a:p>
            <a:pPr marL="139700" marR="0" lvl="0" indent="0" algn="l" defTabSz="914400" eaLnBrk="1" fontAlgn="base" latinLnBrk="0" hangingPunct="1">
              <a:lnSpc>
                <a:spcPct val="100000"/>
              </a:lnSpc>
              <a:spcBef>
                <a:spcPts val="0"/>
              </a:spcBef>
              <a:spcAft>
                <a:spcPts val="0"/>
              </a:spcAft>
              <a:buClr>
                <a:srgbClr val="000000"/>
              </a:buClr>
              <a:buSzPts val="1400"/>
              <a:buNone/>
              <a:tabLst/>
              <a:defRPr/>
            </a:pPr>
            <a:r>
              <a:rPr lang="en-US" sz="1100" b="0" i="0" u="none" strike="noStrike" cap="none">
                <a:effectLst/>
                <a:latin typeface="Arial"/>
                <a:ea typeface="Arial"/>
                <a:cs typeface="Arial"/>
                <a:sym typeface="Arial"/>
              </a:rPr>
              <a:t> </a:t>
            </a:r>
            <a:endParaRPr lang="en-US"/>
          </a:p>
        </p:txBody>
      </p:sp>
    </p:spTree>
    <p:extLst>
      <p:ext uri="{BB962C8B-B14F-4D97-AF65-F5344CB8AC3E}">
        <p14:creationId xmlns:p14="http://schemas.microsoft.com/office/powerpoint/2010/main" val="302012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buNone/>
              <a:defRPr/>
            </a:pPr>
            <a:r>
              <a:rPr lang="en-US"/>
              <a:t>A/B tests are usually used to determine which of the two designs is better by the target audience.</a:t>
            </a:r>
          </a:p>
          <a:p>
            <a:pPr fontAlgn="base">
              <a:buNone/>
              <a:defRPr/>
            </a:pPr>
            <a:endParaRPr lang="en-US"/>
          </a:p>
          <a:p>
            <a:pPr fontAlgn="base">
              <a:buNone/>
              <a:defRPr/>
            </a:pPr>
            <a:r>
              <a:rPr lang="en-US"/>
              <a:t>In our A/B tests, we created 3 designs A, B, and C, and planned usability testing, where we gather the time to finish tasks on each design, as well as participants’ preferences. </a:t>
            </a:r>
          </a:p>
          <a:p>
            <a:pPr fontAlgn="base">
              <a:buNone/>
              <a:defRPr/>
            </a:pPr>
            <a:endParaRPr lang="en-US"/>
          </a:p>
          <a:p>
            <a:pPr fontAlgn="base">
              <a:buNone/>
              <a:defRPr/>
            </a:pPr>
            <a:r>
              <a:rPr lang="en-US"/>
              <a:t>After running a few tests, we switched to more of a survey, where we asked participants’ likings. </a:t>
            </a:r>
          </a:p>
          <a:p>
            <a:pPr fontAlgn="base">
              <a:buNone/>
              <a:defRPr/>
            </a:pPr>
            <a:endParaRPr lang="en-US"/>
          </a:p>
          <a:p>
            <a:pPr fontAlgn="base">
              <a:buNone/>
              <a:defRPr/>
            </a:pPr>
            <a:r>
              <a:rPr lang="en-US"/>
              <a:t>An authentic A/B test would randomly show different designs to visitors. According to Jacob Nielsen, “A/B testing can only be used for projects that have one clear and all-important goal” which is measurable, such as sales, or new subscriptions. Libraries probably cannot give an authentic A/B test, for the following reasons: </a:t>
            </a:r>
          </a:p>
          <a:p>
            <a:pPr fontAlgn="base">
              <a:buNone/>
              <a:defRPr/>
            </a:pPr>
            <a:endParaRPr lang="en-US"/>
          </a:p>
          <a:p>
            <a:pPr fontAlgn="base">
              <a:defRPr/>
            </a:pPr>
            <a:r>
              <a:rPr lang="en-US"/>
              <a:t>We are hesitant to create control and test groups, where one group might receive less-preferable designs. </a:t>
            </a:r>
          </a:p>
          <a:p>
            <a:pPr fontAlgn="base">
              <a:defRPr/>
            </a:pPr>
            <a:endParaRPr lang="en-US"/>
          </a:p>
          <a:p>
            <a:pPr fontAlgn="base">
              <a:defRPr/>
            </a:pPr>
            <a:r>
              <a:rPr lang="en-US"/>
              <a:t>Library websites, especially home pages, may not have outcomes that can be widely and usefully measured. </a:t>
            </a:r>
          </a:p>
          <a:p>
            <a:pPr fontAlgn="base">
              <a:defRPr/>
            </a:pPr>
            <a:endParaRPr lang="en-US"/>
          </a:p>
          <a:p>
            <a:pPr fontAlgn="base">
              <a:defRPr/>
            </a:pPr>
            <a:r>
              <a:rPr lang="en-US"/>
              <a:t>Less technical expertise or system capabilities may prevent us from displaying different designs randomly.</a:t>
            </a:r>
          </a:p>
          <a:p>
            <a:pPr marL="139700" marR="0" lvl="0" indent="0" algn="l" defTabSz="914400" eaLnBrk="1" fontAlgn="base" latinLnBrk="0" hangingPunct="1">
              <a:lnSpc>
                <a:spcPct val="100000"/>
              </a:lnSpc>
              <a:spcBef>
                <a:spcPts val="0"/>
              </a:spcBef>
              <a:spcAft>
                <a:spcPts val="0"/>
              </a:spcAft>
              <a:buClr>
                <a:srgbClr val="000000"/>
              </a:buClr>
              <a:buSzPts val="1400"/>
              <a:buNone/>
              <a:tabLst/>
              <a:defRPr/>
            </a:pPr>
            <a:endParaRPr lang="en-US" sz="1100" b="0" i="0" u="none" strike="noStrike" cap="none">
              <a:latin typeface="Tahoma"/>
              <a:ea typeface="Tahoma"/>
              <a:cs typeface="Tahoma"/>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4468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907688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2907688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We recruited students to participate in unmoderated usability tests to evaluate whether common tasks could be performed easily. Participants were asked to complete 4 simple tasks on the Library website and then complete a short questionnaire comprised of open-ended questions about their overall experience using the website and the System Usability Scale (SUS). 28 students participated in the tests.  </a:t>
            </a:r>
            <a:br>
              <a:rPr lang="en-US" sz="1100" b="0" i="0" u="none" strike="noStrike" cap="none">
                <a:solidFill>
                  <a:srgbClr val="000000"/>
                </a:solidFill>
                <a:effectLst/>
                <a:latin typeface="Arial"/>
                <a:ea typeface="Arial"/>
                <a:cs typeface="Arial"/>
                <a:sym typeface="Arial"/>
              </a:rPr>
            </a:br>
            <a:endParaRPr lang="en-US" b="0" i="0">
              <a:effectLst/>
            </a:endParaRP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It’s critical to run multiple pilot tests before you begin testing. If testers do not understand the instructions or there are other problems with the testing design, you may not know it until after tests are completed and you’re watching the recordings. </a:t>
            </a:r>
          </a:p>
          <a:p>
            <a:pPr rtl="0" fontAlgn="base"/>
            <a:r>
              <a:rPr lang="en-US" sz="1100" b="0" i="0" u="none" strike="noStrike" cap="none">
                <a:solidFill>
                  <a:srgbClr val="000000"/>
                </a:solidFill>
                <a:effectLst/>
                <a:latin typeface="Arial"/>
                <a:ea typeface="Arial"/>
                <a:cs typeface="Arial"/>
                <a:sym typeface="Arial"/>
              </a:rPr>
              <a:t>Unmoderated usability tests did not require as much staff involvement during the testing, allowing us to conduct 28 tests within a couple of hours.  </a:t>
            </a: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When we watched the recordings of the tests, we felt frustrated that we couldn’t be present to follow up on unexpected behaviors and post-survey comments—unlike with moderated testing.  </a:t>
            </a: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893500"/>
            <a:ext cx="5324100" cy="4857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7"/>
          <p:cNvSpPr txBox="1">
            <a:spLocks noGrp="1"/>
          </p:cNvSpPr>
          <p:nvPr>
            <p:ph type="body" idx="1"/>
          </p:nvPr>
        </p:nvSpPr>
        <p:spPr>
          <a:xfrm>
            <a:off x="838250" y="1504950"/>
            <a:ext cx="5324100" cy="22557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Google Shape;45;p8"/>
          <p:cNvSpPr txBox="1">
            <a:spLocks noGrp="1"/>
          </p:cNvSpPr>
          <p:nvPr>
            <p:ph type="body" idx="1"/>
          </p:nvPr>
        </p:nvSpPr>
        <p:spPr>
          <a:xfrm>
            <a:off x="841001" y="1578025"/>
            <a:ext cx="2671800" cy="2433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6" name="Google Shape;46;p8"/>
          <p:cNvSpPr txBox="1">
            <a:spLocks noGrp="1"/>
          </p:cNvSpPr>
          <p:nvPr>
            <p:ph type="body" idx="2"/>
          </p:nvPr>
        </p:nvSpPr>
        <p:spPr>
          <a:xfrm>
            <a:off x="3673842" y="1578025"/>
            <a:ext cx="2671800" cy="2433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0"/>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8" name="Google Shape;58;p10"/>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9" name="Google Shape;59;p10"/>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0" name="Google Shape;60;p1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8BC34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41100"/>
            <a:ext cx="5185200" cy="474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1pPr>
            <a:lvl2pPr lvl="1">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2pPr>
            <a:lvl3pPr lvl="2">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3pPr>
            <a:lvl4pPr lvl="3">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4pPr>
            <a:lvl5pPr lvl="4">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5pPr>
            <a:lvl6pPr lvl="5">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6pPr>
            <a:lvl7pPr lvl="6">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7pPr>
            <a:lvl8pPr lvl="7">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8pPr>
            <a:lvl9pPr lvl="8">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1352550"/>
            <a:ext cx="5185200" cy="22557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666666"/>
              </a:buClr>
              <a:buSzPts val="2000"/>
              <a:buFont typeface="Karla"/>
              <a:buChar char="▸"/>
              <a:defRPr sz="2000">
                <a:solidFill>
                  <a:srgbClr val="666666"/>
                </a:solidFill>
                <a:latin typeface="Karla"/>
                <a:ea typeface="Karla"/>
                <a:cs typeface="Karla"/>
                <a:sym typeface="Karla"/>
              </a:defRPr>
            </a:lvl1pPr>
            <a:lvl2pPr marL="914400" lvl="1"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2pPr>
            <a:lvl3pPr marL="1371600" lvl="2"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3pPr>
            <a:lvl4pPr marL="1828800" lvl="3"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4pPr>
            <a:lvl5pPr marL="2286000" lvl="4"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5pPr>
            <a:lvl6pPr marL="2743200" lvl="5"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6pPr>
            <a:lvl7pPr marL="3200400" lvl="6"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7pPr>
            <a:lvl8pPr marL="3657600" lvl="7"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8pPr>
            <a:lvl9pPr marL="4114800" lvl="8"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rgbClr val="FFFFFF"/>
                </a:solidFill>
                <a:latin typeface="Montserrat"/>
                <a:ea typeface="Montserrat"/>
                <a:cs typeface="Montserrat"/>
                <a:sym typeface="Montserrat"/>
              </a:defRPr>
            </a:lvl1pPr>
            <a:lvl2pPr lvl="1" algn="r">
              <a:buNone/>
              <a:defRPr sz="1300" b="1">
                <a:solidFill>
                  <a:srgbClr val="FFFFFF"/>
                </a:solidFill>
                <a:latin typeface="Montserrat"/>
                <a:ea typeface="Montserrat"/>
                <a:cs typeface="Montserrat"/>
                <a:sym typeface="Montserrat"/>
              </a:defRPr>
            </a:lvl2pPr>
            <a:lvl3pPr lvl="2" algn="r">
              <a:buNone/>
              <a:defRPr sz="1300" b="1">
                <a:solidFill>
                  <a:srgbClr val="FFFFFF"/>
                </a:solidFill>
                <a:latin typeface="Montserrat"/>
                <a:ea typeface="Montserrat"/>
                <a:cs typeface="Montserrat"/>
                <a:sym typeface="Montserrat"/>
              </a:defRPr>
            </a:lvl3pPr>
            <a:lvl4pPr lvl="3" algn="r">
              <a:buNone/>
              <a:defRPr sz="1300" b="1">
                <a:solidFill>
                  <a:srgbClr val="FFFFFF"/>
                </a:solidFill>
                <a:latin typeface="Montserrat"/>
                <a:ea typeface="Montserrat"/>
                <a:cs typeface="Montserrat"/>
                <a:sym typeface="Montserrat"/>
              </a:defRPr>
            </a:lvl4pPr>
            <a:lvl5pPr lvl="4" algn="r">
              <a:buNone/>
              <a:defRPr sz="1300" b="1">
                <a:solidFill>
                  <a:srgbClr val="FFFFFF"/>
                </a:solidFill>
                <a:latin typeface="Montserrat"/>
                <a:ea typeface="Montserrat"/>
                <a:cs typeface="Montserrat"/>
                <a:sym typeface="Montserrat"/>
              </a:defRPr>
            </a:lvl5pPr>
            <a:lvl6pPr lvl="5" algn="r">
              <a:buNone/>
              <a:defRPr sz="1300" b="1">
                <a:solidFill>
                  <a:srgbClr val="FFFFFF"/>
                </a:solidFill>
                <a:latin typeface="Montserrat"/>
                <a:ea typeface="Montserrat"/>
                <a:cs typeface="Montserrat"/>
                <a:sym typeface="Montserrat"/>
              </a:defRPr>
            </a:lvl6pPr>
            <a:lvl7pPr lvl="6" algn="r">
              <a:buNone/>
              <a:defRPr sz="1300" b="1">
                <a:solidFill>
                  <a:srgbClr val="FFFFFF"/>
                </a:solidFill>
                <a:latin typeface="Montserrat"/>
                <a:ea typeface="Montserrat"/>
                <a:cs typeface="Montserrat"/>
                <a:sym typeface="Montserrat"/>
              </a:defRPr>
            </a:lvl7pPr>
            <a:lvl8pPr lvl="7" algn="r">
              <a:buNone/>
              <a:defRPr sz="1300" b="1">
                <a:solidFill>
                  <a:srgbClr val="FFFFFF"/>
                </a:solidFill>
                <a:latin typeface="Montserrat"/>
                <a:ea typeface="Montserrat"/>
                <a:cs typeface="Montserrat"/>
                <a:sym typeface="Montserrat"/>
              </a:defRPr>
            </a:lvl8pPr>
            <a:lvl9pPr lvl="8" algn="r">
              <a:buNone/>
              <a:defRPr sz="1300" b="1">
                <a:solidFill>
                  <a:srgbClr val="FFFFFF"/>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kimberly.Vardeman@ttu.ed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jingjing.wu@tt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70D46E-AA9E-48C7-AB07-C5E6BFADAE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4" name="Google Shape;76;p14">
            <a:extLst>
              <a:ext uri="{FF2B5EF4-FFF2-40B4-BE49-F238E27FC236}">
                <a16:creationId xmlns:a16="http://schemas.microsoft.com/office/drawing/2014/main" id="{FB04ADFC-1811-4A66-8163-30C81D68F2DF}"/>
              </a:ext>
            </a:extLst>
          </p:cNvPr>
          <p:cNvSpPr txBox="1">
            <a:spLocks/>
          </p:cNvSpPr>
          <p:nvPr/>
        </p:nvSpPr>
        <p:spPr>
          <a:xfrm>
            <a:off x="768550" y="834046"/>
            <a:ext cx="6590702" cy="178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r>
              <a:rPr lang="en-US" sz="3200" dirty="0">
                <a:latin typeface="Tahoma" panose="020B0604030504040204" pitchFamily="34" charset="0"/>
                <a:ea typeface="Tahoma" panose="020B0604030504040204" pitchFamily="34" charset="0"/>
                <a:cs typeface="Tahoma" panose="020B0604030504040204" pitchFamily="34" charset="0"/>
              </a:rPr>
              <a:t>LibQUAL+ Results Bring</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solidFill>
                  <a:srgbClr val="92D050"/>
                </a:solidFill>
                <a:latin typeface="Tahoma" panose="020B0604030504040204" pitchFamily="34" charset="0"/>
                <a:ea typeface="Tahoma" panose="020B0604030504040204" pitchFamily="34" charset="0"/>
                <a:cs typeface="Tahoma" panose="020B0604030504040204" pitchFamily="34" charset="0"/>
              </a:rPr>
              <a:t>More Questions </a:t>
            </a:r>
            <a:br>
              <a:rPr lang="en-US" sz="3200" dirty="0">
                <a:solidFill>
                  <a:srgbClr val="00BCD4"/>
                </a:solidFill>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than Answers</a:t>
            </a:r>
          </a:p>
        </p:txBody>
      </p:sp>
      <p:sp>
        <p:nvSpPr>
          <p:cNvPr id="13" name="Google Shape;99;p16"/>
          <p:cNvSpPr txBox="1">
            <a:spLocks/>
          </p:cNvSpPr>
          <p:nvPr/>
        </p:nvSpPr>
        <p:spPr>
          <a:xfrm>
            <a:off x="768550" y="2732231"/>
            <a:ext cx="45315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1pPr>
            <a:lvl2pPr marL="914400" marR="0" lvl="1"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2pPr>
            <a:lvl3pPr marL="1371600" marR="0" lvl="2"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3pPr>
            <a:lvl4pPr marL="1828800" marR="0" lvl="3"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4pPr>
            <a:lvl5pPr marL="2286000" marR="0" lvl="4"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5pPr>
            <a:lvl6pPr marL="2743200" marR="0" lvl="5"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6pPr>
            <a:lvl7pPr marL="3200400" marR="0" lvl="6"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7pPr>
            <a:lvl8pPr marL="3657600" marR="0" lvl="7"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8pPr>
            <a:lvl9pPr marL="4114800" marR="0" lvl="8"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9pPr>
          </a:lstStyle>
          <a:p>
            <a:pPr marL="0" indent="0">
              <a:buFont typeface="Karla"/>
              <a:buNone/>
            </a:pPr>
            <a:r>
              <a:rPr lang="en-US" sz="3200">
                <a:solidFill>
                  <a:srgbClr val="999999"/>
                </a:solidFill>
                <a:latin typeface="Tahoma" panose="020B0604030504040204" pitchFamily="34" charset="0"/>
                <a:ea typeface="Tahoma" panose="020B0604030504040204" pitchFamily="34" charset="0"/>
                <a:cs typeface="Tahoma" panose="020B0604030504040204" pitchFamily="34" charset="0"/>
              </a:rPr>
              <a:t>Kimberly Vardeman</a:t>
            </a:r>
          </a:p>
          <a:p>
            <a:pPr marL="0" indent="0">
              <a:buFont typeface="Karla"/>
              <a:buNone/>
            </a:pPr>
            <a:r>
              <a:rPr lang="en-US" sz="3200">
                <a:solidFill>
                  <a:srgbClr val="999999"/>
                </a:solidFill>
                <a:latin typeface="Tahoma" panose="020B0604030504040204" pitchFamily="34" charset="0"/>
                <a:ea typeface="Tahoma" panose="020B0604030504040204" pitchFamily="34" charset="0"/>
                <a:cs typeface="Tahoma" panose="020B0604030504040204" pitchFamily="34" charset="0"/>
              </a:rPr>
              <a:t>Jingjing Wu</a:t>
            </a:r>
          </a:p>
          <a:p>
            <a:pPr marL="0" indent="0">
              <a:buFont typeface="Karla"/>
              <a:buNone/>
            </a:pPr>
            <a:r>
              <a:rPr lang="en-US" sz="2400">
                <a:solidFill>
                  <a:srgbClr val="999999"/>
                </a:solidFill>
                <a:latin typeface="Tahoma" panose="020B0604030504040204" pitchFamily="34" charset="0"/>
                <a:ea typeface="Tahoma" panose="020B0604030504040204" pitchFamily="34" charset="0"/>
                <a:cs typeface="Tahoma" panose="020B0604030504040204" pitchFamily="34" charset="0"/>
              </a:rPr>
              <a:t>Texas Tech University</a:t>
            </a:r>
          </a:p>
        </p:txBody>
      </p:sp>
    </p:spTree>
    <p:extLst>
      <p:ext uri="{BB962C8B-B14F-4D97-AF65-F5344CB8AC3E}">
        <p14:creationId xmlns:p14="http://schemas.microsoft.com/office/powerpoint/2010/main" val="357114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811448" y="499240"/>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600">
                <a:solidFill>
                  <a:srgbClr val="E91E63"/>
                </a:solidFill>
                <a:latin typeface="Tahoma" panose="020B0604030504040204" pitchFamily="34" charset="0"/>
                <a:ea typeface="Tahoma" panose="020B0604030504040204" pitchFamily="34" charset="0"/>
                <a:cs typeface="Tahoma" panose="020B0604030504040204" pitchFamily="34" charset="0"/>
              </a:rPr>
              <a:t>HEURISTIC</a:t>
            </a:r>
            <a:r>
              <a:rPr lang="en" sz="2600">
                <a:latin typeface="Tahoma" panose="020B0604030504040204" pitchFamily="34" charset="0"/>
                <a:ea typeface="Tahoma" panose="020B0604030504040204" pitchFamily="34" charset="0"/>
                <a:cs typeface="Tahoma" panose="020B0604030504040204" pitchFamily="34" charset="0"/>
              </a:rPr>
              <a:t> </a:t>
            </a:r>
            <a:r>
              <a:rPr lang="en-US" sz="2600">
                <a:latin typeface="Tahoma" panose="020B0604030504040204" pitchFamily="34" charset="0"/>
                <a:ea typeface="Tahoma" panose="020B0604030504040204" pitchFamily="34" charset="0"/>
                <a:cs typeface="Tahoma" panose="020B0604030504040204" pitchFamily="34" charset="0"/>
              </a:rPr>
              <a:t>EVALUATIONS</a:t>
            </a:r>
            <a:endParaRPr sz="2600">
              <a:latin typeface="Tahoma" panose="020B0604030504040204" pitchFamily="34" charset="0"/>
              <a:ea typeface="Tahoma" panose="020B0604030504040204" pitchFamily="34" charset="0"/>
              <a:cs typeface="Tahoma" panose="020B0604030504040204" pitchFamily="34" charset="0"/>
            </a:endParaRPr>
          </a:p>
        </p:txBody>
      </p:sp>
      <p:sp>
        <p:nvSpPr>
          <p:cNvPr id="289" name="Google Shape;289;p2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3" name="Google Shape;837;p41">
            <a:extLst>
              <a:ext uri="{FF2B5EF4-FFF2-40B4-BE49-F238E27FC236}">
                <a16:creationId xmlns:a16="http://schemas.microsoft.com/office/drawing/2014/main" id="{D3E1CDA6-50AD-4DA4-ABBB-73B46DDF1C3E}"/>
              </a:ext>
              <a:ext uri="{C183D7F6-B498-43B3-948B-1728B52AA6E4}">
                <adec:decorative xmlns:adec="http://schemas.microsoft.com/office/drawing/2017/decorative" val="1"/>
              </a:ext>
            </a:extLst>
          </p:cNvPr>
          <p:cNvGrpSpPr/>
          <p:nvPr/>
        </p:nvGrpSpPr>
        <p:grpSpPr>
          <a:xfrm>
            <a:off x="7674659" y="969700"/>
            <a:ext cx="1142918" cy="667735"/>
            <a:chOff x="3269900" y="3064500"/>
            <a:chExt cx="432325" cy="263075"/>
          </a:xfrm>
        </p:grpSpPr>
        <p:sp>
          <p:nvSpPr>
            <p:cNvPr id="14" name="Google Shape;838;p41">
              <a:extLst>
                <a:ext uri="{FF2B5EF4-FFF2-40B4-BE49-F238E27FC236}">
                  <a16:creationId xmlns:a16="http://schemas.microsoft.com/office/drawing/2014/main" id="{5210B307-3812-41AC-A928-03DD37874836}"/>
                </a:ext>
              </a:extLst>
            </p:cNvPr>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9;p41">
              <a:extLst>
                <a:ext uri="{FF2B5EF4-FFF2-40B4-BE49-F238E27FC236}">
                  <a16:creationId xmlns:a16="http://schemas.microsoft.com/office/drawing/2014/main" id="{0B139B9E-FEF2-4938-ACBF-9855E035D2DE}"/>
                </a:ext>
              </a:extLst>
            </p:cNvPr>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0;p41">
              <a:extLst>
                <a:ext uri="{FF2B5EF4-FFF2-40B4-BE49-F238E27FC236}">
                  <a16:creationId xmlns:a16="http://schemas.microsoft.com/office/drawing/2014/main" id="{0CCF538E-F65B-4EEC-A744-45C4AE9186FE}"/>
                </a:ext>
              </a:extLst>
            </p:cNvPr>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4;p21">
            <a:extLst>
              <a:ext uri="{FF2B5EF4-FFF2-40B4-BE49-F238E27FC236}">
                <a16:creationId xmlns:a16="http://schemas.microsoft.com/office/drawing/2014/main" id="{3CB41C5B-83CC-4E4B-92D9-88B129B920D5}"/>
              </a:ext>
            </a:extLst>
          </p:cNvPr>
          <p:cNvSpPr txBox="1">
            <a:spLocks/>
          </p:cNvSpPr>
          <p:nvPr/>
        </p:nvSpPr>
        <p:spPr>
          <a:xfrm>
            <a:off x="796208" y="1202084"/>
            <a:ext cx="5336179" cy="21238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Do not require evaluators to have expertise.</a:t>
            </a:r>
          </a:p>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Identified areas of the website that were problematic for users. </a:t>
            </a:r>
          </a:p>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Partnering with a course instructor presented many benefits and some drawbacks.</a:t>
            </a:r>
          </a:p>
        </p:txBody>
      </p:sp>
    </p:spTree>
    <p:extLst>
      <p:ext uri="{BB962C8B-B14F-4D97-AF65-F5344CB8AC3E}">
        <p14:creationId xmlns:p14="http://schemas.microsoft.com/office/powerpoint/2010/main" val="8060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81BA"/>
        </a:solidFill>
        <a:effectLst/>
      </p:bgPr>
    </p:bg>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827757" y="497209"/>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600">
                <a:solidFill>
                  <a:srgbClr val="3A81BA"/>
                </a:solidFill>
                <a:latin typeface="Tahoma" panose="020B0604030504040204" pitchFamily="34" charset="0"/>
                <a:ea typeface="Tahoma" panose="020B0604030504040204" pitchFamily="34" charset="0"/>
                <a:cs typeface="Tahoma" panose="020B0604030504040204" pitchFamily="34" charset="0"/>
              </a:rPr>
              <a:t>ALL-STUDENT</a:t>
            </a:r>
            <a:r>
              <a:rPr lang="en-US" sz="2600">
                <a:latin typeface="Tahoma" panose="020B0604030504040204" pitchFamily="34" charset="0"/>
                <a:ea typeface="Tahoma" panose="020B0604030504040204" pitchFamily="34" charset="0"/>
                <a:cs typeface="Tahoma" panose="020B0604030504040204" pitchFamily="34" charset="0"/>
              </a:rPr>
              <a:t> SURVEY</a:t>
            </a:r>
          </a:p>
        </p:txBody>
      </p:sp>
      <p:sp>
        <p:nvSpPr>
          <p:cNvPr id="289" name="Google Shape;289;p2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10" name="Chart 9" descr="Chart displays the results of three survey questions. Students could answer agree, disagree, or not sure to the following statements: &#10;&#10;1. The information I need is easy to locate.&#10;2. The site allows me to complete the tasks I need to.&#10;3. The overall design is appealing.&#10;&#10;The percentage of students who agreed with each of these was 81-84%.">
            <a:extLst>
              <a:ext uri="{FF2B5EF4-FFF2-40B4-BE49-F238E27FC236}">
                <a16:creationId xmlns:a16="http://schemas.microsoft.com/office/drawing/2014/main" id="{9E2AC68B-83CA-4657-9FCC-B53CC98DC361}"/>
              </a:ext>
            </a:extLst>
          </p:cNvPr>
          <p:cNvGraphicFramePr>
            <a:graphicFrameLocks/>
          </p:cNvGraphicFramePr>
          <p:nvPr>
            <p:extLst>
              <p:ext uri="{D42A27DB-BD31-4B8C-83A1-F6EECF244321}">
                <p14:modId xmlns:p14="http://schemas.microsoft.com/office/powerpoint/2010/main" val="1015543364"/>
              </p:ext>
            </p:extLst>
          </p:nvPr>
        </p:nvGraphicFramePr>
        <p:xfrm>
          <a:off x="252942" y="1013460"/>
          <a:ext cx="7125562" cy="3673761"/>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oogle Shape;662;p41">
            <a:extLst>
              <a:ext uri="{FF2B5EF4-FFF2-40B4-BE49-F238E27FC236}">
                <a16:creationId xmlns:a16="http://schemas.microsoft.com/office/drawing/2014/main" id="{C349FB8D-FFC4-4E32-BC37-8437AE2865D3}"/>
              </a:ext>
              <a:ext uri="{C183D7F6-B498-43B3-948B-1728B52AA6E4}">
                <adec:decorative xmlns:adec="http://schemas.microsoft.com/office/drawing/2017/decorative" val="1"/>
              </a:ext>
            </a:extLst>
          </p:cNvPr>
          <p:cNvGrpSpPr/>
          <p:nvPr/>
        </p:nvGrpSpPr>
        <p:grpSpPr>
          <a:xfrm>
            <a:off x="7833210" y="952429"/>
            <a:ext cx="1029322" cy="747029"/>
            <a:chOff x="3932350" y="3714775"/>
            <a:chExt cx="439650" cy="319075"/>
          </a:xfrm>
        </p:grpSpPr>
        <p:sp>
          <p:nvSpPr>
            <p:cNvPr id="28" name="Google Shape;663;p41">
              <a:extLst>
                <a:ext uri="{FF2B5EF4-FFF2-40B4-BE49-F238E27FC236}">
                  <a16:creationId xmlns:a16="http://schemas.microsoft.com/office/drawing/2014/main" id="{01C95DBC-EC68-4D59-B20A-C780E865C125}"/>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4;p41">
              <a:extLst>
                <a:ext uri="{FF2B5EF4-FFF2-40B4-BE49-F238E27FC236}">
                  <a16:creationId xmlns:a16="http://schemas.microsoft.com/office/drawing/2014/main" id="{D46D045B-1282-4F7D-B664-6AAA39BCF97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41">
              <a:extLst>
                <a:ext uri="{FF2B5EF4-FFF2-40B4-BE49-F238E27FC236}">
                  <a16:creationId xmlns:a16="http://schemas.microsoft.com/office/drawing/2014/main" id="{59734601-3F59-485C-A2F2-2D7CA7EA912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6;p41">
              <a:extLst>
                <a:ext uri="{FF2B5EF4-FFF2-40B4-BE49-F238E27FC236}">
                  <a16:creationId xmlns:a16="http://schemas.microsoft.com/office/drawing/2014/main" id="{4251E8D2-E9A6-401F-A6B1-66E19FB20B4D}"/>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7;p41">
              <a:extLst>
                <a:ext uri="{FF2B5EF4-FFF2-40B4-BE49-F238E27FC236}">
                  <a16:creationId xmlns:a16="http://schemas.microsoft.com/office/drawing/2014/main" id="{C856D014-467E-494D-B94E-B6FDB7F5B487}"/>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566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70D46E-AA9E-48C7-AB07-C5E6BFADAE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Google Shape;89;p15">
            <a:extLst>
              <a:ext uri="{FF2B5EF4-FFF2-40B4-BE49-F238E27FC236}">
                <a16:creationId xmlns:a16="http://schemas.microsoft.com/office/drawing/2014/main" id="{A96B1A05-2B06-467F-B6AF-3AECC6FF178A}"/>
              </a:ext>
            </a:extLst>
          </p:cNvPr>
          <p:cNvSpPr txBox="1">
            <a:spLocks/>
          </p:cNvSpPr>
          <p:nvPr/>
        </p:nvSpPr>
        <p:spPr>
          <a:xfrm>
            <a:off x="825760" y="497660"/>
            <a:ext cx="4801500" cy="409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rgbClr val="999999"/>
                </a:solidFill>
                <a:latin typeface="Tahoma" panose="020B0604030504040204" pitchFamily="34" charset="0"/>
                <a:ea typeface="Tahoma" panose="020B0604030504040204" pitchFamily="34" charset="0"/>
                <a:cs typeface="Tahoma" panose="020B0604030504040204" pitchFamily="34" charset="0"/>
              </a:rPr>
              <a:t>OUR</a:t>
            </a:r>
            <a:r>
              <a:rPr lang="en-US" sz="2800">
                <a:latin typeface="Tahoma" panose="020B0604030504040204" pitchFamily="34" charset="0"/>
                <a:ea typeface="Tahoma" panose="020B0604030504040204" pitchFamily="34" charset="0"/>
                <a:cs typeface="Tahoma" panose="020B0604030504040204" pitchFamily="34" charset="0"/>
              </a:rPr>
              <a:t> </a:t>
            </a:r>
            <a:r>
              <a:rPr lang="en-US" sz="2800">
                <a:solidFill>
                  <a:srgbClr val="8BC34A"/>
                </a:solidFill>
                <a:latin typeface="Tahoma" panose="020B0604030504040204" pitchFamily="34" charset="0"/>
                <a:ea typeface="Tahoma" panose="020B0604030504040204" pitchFamily="34" charset="0"/>
                <a:cs typeface="Tahoma" panose="020B0604030504040204" pitchFamily="34" charset="0"/>
              </a:rPr>
              <a:t>CONCLUSION</a:t>
            </a:r>
          </a:p>
        </p:txBody>
      </p:sp>
      <p:sp>
        <p:nvSpPr>
          <p:cNvPr id="29" name="Google Shape;90;p15">
            <a:extLst>
              <a:ext uri="{FF2B5EF4-FFF2-40B4-BE49-F238E27FC236}">
                <a16:creationId xmlns:a16="http://schemas.microsoft.com/office/drawing/2014/main" id="{6CBA57D4-4374-4ABD-BE12-3D7901674CF5}"/>
              </a:ext>
            </a:extLst>
          </p:cNvPr>
          <p:cNvSpPr txBox="1"/>
          <p:nvPr/>
        </p:nvSpPr>
        <p:spPr>
          <a:xfrm>
            <a:off x="840999" y="1099058"/>
            <a:ext cx="6178365" cy="2787900"/>
          </a:xfrm>
          <a:prstGeom prst="rect">
            <a:avLst/>
          </a:prstGeom>
          <a:noFill/>
          <a:ln>
            <a:noFill/>
          </a:ln>
        </p:spPr>
        <p:txBody>
          <a:bodyPr spcFirstLastPara="1" wrap="square" lIns="91425" tIns="91425" rIns="91425" bIns="91425" anchor="t" anchorCtr="0">
            <a:noAutofit/>
          </a:bodyPr>
          <a:lstStyle/>
          <a:p>
            <a:pPr marL="457200" lvl="0" indent="-457200" algn="l" rtl="0">
              <a:lnSpc>
                <a:spcPct val="95000"/>
              </a:lnSpc>
              <a:spcBef>
                <a:spcPts val="600"/>
              </a:spcBef>
              <a:spcAft>
                <a:spcPts val="0"/>
              </a:spcAft>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LibQUAL+ results generated research questions in specific areas.</a:t>
            </a:r>
          </a:p>
          <a:p>
            <a:pPr marL="457200" lvl="0" indent="-457200" algn="l" rtl="0">
              <a:lnSpc>
                <a:spcPct val="95000"/>
              </a:lnSpc>
              <a:spcBef>
                <a:spcPts val="600"/>
              </a:spcBef>
              <a:spcAft>
                <a:spcPts val="0"/>
              </a:spcAft>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We collaborated to test the website using various complementary methods.</a:t>
            </a:r>
          </a:p>
          <a:p>
            <a:pPr marL="457200" lvl="0" indent="-457200" algn="l" rtl="0">
              <a:lnSpc>
                <a:spcPct val="95000"/>
              </a:lnSpc>
              <a:spcBef>
                <a:spcPts val="600"/>
              </a:spcBef>
              <a:spcAft>
                <a:spcPts val="0"/>
              </a:spcAft>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Each method had its own advantages and disadvantages.</a:t>
            </a:r>
          </a:p>
          <a:p>
            <a:pPr marL="457200" lvl="0" indent="-457200" algn="l" rtl="0">
              <a:lnSpc>
                <a:spcPct val="95000"/>
              </a:lnSpc>
              <a:spcBef>
                <a:spcPts val="600"/>
              </a:spcBef>
              <a:spcAft>
                <a:spcPts val="0"/>
              </a:spcAft>
              <a:buClr>
                <a:srgbClr val="666666"/>
              </a:buClr>
              <a:buFont typeface="Arial" panose="020B0604020202020204" pitchFamily="34" charset="0"/>
              <a:buChar char="•"/>
            </a:pPr>
            <a:endPar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endParaRPr>
          </a:p>
          <a:p>
            <a:pPr marL="457200" lvl="0" indent="-457200">
              <a:lnSpc>
                <a:spcPct val="95000"/>
              </a:lnSpc>
              <a:spcBef>
                <a:spcPts val="600"/>
              </a:spcBef>
              <a:buClr>
                <a:srgbClr val="666666"/>
              </a:buClr>
              <a:buFont typeface="Arial" panose="020B0604020202020204" pitchFamily="34" charset="0"/>
              <a:buChar char="•"/>
            </a:pPr>
            <a:endPar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endParaRPr>
          </a:p>
          <a:p>
            <a:pPr marL="457200" lvl="0" indent="-457200" algn="l" rtl="0">
              <a:lnSpc>
                <a:spcPct val="95000"/>
              </a:lnSpc>
              <a:spcBef>
                <a:spcPts val="600"/>
              </a:spcBef>
              <a:spcAft>
                <a:spcPts val="0"/>
              </a:spcAft>
              <a:buClr>
                <a:srgbClr val="666666"/>
              </a:buClr>
              <a:buFont typeface="Arial" panose="020B0604020202020204" pitchFamily="34" charset="0"/>
              <a:buChar char="•"/>
            </a:pPr>
            <a:endPar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endParaRPr>
          </a:p>
        </p:txBody>
      </p:sp>
    </p:spTree>
    <p:extLst>
      <p:ext uri="{BB962C8B-B14F-4D97-AF65-F5344CB8AC3E}">
        <p14:creationId xmlns:p14="http://schemas.microsoft.com/office/powerpoint/2010/main" val="91858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70D46E-AA9E-48C7-AB07-C5E6BFADAE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13" name="Google Shape;99;p16"/>
          <p:cNvSpPr txBox="1">
            <a:spLocks/>
          </p:cNvSpPr>
          <p:nvPr/>
        </p:nvSpPr>
        <p:spPr>
          <a:xfrm>
            <a:off x="840999" y="3719232"/>
            <a:ext cx="45315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1pPr>
            <a:lvl2pPr marL="914400" marR="0" lvl="1"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2pPr>
            <a:lvl3pPr marL="1371600" marR="0" lvl="2"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3pPr>
            <a:lvl4pPr marL="1828800" marR="0" lvl="3"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4pPr>
            <a:lvl5pPr marL="2286000" marR="0" lvl="4"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5pPr>
            <a:lvl6pPr marL="2743200" marR="0" lvl="5"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6pPr>
            <a:lvl7pPr marL="3200400" marR="0" lvl="6"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7pPr>
            <a:lvl8pPr marL="3657600" marR="0" lvl="7"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8pPr>
            <a:lvl9pPr marL="4114800" marR="0" lvl="8"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9pPr>
          </a:lstStyle>
          <a:p>
            <a:pPr marL="0" indent="0">
              <a:buFont typeface="Karla"/>
              <a:buNone/>
            </a:pPr>
            <a:r>
              <a:rPr lang="en-US" sz="2400" spc="50">
                <a:solidFill>
                  <a:srgbClr val="999999"/>
                </a:solidFill>
                <a:latin typeface="Tahoma" panose="020B0604030504040204" pitchFamily="34" charset="0"/>
                <a:ea typeface="Tahoma" panose="020B0604030504040204" pitchFamily="34" charset="0"/>
                <a:cs typeface="Tahoma" panose="020B0604030504040204" pitchFamily="34" charset="0"/>
                <a:hlinkClick r:id="rId3"/>
              </a:rPr>
              <a:t>kimberly.vardeman@ttu.edu</a:t>
            </a:r>
            <a:br>
              <a:rPr lang="en-US" sz="2400" spc="50">
                <a:solidFill>
                  <a:srgbClr val="999999"/>
                </a:solidFill>
                <a:latin typeface="Tahoma" panose="020B0604030504040204" pitchFamily="34" charset="0"/>
                <a:ea typeface="Tahoma" panose="020B0604030504040204" pitchFamily="34" charset="0"/>
                <a:cs typeface="Tahoma" panose="020B0604030504040204" pitchFamily="34" charset="0"/>
              </a:rPr>
            </a:br>
            <a:r>
              <a:rPr lang="en-US" sz="2400" spc="50">
                <a:solidFill>
                  <a:srgbClr val="999999"/>
                </a:solidFill>
                <a:latin typeface="Tahoma" panose="020B0604030504040204" pitchFamily="34" charset="0"/>
                <a:ea typeface="Tahoma" panose="020B0604030504040204" pitchFamily="34" charset="0"/>
                <a:cs typeface="Tahoma" panose="020B0604030504040204" pitchFamily="34" charset="0"/>
                <a:hlinkClick r:id="rId4"/>
              </a:rPr>
              <a:t>jingjing.wu@ttu.edu</a:t>
            </a:r>
            <a:r>
              <a:rPr lang="en-US" sz="2400" spc="50">
                <a:solidFill>
                  <a:srgbClr val="999999"/>
                </a:solidFill>
                <a:latin typeface="Tahoma" panose="020B0604030504040204" pitchFamily="34" charset="0"/>
                <a:ea typeface="Tahoma" panose="020B0604030504040204" pitchFamily="34" charset="0"/>
                <a:cs typeface="Tahoma" panose="020B0604030504040204" pitchFamily="34" charset="0"/>
              </a:rPr>
              <a:t> </a:t>
            </a:r>
          </a:p>
        </p:txBody>
      </p:sp>
      <p:sp>
        <p:nvSpPr>
          <p:cNvPr id="5" name="Google Shape;89;p15">
            <a:extLst>
              <a:ext uri="{FF2B5EF4-FFF2-40B4-BE49-F238E27FC236}">
                <a16:creationId xmlns:a16="http://schemas.microsoft.com/office/drawing/2014/main" id="{A96B1A05-2B06-467F-B6AF-3AECC6FF178A}"/>
              </a:ext>
            </a:extLst>
          </p:cNvPr>
          <p:cNvSpPr txBox="1">
            <a:spLocks/>
          </p:cNvSpPr>
          <p:nvPr/>
        </p:nvSpPr>
        <p:spPr>
          <a:xfrm>
            <a:off x="825760" y="497660"/>
            <a:ext cx="4801500" cy="409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rgbClr val="999999"/>
                </a:solidFill>
                <a:latin typeface="Tahoma" panose="020B0604030504040204" pitchFamily="34" charset="0"/>
                <a:ea typeface="Tahoma" panose="020B0604030504040204" pitchFamily="34" charset="0"/>
                <a:cs typeface="Tahoma" panose="020B0604030504040204" pitchFamily="34" charset="0"/>
              </a:rPr>
              <a:t>OUR</a:t>
            </a:r>
            <a:r>
              <a:rPr lang="en-US" sz="2800">
                <a:latin typeface="Tahoma" panose="020B0604030504040204" pitchFamily="34" charset="0"/>
                <a:ea typeface="Tahoma" panose="020B0604030504040204" pitchFamily="34" charset="0"/>
                <a:cs typeface="Tahoma" panose="020B0604030504040204" pitchFamily="34" charset="0"/>
              </a:rPr>
              <a:t> </a:t>
            </a:r>
            <a:r>
              <a:rPr lang="en-US" sz="2800">
                <a:solidFill>
                  <a:srgbClr val="8BC34A"/>
                </a:solidFill>
                <a:latin typeface="Tahoma" panose="020B0604030504040204" pitchFamily="34" charset="0"/>
                <a:ea typeface="Tahoma" panose="020B0604030504040204" pitchFamily="34" charset="0"/>
                <a:cs typeface="Tahoma" panose="020B0604030504040204" pitchFamily="34" charset="0"/>
              </a:rPr>
              <a:t>CONCLUSION</a:t>
            </a:r>
          </a:p>
        </p:txBody>
      </p:sp>
      <p:sp>
        <p:nvSpPr>
          <p:cNvPr id="29" name="Google Shape;90;p15">
            <a:extLst>
              <a:ext uri="{FF2B5EF4-FFF2-40B4-BE49-F238E27FC236}">
                <a16:creationId xmlns:a16="http://schemas.microsoft.com/office/drawing/2014/main" id="{6CBA57D4-4374-4ABD-BE12-3D7901674CF5}"/>
              </a:ext>
            </a:extLst>
          </p:cNvPr>
          <p:cNvSpPr txBox="1"/>
          <p:nvPr/>
        </p:nvSpPr>
        <p:spPr>
          <a:xfrm>
            <a:off x="840999" y="1099058"/>
            <a:ext cx="6178365" cy="2787900"/>
          </a:xfrm>
          <a:prstGeom prst="rect">
            <a:avLst/>
          </a:prstGeom>
          <a:noFill/>
          <a:ln>
            <a:noFill/>
          </a:ln>
        </p:spPr>
        <p:txBody>
          <a:bodyPr spcFirstLastPara="1" wrap="square" lIns="91425" tIns="91425" rIns="91425" bIns="91425" anchor="t" anchorCtr="0">
            <a:noAutofit/>
          </a:bodyPr>
          <a:lstStyle/>
          <a:p>
            <a:pPr lvl="0" algn="l" rtl="0">
              <a:lnSpc>
                <a:spcPct val="95000"/>
              </a:lnSpc>
              <a:spcBef>
                <a:spcPts val="600"/>
              </a:spcBef>
              <a:spcAft>
                <a:spcPts val="0"/>
              </a:spcAft>
              <a:buClr>
                <a:srgbClr val="999999"/>
              </a:buCl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We moved “from data to action” by </a:t>
            </a:r>
          </a:p>
          <a:p>
            <a:pPr marL="460375" lvl="0" indent="-460375" algn="l" rtl="0">
              <a:lnSpc>
                <a:spcPct val="95000"/>
              </a:lnSpc>
              <a:spcBef>
                <a:spcPts val="600"/>
              </a:spcBef>
              <a:spcAft>
                <a:spcPts val="0"/>
              </a:spcAft>
              <a:buClr>
                <a:srgbClr val="666666"/>
              </a:buClr>
              <a:buFont typeface="+mj-lt"/>
              <a:buAutoNum type="arabicPeriod"/>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Involving stakeholders </a:t>
            </a:r>
          </a:p>
          <a:p>
            <a:pPr marL="460375" lvl="0" indent="-460375" algn="l" rtl="0">
              <a:lnSpc>
                <a:spcPct val="95000"/>
              </a:lnSpc>
              <a:spcBef>
                <a:spcPts val="600"/>
              </a:spcBef>
              <a:spcAft>
                <a:spcPts val="0"/>
              </a:spcAft>
              <a:buClr>
                <a:srgbClr val="666666"/>
              </a:buClr>
              <a:buFont typeface="+mj-lt"/>
              <a:buAutoNum type="arabicPeriod"/>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Conducting further study using various methods </a:t>
            </a:r>
          </a:p>
          <a:p>
            <a:pPr marL="460375" lvl="0" indent="-460375" algn="l" rtl="0">
              <a:lnSpc>
                <a:spcPct val="95000"/>
              </a:lnSpc>
              <a:spcBef>
                <a:spcPts val="600"/>
              </a:spcBef>
              <a:spcAft>
                <a:spcPts val="0"/>
              </a:spcAft>
              <a:buClr>
                <a:srgbClr val="666666"/>
              </a:buClr>
              <a:buFont typeface="+mj-lt"/>
              <a:buAutoNum type="arabicPeriod"/>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Making changes </a:t>
            </a:r>
          </a:p>
          <a:p>
            <a:pPr marL="460375" lvl="0" indent="-460375" algn="l" rtl="0">
              <a:lnSpc>
                <a:spcPct val="95000"/>
              </a:lnSpc>
              <a:spcBef>
                <a:spcPts val="600"/>
              </a:spcBef>
              <a:spcAft>
                <a:spcPts val="0"/>
              </a:spcAft>
              <a:buClr>
                <a:srgbClr val="666666"/>
              </a:buClr>
              <a:buFont typeface="+mj-lt"/>
              <a:buAutoNum type="arabicPeriod"/>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Re-assessing.</a:t>
            </a:r>
          </a:p>
        </p:txBody>
      </p:sp>
    </p:spTree>
    <p:extLst>
      <p:ext uri="{BB962C8B-B14F-4D97-AF65-F5344CB8AC3E}">
        <p14:creationId xmlns:p14="http://schemas.microsoft.com/office/powerpoint/2010/main" val="411071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1" name="Google Shape;89;p15">
            <a:extLst>
              <a:ext uri="{FF2B5EF4-FFF2-40B4-BE49-F238E27FC236}">
                <a16:creationId xmlns:a16="http://schemas.microsoft.com/office/drawing/2014/main" id="{AE9B9174-F463-4FAB-9D9B-FA5A91B19196}"/>
              </a:ext>
            </a:extLst>
          </p:cNvPr>
          <p:cNvSpPr txBox="1">
            <a:spLocks/>
          </p:cNvSpPr>
          <p:nvPr/>
        </p:nvSpPr>
        <p:spPr>
          <a:xfrm>
            <a:off x="810519" y="505280"/>
            <a:ext cx="5699759" cy="409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rgbClr val="F0EA00"/>
                </a:solidFill>
                <a:latin typeface="Tahoma" panose="020B0604030504040204" pitchFamily="34" charset="0"/>
                <a:ea typeface="Tahoma" panose="020B0604030504040204" pitchFamily="34" charset="0"/>
                <a:cs typeface="Tahoma" panose="020B0604030504040204" pitchFamily="34" charset="0"/>
              </a:rPr>
              <a:t>BACKGROUND </a:t>
            </a:r>
            <a:r>
              <a:rPr lang="en-US" sz="2800">
                <a:solidFill>
                  <a:srgbClr val="999999"/>
                </a:solidFill>
                <a:latin typeface="Tahoma" panose="020B0604030504040204" pitchFamily="34" charset="0"/>
                <a:ea typeface="Tahoma" panose="020B0604030504040204" pitchFamily="34" charset="0"/>
                <a:cs typeface="Tahoma" panose="020B0604030504040204" pitchFamily="34" charset="0"/>
              </a:rPr>
              <a:t>&amp; OUTLINE</a:t>
            </a:r>
            <a:endParaRPr lang="en-US" sz="2800">
              <a:solidFill>
                <a:srgbClr val="F0EA00"/>
              </a:solidFill>
              <a:latin typeface="Tahoma" panose="020B0604030504040204" pitchFamily="34" charset="0"/>
              <a:ea typeface="Tahoma" panose="020B0604030504040204" pitchFamily="34" charset="0"/>
              <a:cs typeface="Tahoma" panose="020B0604030504040204" pitchFamily="34" charset="0"/>
            </a:endParaRPr>
          </a:p>
        </p:txBody>
      </p:sp>
      <p:sp>
        <p:nvSpPr>
          <p:cNvPr id="12" name="Google Shape;90;p15">
            <a:extLst>
              <a:ext uri="{FF2B5EF4-FFF2-40B4-BE49-F238E27FC236}">
                <a16:creationId xmlns:a16="http://schemas.microsoft.com/office/drawing/2014/main" id="{AF3A0976-945B-4A52-ADC7-DF808B2B5AAC}"/>
              </a:ext>
            </a:extLst>
          </p:cNvPr>
          <p:cNvSpPr txBox="1"/>
          <p:nvPr/>
        </p:nvSpPr>
        <p:spPr>
          <a:xfrm>
            <a:off x="810519" y="992378"/>
            <a:ext cx="6208845" cy="2787900"/>
          </a:xfrm>
          <a:prstGeom prst="rect">
            <a:avLst/>
          </a:prstGeom>
          <a:noFill/>
          <a:ln>
            <a:noFill/>
          </a:ln>
        </p:spPr>
        <p:txBody>
          <a:bodyPr spcFirstLastPara="1" wrap="square" lIns="91425" tIns="91425" rIns="91425" bIns="91425" anchor="t" anchorCtr="0">
            <a:noAutofit/>
          </a:bodyPr>
          <a:lstStyle/>
          <a:p>
            <a:pPr marL="457200" lvl="0" indent="-457200" algn="l" rtl="0">
              <a:lnSpc>
                <a:spcPct val="95000"/>
              </a:lnSpc>
              <a:spcBef>
                <a:spcPts val="600"/>
              </a:spcBef>
              <a:spcAft>
                <a:spcPts val="0"/>
              </a:spcAft>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Introduction</a:t>
            </a:r>
          </a:p>
          <a:p>
            <a:pPr marL="457200" lvl="0" indent="-457200" algn="l" rtl="0">
              <a:lnSpc>
                <a:spcPct val="95000"/>
              </a:lnSpc>
              <a:spcBef>
                <a:spcPts val="600"/>
              </a:spcBef>
              <a:spcAft>
                <a:spcPts val="0"/>
              </a:spcAft>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X/O tests</a:t>
            </a:r>
          </a:p>
          <a:p>
            <a:pPr marL="457200" lvl="0" indent="-457200" algn="l" rtl="0">
              <a:lnSpc>
                <a:spcPct val="95000"/>
              </a:lnSpc>
              <a:spcBef>
                <a:spcPts val="600"/>
              </a:spcBef>
              <a:spcAft>
                <a:spcPts val="0"/>
              </a:spcAft>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Card sorting</a:t>
            </a:r>
          </a:p>
          <a:p>
            <a:pPr marL="457200" indent="-457200">
              <a:lnSpc>
                <a:spcPct val="95000"/>
              </a:lnSpc>
              <a:spcBef>
                <a:spcPts val="600"/>
              </a:spcBef>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A/</a:t>
            </a:r>
            <a:r>
              <a:rPr lang="en-US" sz="2400">
                <a:solidFill>
                  <a:srgbClr val="666666"/>
                </a:solidFill>
                <a:latin typeface="Tahoma" panose="020B0604030504040204" pitchFamily="34" charset="0"/>
                <a:ea typeface="Tahoma" panose="020B0604030504040204" pitchFamily="34" charset="0"/>
                <a:cs typeface="Tahoma" panose="020B0604030504040204" pitchFamily="34" charset="0"/>
                <a:sym typeface="Karla"/>
              </a:rPr>
              <a:t>B tests</a:t>
            </a:r>
            <a:endPar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endParaRPr>
          </a:p>
          <a:p>
            <a:pPr marL="457200" lvl="0" indent="-457200" algn="l" rtl="0">
              <a:lnSpc>
                <a:spcPct val="95000"/>
              </a:lnSpc>
              <a:spcBef>
                <a:spcPts val="600"/>
              </a:spcBef>
              <a:spcAft>
                <a:spcPts val="0"/>
              </a:spcAft>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Unmoderated usability testing</a:t>
            </a:r>
          </a:p>
          <a:p>
            <a:pPr marL="457200" lvl="0" indent="-457200" algn="l" rtl="0">
              <a:lnSpc>
                <a:spcPct val="95000"/>
              </a:lnSpc>
              <a:spcBef>
                <a:spcPts val="600"/>
              </a:spcBef>
              <a:spcAft>
                <a:spcPts val="0"/>
              </a:spcAft>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Heuristic evaluations</a:t>
            </a:r>
          </a:p>
          <a:p>
            <a:pPr marL="457200" lvl="0" indent="-457200" algn="l" rtl="0">
              <a:lnSpc>
                <a:spcPct val="95000"/>
              </a:lnSpc>
              <a:spcBef>
                <a:spcPts val="600"/>
              </a:spcBef>
              <a:spcAft>
                <a:spcPts val="0"/>
              </a:spcAft>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All-student survey </a:t>
            </a:r>
          </a:p>
          <a:p>
            <a:pPr marL="457200" lvl="0" indent="-457200" algn="l" rtl="0">
              <a:lnSpc>
                <a:spcPct val="95000"/>
              </a:lnSpc>
              <a:spcBef>
                <a:spcPts val="600"/>
              </a:spcBef>
              <a:spcAft>
                <a:spcPts val="0"/>
              </a:spcAft>
              <a:buClr>
                <a:srgbClr val="666666"/>
              </a:buClr>
              <a:buFont typeface="+mj-lt"/>
              <a:buAutoNum type="arabicPeriod"/>
            </a:pPr>
            <a:r>
              <a:rPr lang="en-US" sz="2400" dirty="0">
                <a:solidFill>
                  <a:srgbClr val="666666"/>
                </a:solidFill>
                <a:latin typeface="Tahoma" panose="020B0604030504040204" pitchFamily="34" charset="0"/>
                <a:ea typeface="Tahoma" panose="020B0604030504040204" pitchFamily="34" charset="0"/>
                <a:cs typeface="Tahoma" panose="020B0604030504040204" pitchFamily="34" charset="0"/>
                <a:sym typeface="Karla"/>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A90E2"/>
        </a:solidFill>
        <a:effectLst/>
      </p:bgPr>
    </p:bg>
    <p:spTree>
      <p:nvGrpSpPr>
        <p:cNvPr id="1" name="Shape 314"/>
        <p:cNvGrpSpPr/>
        <p:nvPr/>
      </p:nvGrpSpPr>
      <p:grpSpPr>
        <a:xfrm>
          <a:off x="0" y="0"/>
          <a:ext cx="0" cy="0"/>
          <a:chOff x="0" y="0"/>
          <a:chExt cx="0" cy="0"/>
        </a:xfrm>
      </p:grpSpPr>
      <p:sp>
        <p:nvSpPr>
          <p:cNvPr id="320" name="Google Shape;320;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Google Shape;154;p21">
            <a:extLst>
              <a:ext uri="{FF2B5EF4-FFF2-40B4-BE49-F238E27FC236}">
                <a16:creationId xmlns:a16="http://schemas.microsoft.com/office/drawing/2014/main" id="{EFA09013-0817-437D-9655-48B0FC334E44}"/>
              </a:ext>
            </a:extLst>
          </p:cNvPr>
          <p:cNvSpPr txBox="1">
            <a:spLocks/>
          </p:cNvSpPr>
          <p:nvPr/>
        </p:nvSpPr>
        <p:spPr>
          <a:xfrm>
            <a:off x="796208" y="1427163"/>
            <a:ext cx="5336179" cy="32247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The LibQUAL+ report included complex graphics. We created infographics and charts to highlight key findings for stakeholders. </a:t>
            </a:r>
          </a:p>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We coded over 1,400 open-ended comments into topics and sub-topics.</a:t>
            </a:r>
          </a:p>
        </p:txBody>
      </p:sp>
      <p:sp>
        <p:nvSpPr>
          <p:cNvPr id="3" name="Rectangle 2">
            <a:extLst>
              <a:ext uri="{FF2B5EF4-FFF2-40B4-BE49-F238E27FC236}">
                <a16:creationId xmlns:a16="http://schemas.microsoft.com/office/drawing/2014/main" id="{3DBEE9BD-647C-4118-BE5D-7660A3889E17}"/>
              </a:ext>
            </a:extLst>
          </p:cNvPr>
          <p:cNvSpPr/>
          <p:nvPr/>
        </p:nvSpPr>
        <p:spPr>
          <a:xfrm>
            <a:off x="809531" y="369833"/>
            <a:ext cx="4572000" cy="892552"/>
          </a:xfrm>
          <a:prstGeom prst="rect">
            <a:avLst/>
          </a:prstGeom>
        </p:spPr>
        <p:txBody>
          <a:bodyPr>
            <a:spAutoFit/>
          </a:bodyPr>
          <a:lstStyle/>
          <a:p>
            <a:r>
              <a:rPr lang="en-US" sz="2600" b="1">
                <a:solidFill>
                  <a:srgbClr val="4A90E2"/>
                </a:solidFill>
                <a:latin typeface="Tahoma" panose="020B0604030504040204" pitchFamily="34" charset="0"/>
                <a:ea typeface="Tahoma" panose="020B0604030504040204" pitchFamily="34" charset="0"/>
                <a:cs typeface="Tahoma" panose="020B0604030504040204" pitchFamily="34" charset="0"/>
                <a:sym typeface="Montserrat"/>
              </a:rPr>
              <a:t>RE-VISUALIZATION</a:t>
            </a:r>
            <a:r>
              <a:rPr lang="en" sz="2600" b="1">
                <a:solidFill>
                  <a:srgbClr val="F44336"/>
                </a:solidFill>
                <a:latin typeface="Tahoma" panose="020B0604030504040204" pitchFamily="34" charset="0"/>
                <a:ea typeface="Tahoma" panose="020B0604030504040204" pitchFamily="34" charset="0"/>
                <a:cs typeface="Tahoma" panose="020B0604030504040204" pitchFamily="34" charset="0"/>
                <a:sym typeface="Montserrat"/>
              </a:rPr>
              <a:t> </a:t>
            </a:r>
            <a:r>
              <a:rPr lang="en-US" sz="2600" b="1">
                <a:solidFill>
                  <a:srgbClr val="999999"/>
                </a:solidFill>
                <a:latin typeface="Tahoma" panose="020B0604030504040204" pitchFamily="34" charset="0"/>
                <a:ea typeface="Tahoma" panose="020B0604030504040204" pitchFamily="34" charset="0"/>
                <a:cs typeface="Tahoma" panose="020B0604030504040204" pitchFamily="34" charset="0"/>
                <a:sym typeface="Montserrat"/>
              </a:rPr>
              <a:t>AND </a:t>
            </a:r>
            <a:r>
              <a:rPr lang="en-US" sz="2600" b="1">
                <a:solidFill>
                  <a:srgbClr val="4A90E2"/>
                </a:solidFill>
                <a:latin typeface="Tahoma" panose="020B0604030504040204" pitchFamily="34" charset="0"/>
                <a:ea typeface="Tahoma" panose="020B0604030504040204" pitchFamily="34" charset="0"/>
                <a:cs typeface="Tahoma" panose="020B0604030504040204" pitchFamily="34" charset="0"/>
                <a:sym typeface="Montserrat"/>
              </a:rPr>
              <a:t>CODING</a:t>
            </a:r>
            <a:r>
              <a:rPr lang="en-US" sz="2600" b="1">
                <a:solidFill>
                  <a:srgbClr val="F44336"/>
                </a:solidFill>
                <a:latin typeface="Tahoma" panose="020B0604030504040204" pitchFamily="34" charset="0"/>
                <a:ea typeface="Tahoma" panose="020B0604030504040204" pitchFamily="34" charset="0"/>
                <a:cs typeface="Tahoma" panose="020B0604030504040204" pitchFamily="34" charset="0"/>
                <a:sym typeface="Montserrat"/>
              </a:rPr>
              <a:t> </a:t>
            </a:r>
            <a:r>
              <a:rPr lang="en-US" sz="2600" b="1">
                <a:solidFill>
                  <a:srgbClr val="999999"/>
                </a:solidFill>
                <a:latin typeface="Tahoma" panose="020B0604030504040204" pitchFamily="34" charset="0"/>
                <a:ea typeface="Tahoma" panose="020B0604030504040204" pitchFamily="34" charset="0"/>
                <a:cs typeface="Tahoma" panose="020B0604030504040204" pitchFamily="34" charset="0"/>
                <a:sym typeface="Montserrat"/>
              </a:rPr>
              <a:t>DATA</a:t>
            </a:r>
            <a:endParaRPr lang="en-US" sz="2600">
              <a:latin typeface="Tahoma" panose="020B0604030504040204" pitchFamily="34" charset="0"/>
              <a:ea typeface="Tahoma" panose="020B0604030504040204" pitchFamily="34" charset="0"/>
              <a:cs typeface="Tahoma" panose="020B0604030504040204" pitchFamily="34" charset="0"/>
            </a:endParaRPr>
          </a:p>
        </p:txBody>
      </p:sp>
      <p:grpSp>
        <p:nvGrpSpPr>
          <p:cNvPr id="5" name="Google Shape;872;p41">
            <a:extLst>
              <a:ext uri="{FF2B5EF4-FFF2-40B4-BE49-F238E27FC236}">
                <a16:creationId xmlns:a16="http://schemas.microsoft.com/office/drawing/2014/main" id="{342073DF-3B1E-4480-80CA-93BBF4332F65}"/>
              </a:ext>
              <a:ext uri="{C183D7F6-B498-43B3-948B-1728B52AA6E4}">
                <adec:decorative xmlns:adec="http://schemas.microsoft.com/office/drawing/2017/decorative" val="1"/>
              </a:ext>
            </a:extLst>
          </p:cNvPr>
          <p:cNvGrpSpPr/>
          <p:nvPr/>
        </p:nvGrpSpPr>
        <p:grpSpPr>
          <a:xfrm>
            <a:off x="7767533" y="778086"/>
            <a:ext cx="1071667" cy="1050713"/>
            <a:chOff x="5233525" y="4954450"/>
            <a:chExt cx="538275" cy="516350"/>
          </a:xfrm>
        </p:grpSpPr>
        <p:sp>
          <p:nvSpPr>
            <p:cNvPr id="6" name="Google Shape;873;p41">
              <a:extLst>
                <a:ext uri="{FF2B5EF4-FFF2-40B4-BE49-F238E27FC236}">
                  <a16:creationId xmlns:a16="http://schemas.microsoft.com/office/drawing/2014/main" id="{C96680B3-5954-40F1-80F1-2C5A5BC8F397}"/>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4;p41">
              <a:extLst>
                <a:ext uri="{FF2B5EF4-FFF2-40B4-BE49-F238E27FC236}">
                  <a16:creationId xmlns:a16="http://schemas.microsoft.com/office/drawing/2014/main" id="{39D3A9C0-6709-4900-86E7-0310C95546AE}"/>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5;p41">
              <a:extLst>
                <a:ext uri="{FF2B5EF4-FFF2-40B4-BE49-F238E27FC236}">
                  <a16:creationId xmlns:a16="http://schemas.microsoft.com/office/drawing/2014/main" id="{FE832DFF-5D21-4F53-8483-39065DACFFC7}"/>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76;p41">
              <a:extLst>
                <a:ext uri="{FF2B5EF4-FFF2-40B4-BE49-F238E27FC236}">
                  <a16:creationId xmlns:a16="http://schemas.microsoft.com/office/drawing/2014/main" id="{B8DAADB2-5064-4ABC-8299-8886F7D87182}"/>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7;p41">
              <a:extLst>
                <a:ext uri="{FF2B5EF4-FFF2-40B4-BE49-F238E27FC236}">
                  <a16:creationId xmlns:a16="http://schemas.microsoft.com/office/drawing/2014/main" id="{04AA6F9C-C24D-4866-B831-F3E9A3FF5DDA}"/>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8;p41">
              <a:extLst>
                <a:ext uri="{FF2B5EF4-FFF2-40B4-BE49-F238E27FC236}">
                  <a16:creationId xmlns:a16="http://schemas.microsoft.com/office/drawing/2014/main" id="{7F15D1EA-E284-4FE5-B5D3-D45AAB667FA8}"/>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9;p41">
              <a:extLst>
                <a:ext uri="{FF2B5EF4-FFF2-40B4-BE49-F238E27FC236}">
                  <a16:creationId xmlns:a16="http://schemas.microsoft.com/office/drawing/2014/main" id="{050FE9E7-54C8-40E6-AB3E-6F384A93D8C4}"/>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0;p41">
              <a:extLst>
                <a:ext uri="{FF2B5EF4-FFF2-40B4-BE49-F238E27FC236}">
                  <a16:creationId xmlns:a16="http://schemas.microsoft.com/office/drawing/2014/main" id="{0C751999-670F-4E3F-9D95-1F35C1C92A81}"/>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1;p41">
              <a:extLst>
                <a:ext uri="{FF2B5EF4-FFF2-40B4-BE49-F238E27FC236}">
                  <a16:creationId xmlns:a16="http://schemas.microsoft.com/office/drawing/2014/main" id="{4D55F0F6-9D94-4513-AAEC-CEFA5288DF0F}"/>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2;p41">
              <a:extLst>
                <a:ext uri="{FF2B5EF4-FFF2-40B4-BE49-F238E27FC236}">
                  <a16:creationId xmlns:a16="http://schemas.microsoft.com/office/drawing/2014/main" id="{42973E96-31C8-4FB9-9028-C0D9739B0B95}"/>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3;p41">
              <a:extLst>
                <a:ext uri="{FF2B5EF4-FFF2-40B4-BE49-F238E27FC236}">
                  <a16:creationId xmlns:a16="http://schemas.microsoft.com/office/drawing/2014/main" id="{F7D553C0-62A7-46E6-9A4C-01A90987A5FF}"/>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90E2"/>
        </a:solidFill>
        <a:effectLst/>
      </p:bgPr>
    </p:bg>
    <p:spTree>
      <p:nvGrpSpPr>
        <p:cNvPr id="1" name="Shape 314"/>
        <p:cNvGrpSpPr/>
        <p:nvPr/>
      </p:nvGrpSpPr>
      <p:grpSpPr>
        <a:xfrm>
          <a:off x="0" y="0"/>
          <a:ext cx="0" cy="0"/>
          <a:chOff x="0" y="0"/>
          <a:chExt cx="0" cy="0"/>
        </a:xfrm>
      </p:grpSpPr>
      <p:pic>
        <p:nvPicPr>
          <p:cNvPr id="6" name="Picture 5" descr="Infographic showing five services most important to graduate students.&#10;&#10;1. Resource access from my home or office&#10;2. Journal collections for my discipline&#10;3. E-resources&#10;4. User-friendly Library website&#10;5. Able to locate information myself">
            <a:extLst>
              <a:ext uri="{FF2B5EF4-FFF2-40B4-BE49-F238E27FC236}">
                <a16:creationId xmlns:a16="http://schemas.microsoft.com/office/drawing/2014/main" id="{FEB6EA70-AC0E-455A-B9E0-E5EE9A1AF45A}"/>
              </a:ext>
            </a:extLst>
          </p:cNvPr>
          <p:cNvPicPr>
            <a:picLocks noChangeAspect="1"/>
          </p:cNvPicPr>
          <p:nvPr/>
        </p:nvPicPr>
        <p:blipFill>
          <a:blip r:embed="rId3"/>
          <a:stretch>
            <a:fillRect/>
          </a:stretch>
        </p:blipFill>
        <p:spPr>
          <a:xfrm>
            <a:off x="841381" y="766799"/>
            <a:ext cx="7461237" cy="3536837"/>
          </a:xfrm>
          <a:prstGeom prst="rect">
            <a:avLst/>
          </a:prstGeom>
          <a:ln w="38100">
            <a:solidFill>
              <a:schemeClr val="bg1"/>
            </a:solidFill>
          </a:ln>
        </p:spPr>
      </p:pic>
      <p:sp>
        <p:nvSpPr>
          <p:cNvPr id="320" name="Google Shape;320;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9" name="TextBox 8">
            <a:extLst>
              <a:ext uri="{FF2B5EF4-FFF2-40B4-BE49-F238E27FC236}">
                <a16:creationId xmlns:a16="http://schemas.microsoft.com/office/drawing/2014/main" id="{6CE0B185-D3F9-49C4-9683-060DEC702D2F}"/>
              </a:ext>
            </a:extLst>
          </p:cNvPr>
          <p:cNvSpPr txBox="1"/>
          <p:nvPr/>
        </p:nvSpPr>
        <p:spPr>
          <a:xfrm>
            <a:off x="5158963" y="4411297"/>
            <a:ext cx="2994851" cy="338554"/>
          </a:xfrm>
          <a:prstGeom prst="rect">
            <a:avLst/>
          </a:prstGeom>
          <a:noFill/>
        </p:spPr>
        <p:txBody>
          <a:bodyPr wrap="square" rtlCol="0">
            <a:spAutoFit/>
          </a:bodyPr>
          <a:lstStyle/>
          <a:p>
            <a:pPr algn="ctr"/>
            <a:r>
              <a:rPr lang="en-US" sz="1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created using </a:t>
            </a:r>
            <a:r>
              <a:rPr lang="en-US" sz="160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Piktochart</a:t>
            </a:r>
            <a:r>
              <a:rPr lang="en-US" sz="1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PRO</a:t>
            </a:r>
          </a:p>
        </p:txBody>
      </p:sp>
    </p:spTree>
    <p:extLst>
      <p:ext uri="{BB962C8B-B14F-4D97-AF65-F5344CB8AC3E}">
        <p14:creationId xmlns:p14="http://schemas.microsoft.com/office/powerpoint/2010/main" val="372446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graphicFrame>
        <p:nvGraphicFramePr>
          <p:cNvPr id="8" name="Chart 7" descr="Chart displays the results of two questions. The perceived means of the website fall into the minimum-desired range. Faculty and graduates had higher expectations but lower satisfaction, while undergraduates had lower expectations and were happier with the site. ">
            <a:extLst>
              <a:ext uri="{FF2B5EF4-FFF2-40B4-BE49-F238E27FC236}">
                <a16:creationId xmlns:a16="http://schemas.microsoft.com/office/drawing/2014/main" id="{3FC8E32B-0F1F-4327-8C4C-89022B1F1A77}"/>
              </a:ext>
            </a:extLst>
          </p:cNvPr>
          <p:cNvGraphicFramePr>
            <a:graphicFrameLocks/>
          </p:cNvGraphicFramePr>
          <p:nvPr>
            <p:extLst>
              <p:ext uri="{D42A27DB-BD31-4B8C-83A1-F6EECF244321}">
                <p14:modId xmlns:p14="http://schemas.microsoft.com/office/powerpoint/2010/main" val="3299480926"/>
              </p:ext>
            </p:extLst>
          </p:nvPr>
        </p:nvGraphicFramePr>
        <p:xfrm>
          <a:off x="1536492" y="2085679"/>
          <a:ext cx="5036695" cy="30800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BB38C3D-B576-462A-BF0D-704FF7DDFF58}"/>
              </a:ext>
            </a:extLst>
          </p:cNvPr>
          <p:cNvSpPr>
            <a:spLocks noGrp="1"/>
          </p:cNvSpPr>
          <p:nvPr>
            <p:ph type="title"/>
          </p:nvPr>
        </p:nvSpPr>
        <p:spPr>
          <a:xfrm>
            <a:off x="809964" y="422581"/>
            <a:ext cx="5472802" cy="485700"/>
          </a:xfrm>
        </p:spPr>
        <p:txBody>
          <a:bodyPr/>
          <a:lstStyle/>
          <a:p>
            <a:r>
              <a:rPr lang="en-US" sz="2600">
                <a:latin typeface="Tahoma" panose="020B0604030504040204" pitchFamily="34" charset="0"/>
                <a:ea typeface="Tahoma" panose="020B0604030504040204" pitchFamily="34" charset="0"/>
                <a:cs typeface="Tahoma" panose="020B0604030504040204" pitchFamily="34" charset="0"/>
              </a:rPr>
              <a:t>WEBSITE </a:t>
            </a:r>
            <a:r>
              <a:rPr lang="en-US" sz="2600">
                <a:solidFill>
                  <a:srgbClr val="FF9800"/>
                </a:solidFill>
                <a:latin typeface="Tahoma" panose="020B0604030504040204" pitchFamily="34" charset="0"/>
                <a:ea typeface="Tahoma" panose="020B0604030504040204" pitchFamily="34" charset="0"/>
                <a:cs typeface="Tahoma" panose="020B0604030504040204" pitchFamily="34" charset="0"/>
              </a:rPr>
              <a:t>RESULTS</a:t>
            </a:r>
          </a:p>
        </p:txBody>
      </p:sp>
      <p:sp>
        <p:nvSpPr>
          <p:cNvPr id="3" name="Text Placeholder 2">
            <a:extLst>
              <a:ext uri="{FF2B5EF4-FFF2-40B4-BE49-F238E27FC236}">
                <a16:creationId xmlns:a16="http://schemas.microsoft.com/office/drawing/2014/main" id="{ADF25FA0-84D2-42A9-B5FA-7F81999FAA5D}"/>
              </a:ext>
            </a:extLst>
          </p:cNvPr>
          <p:cNvSpPr>
            <a:spLocks noGrp="1"/>
          </p:cNvSpPr>
          <p:nvPr>
            <p:ph type="body" idx="1"/>
          </p:nvPr>
        </p:nvSpPr>
        <p:spPr>
          <a:xfrm>
            <a:off x="388620" y="744501"/>
            <a:ext cx="7334523" cy="855478"/>
          </a:xfrm>
        </p:spPr>
        <p:txBody>
          <a:bodyPr/>
          <a:lstStyle/>
          <a:p>
            <a:pPr marL="101600" indent="0">
              <a:buNone/>
            </a:pPr>
            <a:r>
              <a:rPr lang="en-US" sz="2400" dirty="0">
                <a:latin typeface="Tahoma" panose="020B0604030504040204" pitchFamily="34" charset="0"/>
                <a:ea typeface="Tahoma" panose="020B0604030504040204" pitchFamily="34" charset="0"/>
                <a:cs typeface="Tahoma" panose="020B0604030504040204" pitchFamily="34" charset="0"/>
              </a:rPr>
              <a:t>Two LibQUAL questions about the website:</a:t>
            </a:r>
          </a:p>
          <a:p>
            <a:pPr>
              <a:buSzPct val="10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Enables me to </a:t>
            </a:r>
            <a:r>
              <a:rPr lang="en-US" sz="2400" dirty="0">
                <a:solidFill>
                  <a:srgbClr val="FF9800"/>
                </a:solidFill>
                <a:latin typeface="Tahoma" panose="020B0604030504040204" pitchFamily="34" charset="0"/>
                <a:ea typeface="Tahoma" panose="020B0604030504040204" pitchFamily="34" charset="0"/>
                <a:cs typeface="Tahoma" panose="020B0604030504040204" pitchFamily="34" charset="0"/>
              </a:rPr>
              <a:t>locate information</a:t>
            </a:r>
            <a:r>
              <a:rPr lang="en-US" sz="2400" dirty="0">
                <a:latin typeface="Tahoma" panose="020B0604030504040204" pitchFamily="34" charset="0"/>
                <a:ea typeface="Tahoma" panose="020B0604030504040204" pitchFamily="34" charset="0"/>
                <a:cs typeface="Tahoma" panose="020B0604030504040204" pitchFamily="34" charset="0"/>
              </a:rPr>
              <a:t> on my own</a:t>
            </a:r>
          </a:p>
          <a:p>
            <a:pPr>
              <a:buSzPct val="10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Ability to </a:t>
            </a:r>
            <a:r>
              <a:rPr lang="en-US" sz="2400" dirty="0">
                <a:solidFill>
                  <a:srgbClr val="FF9800"/>
                </a:solidFill>
                <a:latin typeface="Tahoma" panose="020B0604030504040204" pitchFamily="34" charset="0"/>
                <a:ea typeface="Tahoma" panose="020B0604030504040204" pitchFamily="34" charset="0"/>
                <a:cs typeface="Tahoma" panose="020B0604030504040204" pitchFamily="34" charset="0"/>
              </a:rPr>
              <a:t>navigate</a:t>
            </a:r>
            <a:r>
              <a:rPr lang="en-US" sz="2400" dirty="0">
                <a:latin typeface="Tahoma" panose="020B0604030504040204" pitchFamily="34" charset="0"/>
                <a:ea typeface="Tahoma" panose="020B0604030504040204" pitchFamily="34" charset="0"/>
                <a:cs typeface="Tahoma" panose="020B0604030504040204" pitchFamily="34" charset="0"/>
              </a:rPr>
              <a:t> library Web pages easily</a:t>
            </a:r>
          </a:p>
        </p:txBody>
      </p:sp>
      <p:sp>
        <p:nvSpPr>
          <p:cNvPr id="4" name="Slide Number Placeholder 3">
            <a:extLst>
              <a:ext uri="{FF2B5EF4-FFF2-40B4-BE49-F238E27FC236}">
                <a16:creationId xmlns:a16="http://schemas.microsoft.com/office/drawing/2014/main" id="{709F2CFA-8730-438D-BB1D-29424A6308C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smtClean="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 sz="1300" b="1" i="0" u="none" strike="noStrike" kern="0" cap="none" spc="0" normalizeH="0" baseline="0" noProof="0">
              <a:ln>
                <a:noFill/>
              </a:ln>
              <a:solidFill>
                <a:srgbClr val="FFFFFF"/>
              </a:solidFill>
              <a:effectLst/>
              <a:uLnTx/>
              <a:uFillTx/>
              <a:latin typeface="Montserrat"/>
              <a:sym typeface="Montserrat"/>
            </a:endParaRPr>
          </a:p>
        </p:txBody>
      </p:sp>
      <p:sp>
        <p:nvSpPr>
          <p:cNvPr id="9" name="Rectangle 8">
            <a:extLst>
              <a:ext uri="{FF2B5EF4-FFF2-40B4-BE49-F238E27FC236}">
                <a16:creationId xmlns:a16="http://schemas.microsoft.com/office/drawing/2014/main" id="{533F68E2-709E-4DB2-9361-E82A831BAD33}"/>
              </a:ext>
              <a:ext uri="{C183D7F6-B498-43B3-948B-1728B52AA6E4}">
                <adec:decorative xmlns:adec="http://schemas.microsoft.com/office/drawing/2017/decorative" val="1"/>
              </a:ext>
            </a:extLst>
          </p:cNvPr>
          <p:cNvSpPr/>
          <p:nvPr/>
        </p:nvSpPr>
        <p:spPr>
          <a:xfrm>
            <a:off x="4103507" y="4770570"/>
            <a:ext cx="56261" cy="56261"/>
          </a:xfrm>
          <a:prstGeom prst="rect">
            <a:avLst/>
          </a:prstGeom>
          <a:solidFill>
            <a:schemeClr val="bg2"/>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0D90E5EF-2589-4639-BD74-37522D6AE97F}"/>
              </a:ext>
              <a:ext uri="{C183D7F6-B498-43B3-948B-1728B52AA6E4}">
                <adec:decorative xmlns:adec="http://schemas.microsoft.com/office/drawing/2017/decorative" val="1"/>
              </a:ext>
            </a:extLst>
          </p:cNvPr>
          <p:cNvSpPr/>
          <p:nvPr/>
        </p:nvSpPr>
        <p:spPr>
          <a:xfrm>
            <a:off x="2149783" y="4773071"/>
            <a:ext cx="56261" cy="56261"/>
          </a:xfrm>
          <a:prstGeom prst="rect">
            <a:avLst/>
          </a:prstGeom>
          <a:solidFill>
            <a:schemeClr val="tx2"/>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Google Shape;498;p41">
            <a:extLst>
              <a:ext uri="{FF2B5EF4-FFF2-40B4-BE49-F238E27FC236}">
                <a16:creationId xmlns:a16="http://schemas.microsoft.com/office/drawing/2014/main" id="{8C23A387-5322-4D30-AE6D-235C5A58D355}"/>
              </a:ext>
              <a:ext uri="{C183D7F6-B498-43B3-948B-1728B52AA6E4}">
                <adec:decorative xmlns:adec="http://schemas.microsoft.com/office/drawing/2017/decorative" val="1"/>
              </a:ext>
            </a:extLst>
          </p:cNvPr>
          <p:cNvGrpSpPr/>
          <p:nvPr/>
        </p:nvGrpSpPr>
        <p:grpSpPr>
          <a:xfrm>
            <a:off x="7867983" y="708939"/>
            <a:ext cx="841706" cy="1028006"/>
            <a:chOff x="596350" y="929175"/>
            <a:chExt cx="407950" cy="497475"/>
          </a:xfrm>
        </p:grpSpPr>
        <p:sp>
          <p:nvSpPr>
            <p:cNvPr id="12" name="Google Shape;499;p41">
              <a:extLst>
                <a:ext uri="{FF2B5EF4-FFF2-40B4-BE49-F238E27FC236}">
                  <a16:creationId xmlns:a16="http://schemas.microsoft.com/office/drawing/2014/main" id="{693A62FD-EF32-478C-AB0E-5F9E7D92F4EA}"/>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00;p41">
              <a:extLst>
                <a:ext uri="{FF2B5EF4-FFF2-40B4-BE49-F238E27FC236}">
                  <a16:creationId xmlns:a16="http://schemas.microsoft.com/office/drawing/2014/main" id="{E1583CDF-6119-4441-9C3A-9CA4E5AB4C48}"/>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01;p41">
              <a:extLst>
                <a:ext uri="{FF2B5EF4-FFF2-40B4-BE49-F238E27FC236}">
                  <a16:creationId xmlns:a16="http://schemas.microsoft.com/office/drawing/2014/main" id="{A90997B7-F039-4AB1-9703-B0F3DD1E13E6}"/>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02;p41">
              <a:extLst>
                <a:ext uri="{FF2B5EF4-FFF2-40B4-BE49-F238E27FC236}">
                  <a16:creationId xmlns:a16="http://schemas.microsoft.com/office/drawing/2014/main" id="{90AD37ED-7CEF-4560-9093-6D56F73C1F1A}"/>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03;p41">
              <a:extLst>
                <a:ext uri="{FF2B5EF4-FFF2-40B4-BE49-F238E27FC236}">
                  <a16:creationId xmlns:a16="http://schemas.microsoft.com/office/drawing/2014/main" id="{15A56F71-94AB-4A52-A409-C667F4FFDBD6}"/>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04;p41">
              <a:extLst>
                <a:ext uri="{FF2B5EF4-FFF2-40B4-BE49-F238E27FC236}">
                  <a16:creationId xmlns:a16="http://schemas.microsoft.com/office/drawing/2014/main" id="{A3E5804F-EC30-45B1-A0CA-9A20CB4BAD8E}"/>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05;p41">
              <a:extLst>
                <a:ext uri="{FF2B5EF4-FFF2-40B4-BE49-F238E27FC236}">
                  <a16:creationId xmlns:a16="http://schemas.microsoft.com/office/drawing/2014/main" id="{02B8E114-CE3B-4712-B5FF-9B309EEBC87E}"/>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1861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6504" y="421706"/>
            <a:ext cx="5457811"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600">
                <a:solidFill>
                  <a:srgbClr val="FF5722"/>
                </a:solidFill>
                <a:latin typeface="Tahoma" panose="020B0604030504040204" pitchFamily="34" charset="0"/>
                <a:ea typeface="Tahoma" panose="020B0604030504040204" pitchFamily="34" charset="0"/>
                <a:cs typeface="Tahoma" panose="020B0604030504040204" pitchFamily="34" charset="0"/>
              </a:rPr>
              <a:t>X/O</a:t>
            </a:r>
            <a:r>
              <a:rPr lang="en-US" sz="2600">
                <a:latin typeface="Tahoma" panose="020B0604030504040204" pitchFamily="34" charset="0"/>
                <a:ea typeface="Tahoma" panose="020B0604030504040204" pitchFamily="34" charset="0"/>
                <a:cs typeface="Tahoma" panose="020B0604030504040204" pitchFamily="34" charset="0"/>
              </a:rPr>
              <a:t> TESTS</a:t>
            </a:r>
          </a:p>
        </p:txBody>
      </p:sp>
      <p:sp>
        <p:nvSpPr>
          <p:cNvPr id="125" name="Google Shape;125;p19"/>
          <p:cNvSpPr txBox="1">
            <a:spLocks noGrp="1"/>
          </p:cNvSpPr>
          <p:nvPr>
            <p:ph type="body" idx="1"/>
          </p:nvPr>
        </p:nvSpPr>
        <p:spPr>
          <a:xfrm>
            <a:off x="397612" y="799793"/>
            <a:ext cx="7110138" cy="1395647"/>
          </a:xfrm>
          <a:prstGeom prst="rect">
            <a:avLst/>
          </a:prstGeom>
        </p:spPr>
        <p:txBody>
          <a:bodyPr spcFirstLastPara="1" wrap="square" lIns="91425" tIns="91425" rIns="91425" bIns="91425" anchor="t" anchorCtr="0">
            <a:noAutofit/>
          </a:bodyPr>
          <a:lstStyle/>
          <a:p>
            <a:pPr fontAlgn="base">
              <a:buSzPct val="10000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Conflicts between pre-survey and X/O results. </a:t>
            </a:r>
          </a:p>
          <a:p>
            <a:pPr fontAlgn="base">
              <a:buSzPct val="10000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Low representativeness of graduates &amp; faculty. </a:t>
            </a:r>
          </a:p>
          <a:p>
            <a:pPr fontAlgn="base">
              <a:buSzPct val="10000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Final decisions depend on more factors. </a:t>
            </a:r>
          </a:p>
        </p:txBody>
      </p:sp>
      <p:sp>
        <p:nvSpPr>
          <p:cNvPr id="133" name="Google Shape;133;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300" b="1" i="0" u="none" strike="noStrike" kern="0" cap="none" spc="0" normalizeH="0" baseline="0" noProof="0">
              <a:ln>
                <a:noFill/>
              </a:ln>
              <a:solidFill>
                <a:srgbClr val="FFFFFF"/>
              </a:solidFill>
              <a:effectLst/>
              <a:uLnTx/>
              <a:uFillTx/>
              <a:latin typeface="Montserrat"/>
              <a:sym typeface="Montserrat"/>
            </a:endParaRPr>
          </a:p>
        </p:txBody>
      </p:sp>
      <p:sp>
        <p:nvSpPr>
          <p:cNvPr id="14" name="Google Shape;697;p41">
            <a:extLst>
              <a:ext uri="{FF2B5EF4-FFF2-40B4-BE49-F238E27FC236}">
                <a16:creationId xmlns:a16="http://schemas.microsoft.com/office/drawing/2014/main" id="{E3B206A5-FFD1-476D-9814-743EEC8EF81E}"/>
              </a:ext>
              <a:ext uri="{C183D7F6-B498-43B3-948B-1728B52AA6E4}">
                <adec:decorative xmlns:adec="http://schemas.microsoft.com/office/drawing/2017/decorative" val="1"/>
              </a:ext>
            </a:extLst>
          </p:cNvPr>
          <p:cNvSpPr/>
          <p:nvPr/>
        </p:nvSpPr>
        <p:spPr>
          <a:xfrm>
            <a:off x="8128716" y="1065466"/>
            <a:ext cx="750944" cy="75097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solidFill>
            <a:srgbClr val="FF5722"/>
          </a:solid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695;p41">
            <a:extLst>
              <a:ext uri="{FF2B5EF4-FFF2-40B4-BE49-F238E27FC236}">
                <a16:creationId xmlns:a16="http://schemas.microsoft.com/office/drawing/2014/main" id="{C4DB6801-7F2E-4219-B159-A716FDC3A6C2}"/>
              </a:ext>
              <a:ext uri="{C183D7F6-B498-43B3-948B-1728B52AA6E4}">
                <adec:decorative xmlns:adec="http://schemas.microsoft.com/office/drawing/2017/decorative" val="1"/>
              </a:ext>
            </a:extLst>
          </p:cNvPr>
          <p:cNvSpPr/>
          <p:nvPr/>
        </p:nvSpPr>
        <p:spPr>
          <a:xfrm>
            <a:off x="7594061" y="535160"/>
            <a:ext cx="745784" cy="74581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solidFill>
            <a:srgbClr val="B7B7B7"/>
          </a:solid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5" descr="Image of a website X/O test where users circled parts of the site they used and marked an X through parts they did not use or did not like.">
            <a:extLst>
              <a:ext uri="{FF2B5EF4-FFF2-40B4-BE49-F238E27FC236}">
                <a16:creationId xmlns:a16="http://schemas.microsoft.com/office/drawing/2014/main" id="{F743866D-06D1-43E5-BF38-C5D5164E8A46}"/>
              </a:ext>
            </a:extLst>
          </p:cNvPr>
          <p:cNvPicPr>
            <a:picLocks noChangeAspect="1"/>
          </p:cNvPicPr>
          <p:nvPr/>
        </p:nvPicPr>
        <p:blipFill>
          <a:blip r:embed="rId3"/>
          <a:stretch>
            <a:fillRect/>
          </a:stretch>
        </p:blipFill>
        <p:spPr>
          <a:xfrm>
            <a:off x="838920" y="2259388"/>
            <a:ext cx="6193766" cy="2727413"/>
          </a:xfrm>
          <a:prstGeom prst="rect">
            <a:avLst/>
          </a:prstGeom>
        </p:spPr>
      </p:pic>
    </p:spTree>
    <p:extLst>
      <p:ext uri="{BB962C8B-B14F-4D97-AF65-F5344CB8AC3E}">
        <p14:creationId xmlns:p14="http://schemas.microsoft.com/office/powerpoint/2010/main" val="268136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300" b="1" i="0" u="none" strike="noStrike" kern="0" cap="none" spc="0" normalizeH="0" baseline="0" noProof="0">
              <a:ln>
                <a:noFill/>
              </a:ln>
              <a:solidFill>
                <a:srgbClr val="FFFFFF"/>
              </a:solidFill>
              <a:effectLst/>
              <a:uLnTx/>
              <a:uFillTx/>
              <a:latin typeface="Montserrat"/>
              <a:sym typeface="Montserrat"/>
            </a:endParaRPr>
          </a:p>
        </p:txBody>
      </p:sp>
      <p:sp>
        <p:nvSpPr>
          <p:cNvPr id="14" name="Google Shape;124;p19">
            <a:extLst>
              <a:ext uri="{FF2B5EF4-FFF2-40B4-BE49-F238E27FC236}">
                <a16:creationId xmlns:a16="http://schemas.microsoft.com/office/drawing/2014/main" id="{6E39B7B4-0FFA-4140-B3F5-18AC20E0FFA6}"/>
              </a:ext>
            </a:extLst>
          </p:cNvPr>
          <p:cNvSpPr txBox="1">
            <a:spLocks/>
          </p:cNvSpPr>
          <p:nvPr/>
        </p:nvSpPr>
        <p:spPr>
          <a:xfrm>
            <a:off x="827111" y="419510"/>
            <a:ext cx="5324100" cy="485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999999"/>
              </a:buClr>
              <a:buSzPts val="2400"/>
              <a:buFont typeface="Arial"/>
              <a:buNone/>
              <a:tabLst/>
              <a:defRPr/>
            </a:pPr>
            <a:r>
              <a:rPr kumimoji="0" lang="en-US" sz="2600" b="1" i="0" u="none" strike="noStrike" kern="0" cap="none" spc="0" normalizeH="0" baseline="0" noProof="0">
                <a:ln>
                  <a:noFill/>
                </a:ln>
                <a:solidFill>
                  <a:srgbClr val="CDDC39"/>
                </a:solidFill>
                <a:effectLst/>
                <a:uLnTx/>
                <a:uFillTx/>
                <a:latin typeface="Tahoma" panose="020B0604030504040204" pitchFamily="34" charset="0"/>
                <a:ea typeface="Tahoma" panose="020B0604030504040204" pitchFamily="34" charset="0"/>
                <a:cs typeface="Tahoma" panose="020B0604030504040204" pitchFamily="34" charset="0"/>
                <a:sym typeface="Montserrat"/>
              </a:rPr>
              <a:t>CARD SORTING </a:t>
            </a:r>
            <a:r>
              <a:rPr kumimoji="0" lang="en-US" sz="2600" b="1" i="0" u="none" strike="noStrike" kern="0" cap="none" spc="0" normalizeH="0" baseline="0" noProof="0">
                <a:ln>
                  <a:noFill/>
                </a:ln>
                <a:solidFill>
                  <a:srgbClr val="CCCCCC">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Montserrat"/>
              </a:rPr>
              <a:t>EXERCISE</a:t>
            </a:r>
          </a:p>
        </p:txBody>
      </p:sp>
      <p:sp>
        <p:nvSpPr>
          <p:cNvPr id="15" name="Google Shape;125;p19">
            <a:extLst>
              <a:ext uri="{FF2B5EF4-FFF2-40B4-BE49-F238E27FC236}">
                <a16:creationId xmlns:a16="http://schemas.microsoft.com/office/drawing/2014/main" id="{68A1B138-5CF2-4F67-BA77-E517AB2ED179}"/>
              </a:ext>
            </a:extLst>
          </p:cNvPr>
          <p:cNvSpPr txBox="1">
            <a:spLocks/>
          </p:cNvSpPr>
          <p:nvPr/>
        </p:nvSpPr>
        <p:spPr>
          <a:xfrm>
            <a:off x="557955" y="826355"/>
            <a:ext cx="6645316" cy="22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44500" marR="0" lvl="0" indent="-342900" algn="l" defTabSz="914400" rtl="0" eaLnBrk="1" fontAlgn="base" latinLnBrk="0" hangingPunct="1">
              <a:lnSpc>
                <a:spcPct val="100000"/>
              </a:lnSpc>
              <a:spcBef>
                <a:spcPts val="600"/>
              </a:spcBef>
              <a:spcAft>
                <a:spcPts val="0"/>
              </a:spcAft>
              <a:buClr>
                <a:srgbClr val="666666"/>
              </a:buClr>
              <a:buSzPct val="100000"/>
              <a:buFont typeface="Arial" panose="020B0604020202020204" pitchFamily="34" charset="0"/>
              <a:buChar char="•"/>
              <a:tabLst/>
              <a:defRPr/>
            </a:pPr>
            <a:r>
              <a:rPr kumimoji="0" lang="en-US" sz="2400" b="0" i="0" u="none" strike="noStrike" kern="0" cap="none" spc="0" normalizeH="0" baseline="0" noProof="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sym typeface="Karla"/>
              </a:rPr>
              <a:t>Pilot tests optimized terms and descriptions.</a:t>
            </a:r>
          </a:p>
          <a:p>
            <a:pPr marL="444500" marR="0" lvl="0" indent="-342900" algn="l" defTabSz="914400" rtl="0" eaLnBrk="1" fontAlgn="base" latinLnBrk="0" hangingPunct="1">
              <a:lnSpc>
                <a:spcPct val="100000"/>
              </a:lnSpc>
              <a:spcBef>
                <a:spcPts val="600"/>
              </a:spcBef>
              <a:spcAft>
                <a:spcPts val="0"/>
              </a:spcAft>
              <a:buClr>
                <a:srgbClr val="666666"/>
              </a:buClr>
              <a:buSzPct val="100000"/>
              <a:buFont typeface="Arial" panose="020B0604020202020204" pitchFamily="34" charset="0"/>
              <a:buChar char="•"/>
              <a:tabLst/>
              <a:defRPr/>
            </a:pPr>
            <a:r>
              <a:rPr kumimoji="0" lang="en-US" sz="2400" b="0" i="0" u="none" strike="noStrike" kern="0" cap="none" spc="0" normalizeH="0" baseline="0" noProof="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sym typeface="Karla"/>
              </a:rPr>
              <a:t>Combined results of pilot and official tests. </a:t>
            </a:r>
          </a:p>
          <a:p>
            <a:pPr marL="444500" marR="0" lvl="0" indent="-342900" algn="l" defTabSz="914400" rtl="0" eaLnBrk="1" fontAlgn="base" latinLnBrk="0" hangingPunct="1">
              <a:lnSpc>
                <a:spcPct val="100000"/>
              </a:lnSpc>
              <a:spcBef>
                <a:spcPts val="600"/>
              </a:spcBef>
              <a:spcAft>
                <a:spcPts val="0"/>
              </a:spcAft>
              <a:buClr>
                <a:srgbClr val="666666"/>
              </a:buClr>
              <a:buSzPct val="100000"/>
              <a:buFont typeface="Arial" panose="020B0604020202020204" pitchFamily="34" charset="0"/>
              <a:buChar char="•"/>
              <a:tabLst/>
              <a:defRP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Pilot</a:t>
            </a:r>
            <a:r>
              <a:rPr kumimoji="0" lang="en-US" sz="2400" b="0" i="0" u="none" strike="noStrike" kern="0" cap="none" spc="0" normalizeH="0" baseline="0" noProof="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sym typeface="Arial"/>
              </a:rPr>
              <a:t> tests with library staff obtained buy-in.</a:t>
            </a:r>
            <a:endParaRPr kumimoji="0" lang="en-US" sz="2400" b="0" i="0" u="none" strike="noStrike" kern="0" cap="none" spc="0" normalizeH="0" baseline="0" noProof="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sym typeface="Karla"/>
            </a:endParaRPr>
          </a:p>
        </p:txBody>
      </p:sp>
      <p:grpSp>
        <p:nvGrpSpPr>
          <p:cNvPr id="36" name="Google Shape;637;p41">
            <a:extLst>
              <a:ext uri="{FF2B5EF4-FFF2-40B4-BE49-F238E27FC236}">
                <a16:creationId xmlns:a16="http://schemas.microsoft.com/office/drawing/2014/main" id="{FEC04BBF-D5D8-4F3C-9539-D4F6CE406B7B}"/>
              </a:ext>
              <a:ext uri="{C183D7F6-B498-43B3-948B-1728B52AA6E4}">
                <adec:decorative xmlns:adec="http://schemas.microsoft.com/office/drawing/2017/decorative" val="1"/>
              </a:ext>
            </a:extLst>
          </p:cNvPr>
          <p:cNvGrpSpPr/>
          <p:nvPr/>
        </p:nvGrpSpPr>
        <p:grpSpPr>
          <a:xfrm>
            <a:off x="7650168" y="743292"/>
            <a:ext cx="712441" cy="478831"/>
            <a:chOff x="1244800" y="3717225"/>
            <a:chExt cx="449375" cy="302025"/>
          </a:xfrm>
        </p:grpSpPr>
        <p:sp>
          <p:nvSpPr>
            <p:cNvPr id="37" name="Google Shape;638;p41">
              <a:extLst>
                <a:ext uri="{FF2B5EF4-FFF2-40B4-BE49-F238E27FC236}">
                  <a16:creationId xmlns:a16="http://schemas.microsoft.com/office/drawing/2014/main" id="{42291042-FE03-4518-9688-DD0DEF12B169}"/>
                </a:ext>
              </a:extLst>
            </p:cNvPr>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39;p41">
              <a:extLst>
                <a:ext uri="{FF2B5EF4-FFF2-40B4-BE49-F238E27FC236}">
                  <a16:creationId xmlns:a16="http://schemas.microsoft.com/office/drawing/2014/main" id="{2485F052-3850-4D74-B4B6-AAB05448D085}"/>
                </a:ext>
              </a:extLst>
            </p:cNvPr>
            <p:cNvSpPr/>
            <p:nvPr/>
          </p:nvSpPr>
          <p:spPr>
            <a:xfrm>
              <a:off x="1244800" y="3795150"/>
              <a:ext cx="449375" cy="25"/>
            </a:xfrm>
            <a:custGeom>
              <a:avLst/>
              <a:gdLst/>
              <a:ahLst/>
              <a:cxnLst/>
              <a:rect l="l" t="t" r="r" b="b"/>
              <a:pathLst>
                <a:path w="17975" h="1" fill="none" extrusionOk="0">
                  <a:moveTo>
                    <a:pt x="17974" y="1"/>
                  </a:moveTo>
                  <a:lnTo>
                    <a:pt x="0" y="1"/>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40;p41">
              <a:extLst>
                <a:ext uri="{FF2B5EF4-FFF2-40B4-BE49-F238E27FC236}">
                  <a16:creationId xmlns:a16="http://schemas.microsoft.com/office/drawing/2014/main" id="{95BFEE5C-895D-4A47-90BA-A3F4AE85FD20}"/>
                </a:ext>
              </a:extLst>
            </p:cNvPr>
            <p:cNvSpPr/>
            <p:nvPr/>
          </p:nvSpPr>
          <p:spPr>
            <a:xfrm>
              <a:off x="1244800" y="3853000"/>
              <a:ext cx="449375" cy="25"/>
            </a:xfrm>
            <a:custGeom>
              <a:avLst/>
              <a:gdLst/>
              <a:ahLst/>
              <a:cxnLst/>
              <a:rect l="l" t="t" r="r" b="b"/>
              <a:pathLst>
                <a:path w="17975" h="1" fill="none" extrusionOk="0">
                  <a:moveTo>
                    <a:pt x="0" y="0"/>
                  </a:moveTo>
                  <a:lnTo>
                    <a:pt x="17974"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41;p41">
              <a:extLst>
                <a:ext uri="{FF2B5EF4-FFF2-40B4-BE49-F238E27FC236}">
                  <a16:creationId xmlns:a16="http://schemas.microsoft.com/office/drawing/2014/main" id="{0907999B-0C45-480B-BF7F-FA3A5BC712D4}"/>
                </a:ext>
              </a:extLst>
            </p:cNvPr>
            <p:cNvSpPr/>
            <p:nvPr/>
          </p:nvSpPr>
          <p:spPr>
            <a:xfrm>
              <a:off x="1302625" y="3893800"/>
              <a:ext cx="161375" cy="25"/>
            </a:xfrm>
            <a:custGeom>
              <a:avLst/>
              <a:gdLst/>
              <a:ahLst/>
              <a:cxnLst/>
              <a:rect l="l" t="t" r="r" b="b"/>
              <a:pathLst>
                <a:path w="6455" h="1" fill="none" extrusionOk="0">
                  <a:moveTo>
                    <a:pt x="6455" y="0"/>
                  </a:moveTo>
                  <a:lnTo>
                    <a:pt x="1"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42;p41">
              <a:extLst>
                <a:ext uri="{FF2B5EF4-FFF2-40B4-BE49-F238E27FC236}">
                  <a16:creationId xmlns:a16="http://schemas.microsoft.com/office/drawing/2014/main" id="{1564FCD6-64E9-42F6-89B8-B8661E4C8726}"/>
                </a:ext>
              </a:extLst>
            </p:cNvPr>
            <p:cNvSpPr/>
            <p:nvPr/>
          </p:nvSpPr>
          <p:spPr>
            <a:xfrm>
              <a:off x="1302625" y="3933975"/>
              <a:ext cx="110250" cy="25"/>
            </a:xfrm>
            <a:custGeom>
              <a:avLst/>
              <a:gdLst/>
              <a:ahLst/>
              <a:cxnLst/>
              <a:rect l="l" t="t" r="r" b="b"/>
              <a:pathLst>
                <a:path w="4410" h="1" fill="none" extrusionOk="0">
                  <a:moveTo>
                    <a:pt x="4409" y="1"/>
                  </a:moveTo>
                  <a:lnTo>
                    <a:pt x="1" y="1"/>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43;p41">
              <a:extLst>
                <a:ext uri="{FF2B5EF4-FFF2-40B4-BE49-F238E27FC236}">
                  <a16:creationId xmlns:a16="http://schemas.microsoft.com/office/drawing/2014/main" id="{E1967298-2E4E-4647-A6DC-46AC673DC33E}"/>
                </a:ext>
              </a:extLst>
            </p:cNvPr>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637;p41">
            <a:extLst>
              <a:ext uri="{FF2B5EF4-FFF2-40B4-BE49-F238E27FC236}">
                <a16:creationId xmlns:a16="http://schemas.microsoft.com/office/drawing/2014/main" id="{C1165239-8710-4180-A922-36B922A3D7B2}"/>
              </a:ext>
              <a:ext uri="{C183D7F6-B498-43B3-948B-1728B52AA6E4}">
                <adec:decorative xmlns:adec="http://schemas.microsoft.com/office/drawing/2017/decorative" val="1"/>
              </a:ext>
            </a:extLst>
          </p:cNvPr>
          <p:cNvGrpSpPr/>
          <p:nvPr/>
        </p:nvGrpSpPr>
        <p:grpSpPr>
          <a:xfrm>
            <a:off x="8097065" y="1161857"/>
            <a:ext cx="712441" cy="478831"/>
            <a:chOff x="1244800" y="3717225"/>
            <a:chExt cx="449375" cy="302025"/>
          </a:xfrm>
        </p:grpSpPr>
        <p:sp>
          <p:nvSpPr>
            <p:cNvPr id="44" name="Google Shape;638;p41">
              <a:extLst>
                <a:ext uri="{FF2B5EF4-FFF2-40B4-BE49-F238E27FC236}">
                  <a16:creationId xmlns:a16="http://schemas.microsoft.com/office/drawing/2014/main" id="{DD6299F0-03DA-46D5-AD75-5490C10890BD}"/>
                </a:ext>
              </a:extLst>
            </p:cNvPr>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39;p41">
              <a:extLst>
                <a:ext uri="{FF2B5EF4-FFF2-40B4-BE49-F238E27FC236}">
                  <a16:creationId xmlns:a16="http://schemas.microsoft.com/office/drawing/2014/main" id="{BA680683-45E1-4123-AA59-B059698B9F05}"/>
                </a:ext>
              </a:extLst>
            </p:cNvPr>
            <p:cNvSpPr/>
            <p:nvPr/>
          </p:nvSpPr>
          <p:spPr>
            <a:xfrm>
              <a:off x="1244800" y="3795150"/>
              <a:ext cx="449375" cy="25"/>
            </a:xfrm>
            <a:custGeom>
              <a:avLst/>
              <a:gdLst/>
              <a:ahLst/>
              <a:cxnLst/>
              <a:rect l="l" t="t" r="r" b="b"/>
              <a:pathLst>
                <a:path w="17975" h="1" fill="none" extrusionOk="0">
                  <a:moveTo>
                    <a:pt x="17974" y="1"/>
                  </a:moveTo>
                  <a:lnTo>
                    <a:pt x="0" y="1"/>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40;p41">
              <a:extLst>
                <a:ext uri="{FF2B5EF4-FFF2-40B4-BE49-F238E27FC236}">
                  <a16:creationId xmlns:a16="http://schemas.microsoft.com/office/drawing/2014/main" id="{F60DCBD4-D4BD-4223-AB89-FFE2D3BD42DA}"/>
                </a:ext>
              </a:extLst>
            </p:cNvPr>
            <p:cNvSpPr/>
            <p:nvPr/>
          </p:nvSpPr>
          <p:spPr>
            <a:xfrm>
              <a:off x="1244800" y="3853000"/>
              <a:ext cx="449375" cy="25"/>
            </a:xfrm>
            <a:custGeom>
              <a:avLst/>
              <a:gdLst/>
              <a:ahLst/>
              <a:cxnLst/>
              <a:rect l="l" t="t" r="r" b="b"/>
              <a:pathLst>
                <a:path w="17975" h="1" fill="none" extrusionOk="0">
                  <a:moveTo>
                    <a:pt x="0" y="0"/>
                  </a:moveTo>
                  <a:lnTo>
                    <a:pt x="17974"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41;p41">
              <a:extLst>
                <a:ext uri="{FF2B5EF4-FFF2-40B4-BE49-F238E27FC236}">
                  <a16:creationId xmlns:a16="http://schemas.microsoft.com/office/drawing/2014/main" id="{14156018-5C04-4E4A-B574-4BF1869A2CF8}"/>
                </a:ext>
              </a:extLst>
            </p:cNvPr>
            <p:cNvSpPr/>
            <p:nvPr/>
          </p:nvSpPr>
          <p:spPr>
            <a:xfrm>
              <a:off x="1302625" y="3893800"/>
              <a:ext cx="161375" cy="25"/>
            </a:xfrm>
            <a:custGeom>
              <a:avLst/>
              <a:gdLst/>
              <a:ahLst/>
              <a:cxnLst/>
              <a:rect l="l" t="t" r="r" b="b"/>
              <a:pathLst>
                <a:path w="6455" h="1" fill="none" extrusionOk="0">
                  <a:moveTo>
                    <a:pt x="6455" y="0"/>
                  </a:moveTo>
                  <a:lnTo>
                    <a:pt x="1"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42;p41">
              <a:extLst>
                <a:ext uri="{FF2B5EF4-FFF2-40B4-BE49-F238E27FC236}">
                  <a16:creationId xmlns:a16="http://schemas.microsoft.com/office/drawing/2014/main" id="{0440C0F6-DBCE-4B41-9302-E8E4EC13AD53}"/>
                </a:ext>
              </a:extLst>
            </p:cNvPr>
            <p:cNvSpPr/>
            <p:nvPr/>
          </p:nvSpPr>
          <p:spPr>
            <a:xfrm>
              <a:off x="1302625" y="3933975"/>
              <a:ext cx="110250" cy="25"/>
            </a:xfrm>
            <a:custGeom>
              <a:avLst/>
              <a:gdLst/>
              <a:ahLst/>
              <a:cxnLst/>
              <a:rect l="l" t="t" r="r" b="b"/>
              <a:pathLst>
                <a:path w="4410" h="1" fill="none" extrusionOk="0">
                  <a:moveTo>
                    <a:pt x="4409" y="1"/>
                  </a:moveTo>
                  <a:lnTo>
                    <a:pt x="1" y="1"/>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43;p41">
              <a:extLst>
                <a:ext uri="{FF2B5EF4-FFF2-40B4-BE49-F238E27FC236}">
                  <a16:creationId xmlns:a16="http://schemas.microsoft.com/office/drawing/2014/main" id="{C13ACDFF-458E-4E4A-B0F8-2ADEAC8E51CA}"/>
                </a:ext>
              </a:extLst>
            </p:cNvPr>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descr="Image of a completed card sorting activity with four columns or categories of cards. Each card contains a different term on it.">
            <a:extLst>
              <a:ext uri="{FF2B5EF4-FFF2-40B4-BE49-F238E27FC236}">
                <a16:creationId xmlns:a16="http://schemas.microsoft.com/office/drawing/2014/main" id="{B7908A68-AD23-4E1A-A09F-D31F19262EE2}"/>
              </a:ext>
            </a:extLst>
          </p:cNvPr>
          <p:cNvPicPr>
            <a:picLocks noChangeAspect="1"/>
          </p:cNvPicPr>
          <p:nvPr/>
        </p:nvPicPr>
        <p:blipFill>
          <a:blip r:embed="rId4"/>
          <a:stretch>
            <a:fillRect/>
          </a:stretch>
        </p:blipFill>
        <p:spPr>
          <a:xfrm>
            <a:off x="1091723" y="2344031"/>
            <a:ext cx="4223331" cy="2468145"/>
          </a:xfrm>
          <a:prstGeom prst="rect">
            <a:avLst/>
          </a:prstGeom>
        </p:spPr>
      </p:pic>
    </p:spTree>
    <p:extLst>
      <p:ext uri="{BB962C8B-B14F-4D97-AF65-F5344CB8AC3E}">
        <p14:creationId xmlns:p14="http://schemas.microsoft.com/office/powerpoint/2010/main" val="3185818516"/>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53"/>
        <p:cNvGrpSpPr/>
        <p:nvPr/>
      </p:nvGrpSpPr>
      <p:grpSpPr>
        <a:xfrm>
          <a:off x="0" y="0"/>
          <a:ext cx="0" cy="0"/>
          <a:chOff x="0" y="0"/>
          <a:chExt cx="0" cy="0"/>
        </a:xfrm>
      </p:grpSpPr>
      <p:sp>
        <p:nvSpPr>
          <p:cNvPr id="3" name="Rectangle 2">
            <a:extLst>
              <a:ext uri="{FF2B5EF4-FFF2-40B4-BE49-F238E27FC236}">
                <a16:creationId xmlns:a16="http://schemas.microsoft.com/office/drawing/2014/main" id="{9D45092E-5645-42D8-A121-27FBAF18CDBE}"/>
              </a:ext>
              <a:ext uri="{C183D7F6-B498-43B3-948B-1728B52AA6E4}">
                <adec:decorative xmlns:adec="http://schemas.microsoft.com/office/drawing/2017/decorative" val="1"/>
              </a:ext>
            </a:extLst>
          </p:cNvPr>
          <p:cNvSpPr/>
          <p:nvPr/>
        </p:nvSpPr>
        <p:spPr>
          <a:xfrm>
            <a:off x="5909926" y="2571171"/>
            <a:ext cx="2492623" cy="470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Quick links design with each icon in a different color.">
            <a:extLst>
              <a:ext uri="{FF2B5EF4-FFF2-40B4-BE49-F238E27FC236}">
                <a16:creationId xmlns:a16="http://schemas.microsoft.com/office/drawing/2014/main" id="{95E55F9C-FE7A-41D4-A2BC-C2C8B4580D5A}"/>
              </a:ext>
            </a:extLst>
          </p:cNvPr>
          <p:cNvPicPr/>
          <p:nvPr/>
        </p:nvPicPr>
        <p:blipFill>
          <a:blip r:embed="rId3"/>
          <a:stretch>
            <a:fillRect/>
          </a:stretch>
        </p:blipFill>
        <p:spPr>
          <a:xfrm>
            <a:off x="5909926" y="3024311"/>
            <a:ext cx="2492623" cy="1710162"/>
          </a:xfrm>
          <a:prstGeom prst="rect">
            <a:avLst/>
          </a:prstGeom>
        </p:spPr>
      </p:pic>
      <p:pic>
        <p:nvPicPr>
          <p:cNvPr id="29" name="Picture 28" descr="Quick links design with a mix of gray, red, and black text and icons.">
            <a:extLst>
              <a:ext uri="{FF2B5EF4-FFF2-40B4-BE49-F238E27FC236}">
                <a16:creationId xmlns:a16="http://schemas.microsoft.com/office/drawing/2014/main" id="{2AD09D62-91F7-4511-8006-2FF9B8BCC1B6}"/>
              </a:ext>
            </a:extLst>
          </p:cNvPr>
          <p:cNvPicPr/>
          <p:nvPr/>
        </p:nvPicPr>
        <p:blipFill>
          <a:blip r:embed="rId4"/>
          <a:stretch>
            <a:fillRect/>
          </a:stretch>
        </p:blipFill>
        <p:spPr>
          <a:xfrm>
            <a:off x="3353021" y="3035094"/>
            <a:ext cx="2486255" cy="1695173"/>
          </a:xfrm>
          <a:prstGeom prst="rect">
            <a:avLst/>
          </a:prstGeom>
        </p:spPr>
      </p:pic>
      <p:pic>
        <p:nvPicPr>
          <p:cNvPr id="28" name="Picture 27" descr="Quick links design with bright, multi-colored squares and icons.">
            <a:extLst>
              <a:ext uri="{FF2B5EF4-FFF2-40B4-BE49-F238E27FC236}">
                <a16:creationId xmlns:a16="http://schemas.microsoft.com/office/drawing/2014/main" id="{B1A3DBCF-10A0-4383-8F4D-FEDCF7D345EC}"/>
              </a:ext>
            </a:extLst>
          </p:cNvPr>
          <p:cNvPicPr/>
          <p:nvPr/>
        </p:nvPicPr>
        <p:blipFill>
          <a:blip r:embed="rId5"/>
          <a:stretch>
            <a:fillRect/>
          </a:stretch>
        </p:blipFill>
        <p:spPr>
          <a:xfrm>
            <a:off x="787455" y="3021387"/>
            <a:ext cx="2491029" cy="1695173"/>
          </a:xfrm>
          <a:prstGeom prst="rect">
            <a:avLst/>
          </a:prstGeom>
        </p:spPr>
      </p:pic>
      <p:sp>
        <p:nvSpPr>
          <p:cNvPr id="154" name="Google Shape;154;p21"/>
          <p:cNvSpPr txBox="1">
            <a:spLocks noGrp="1"/>
          </p:cNvSpPr>
          <p:nvPr>
            <p:ph type="body" idx="1"/>
          </p:nvPr>
        </p:nvSpPr>
        <p:spPr>
          <a:xfrm>
            <a:off x="558140" y="786185"/>
            <a:ext cx="6712090" cy="2123804"/>
          </a:xfrm>
          <a:prstGeom prst="rect">
            <a:avLst/>
          </a:prstGeom>
        </p:spPr>
        <p:txBody>
          <a:bodyPr spcFirstLastPara="1" wrap="square" lIns="91425" tIns="91425" rIns="91425" bIns="91425" anchor="t" anchorCtr="0">
            <a:noAutofit/>
          </a:bodyPr>
          <a:lstStyle/>
          <a:p>
            <a:pPr fontAlgn="base">
              <a:buSzPct val="10000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Changed plan during the onsite testing from usability testing to survey. </a:t>
            </a:r>
          </a:p>
          <a:p>
            <a:pPr fontAlgn="base">
              <a:buSzPct val="10000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A/B tests for e-commerce sites vs. Library sites</a:t>
            </a:r>
          </a:p>
        </p:txBody>
      </p:sp>
      <p:sp>
        <p:nvSpPr>
          <p:cNvPr id="155" name="Google Shape;155;p21"/>
          <p:cNvSpPr txBox="1">
            <a:spLocks noGrp="1"/>
          </p:cNvSpPr>
          <p:nvPr>
            <p:ph type="title"/>
          </p:nvPr>
        </p:nvSpPr>
        <p:spPr>
          <a:xfrm>
            <a:off x="836762" y="489204"/>
            <a:ext cx="4801500" cy="409500"/>
          </a:xfrm>
          <a:prstGeom prst="rect">
            <a:avLst/>
          </a:prstGeom>
        </p:spPr>
        <p:txBody>
          <a:bodyPr spcFirstLastPara="1" wrap="square" lIns="91425" tIns="91425" rIns="91425" bIns="91425" anchor="b" anchorCtr="0">
            <a:noAutofit/>
          </a:bodyPr>
          <a:lstStyle/>
          <a:p>
            <a:pPr lvl="0"/>
            <a:r>
              <a:rPr lang="en-US" sz="2600">
                <a:solidFill>
                  <a:srgbClr val="FFB953"/>
                </a:solidFill>
                <a:latin typeface="Tahoma" panose="020B0604030504040204" pitchFamily="34" charset="0"/>
                <a:ea typeface="Tahoma" panose="020B0604030504040204" pitchFamily="34" charset="0"/>
                <a:cs typeface="Tahoma" panose="020B0604030504040204" pitchFamily="34" charset="0"/>
              </a:rPr>
              <a:t>A/B</a:t>
            </a:r>
            <a:r>
              <a:rPr lang="en" sz="2600">
                <a:latin typeface="Tahoma" panose="020B0604030504040204" pitchFamily="34" charset="0"/>
                <a:ea typeface="Tahoma" panose="020B0604030504040204" pitchFamily="34" charset="0"/>
                <a:cs typeface="Tahoma" panose="020B0604030504040204" pitchFamily="34" charset="0"/>
              </a:rPr>
              <a:t> T</a:t>
            </a:r>
            <a:r>
              <a:rPr lang="en-US" sz="2600">
                <a:latin typeface="Tahoma" panose="020B0604030504040204" pitchFamily="34" charset="0"/>
                <a:ea typeface="Tahoma" panose="020B0604030504040204" pitchFamily="34" charset="0"/>
                <a:cs typeface="Tahoma" panose="020B0604030504040204" pitchFamily="34" charset="0"/>
              </a:rPr>
              <a:t>ESTS</a:t>
            </a:r>
            <a:endParaRPr sz="2600">
              <a:latin typeface="Tahoma" panose="020B0604030504040204" pitchFamily="34" charset="0"/>
              <a:ea typeface="Tahoma" panose="020B0604030504040204" pitchFamily="34" charset="0"/>
              <a:cs typeface="Tahoma" panose="020B0604030504040204" pitchFamily="34" charset="0"/>
            </a:endParaRPr>
          </a:p>
        </p:txBody>
      </p:sp>
      <p:sp>
        <p:nvSpPr>
          <p:cNvPr id="158" name="Google Shape;158;p2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300" b="1" i="0" u="none" strike="noStrike" kern="0" cap="none" spc="0" normalizeH="0" baseline="0" noProof="0">
              <a:ln>
                <a:noFill/>
              </a:ln>
              <a:solidFill>
                <a:srgbClr val="FFFFFF"/>
              </a:solidFill>
              <a:effectLst/>
              <a:uLnTx/>
              <a:uFillTx/>
              <a:latin typeface="Montserrat"/>
              <a:sym typeface="Montserrat"/>
            </a:endParaRPr>
          </a:p>
        </p:txBody>
      </p:sp>
      <p:grpSp>
        <p:nvGrpSpPr>
          <p:cNvPr id="17" name="Google Shape;581;p41">
            <a:extLst>
              <a:ext uri="{FF2B5EF4-FFF2-40B4-BE49-F238E27FC236}">
                <a16:creationId xmlns:a16="http://schemas.microsoft.com/office/drawing/2014/main" id="{2EFDDF7A-D6F8-440A-A6C1-31BB87EA7DD4}"/>
              </a:ext>
              <a:ext uri="{C183D7F6-B498-43B3-948B-1728B52AA6E4}">
                <adec:decorative xmlns:adec="http://schemas.microsoft.com/office/drawing/2017/decorative" val="1"/>
              </a:ext>
            </a:extLst>
          </p:cNvPr>
          <p:cNvGrpSpPr/>
          <p:nvPr/>
        </p:nvGrpSpPr>
        <p:grpSpPr>
          <a:xfrm>
            <a:off x="7699263" y="549585"/>
            <a:ext cx="697881" cy="697881"/>
            <a:chOff x="1278900" y="2333250"/>
            <a:chExt cx="381175" cy="381175"/>
          </a:xfrm>
        </p:grpSpPr>
        <p:sp>
          <p:nvSpPr>
            <p:cNvPr id="18" name="Google Shape;582;p41">
              <a:extLst>
                <a:ext uri="{FF2B5EF4-FFF2-40B4-BE49-F238E27FC236}">
                  <a16:creationId xmlns:a16="http://schemas.microsoft.com/office/drawing/2014/main" id="{187FFEC0-B477-429B-BFC5-529929E32C89}"/>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83;p41">
              <a:extLst>
                <a:ext uri="{FF2B5EF4-FFF2-40B4-BE49-F238E27FC236}">
                  <a16:creationId xmlns:a16="http://schemas.microsoft.com/office/drawing/2014/main" id="{D9E3820A-6D15-46C4-B596-E964F81D8B34}"/>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84;p41">
              <a:extLst>
                <a:ext uri="{FF2B5EF4-FFF2-40B4-BE49-F238E27FC236}">
                  <a16:creationId xmlns:a16="http://schemas.microsoft.com/office/drawing/2014/main" id="{37E07963-04AF-4E66-9258-0560036AEB65}"/>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85;p41">
              <a:extLst>
                <a:ext uri="{FF2B5EF4-FFF2-40B4-BE49-F238E27FC236}">
                  <a16:creationId xmlns:a16="http://schemas.microsoft.com/office/drawing/2014/main" id="{4B12B523-AB81-4F0E-B42F-299964C342C1}"/>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 name="Google Shape;586;p41">
            <a:extLst>
              <a:ext uri="{FF2B5EF4-FFF2-40B4-BE49-F238E27FC236}">
                <a16:creationId xmlns:a16="http://schemas.microsoft.com/office/drawing/2014/main" id="{DD0859E4-1A9C-4944-A36F-05BE93AD0DED}"/>
              </a:ext>
              <a:ext uri="{C183D7F6-B498-43B3-948B-1728B52AA6E4}">
                <adec:decorative xmlns:adec="http://schemas.microsoft.com/office/drawing/2017/decorative" val="1"/>
              </a:ext>
            </a:extLst>
          </p:cNvPr>
          <p:cNvGrpSpPr/>
          <p:nvPr/>
        </p:nvGrpSpPr>
        <p:grpSpPr>
          <a:xfrm>
            <a:off x="8150710" y="1087802"/>
            <a:ext cx="697926" cy="697881"/>
            <a:chOff x="1951075" y="2333250"/>
            <a:chExt cx="381200" cy="381175"/>
          </a:xfrm>
        </p:grpSpPr>
        <p:sp>
          <p:nvSpPr>
            <p:cNvPr id="23" name="Google Shape;587;p41">
              <a:extLst>
                <a:ext uri="{FF2B5EF4-FFF2-40B4-BE49-F238E27FC236}">
                  <a16:creationId xmlns:a16="http://schemas.microsoft.com/office/drawing/2014/main" id="{D8D0BEDD-B691-4D50-8C23-BF006EE33628}"/>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88;p41">
              <a:extLst>
                <a:ext uri="{FF2B5EF4-FFF2-40B4-BE49-F238E27FC236}">
                  <a16:creationId xmlns:a16="http://schemas.microsoft.com/office/drawing/2014/main" id="{6D8D77A0-C708-4F7E-9E81-8AEABCE4A0C1}"/>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89;p41">
              <a:extLst>
                <a:ext uri="{FF2B5EF4-FFF2-40B4-BE49-F238E27FC236}">
                  <a16:creationId xmlns:a16="http://schemas.microsoft.com/office/drawing/2014/main" id="{24F25BD2-2FB7-4275-9D54-2771E0B60109}"/>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90;p41">
              <a:extLst>
                <a:ext uri="{FF2B5EF4-FFF2-40B4-BE49-F238E27FC236}">
                  <a16:creationId xmlns:a16="http://schemas.microsoft.com/office/drawing/2014/main" id="{DAFD65DF-DEA3-4F43-9238-8065E5621ED7}"/>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a:extLst>
              <a:ext uri="{FF2B5EF4-FFF2-40B4-BE49-F238E27FC236}">
                <a16:creationId xmlns:a16="http://schemas.microsoft.com/office/drawing/2014/main" id="{5B914FC2-18CB-4D0D-8B59-DD7F3F9E8267}"/>
              </a:ext>
            </a:extLst>
          </p:cNvPr>
          <p:cNvSpPr txBox="1"/>
          <p:nvPr/>
        </p:nvSpPr>
        <p:spPr>
          <a:xfrm>
            <a:off x="1334938" y="2553417"/>
            <a:ext cx="7067189"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latin typeface="Tahoma"/>
                <a:ea typeface="Tahoma"/>
                <a:cs typeface="Tahoma"/>
              </a:rPr>
              <a:t>Design A              Design B              Design C</a:t>
            </a:r>
          </a:p>
        </p:txBody>
      </p:sp>
    </p:spTree>
    <p:extLst>
      <p:ext uri="{BB962C8B-B14F-4D97-AF65-F5344CB8AC3E}">
        <p14:creationId xmlns:p14="http://schemas.microsoft.com/office/powerpoint/2010/main" val="110675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811710" y="883204"/>
            <a:ext cx="4917614" cy="409500"/>
          </a:xfrm>
          <a:prstGeom prst="rect">
            <a:avLst/>
          </a:prstGeom>
        </p:spPr>
        <p:txBody>
          <a:bodyPr spcFirstLastPara="1" wrap="square" lIns="91425" tIns="91425" rIns="91425" bIns="91425" anchor="b" anchorCtr="0">
            <a:noAutofit/>
          </a:bodyPr>
          <a:lstStyle/>
          <a:p>
            <a:pPr lvl="0"/>
            <a:r>
              <a:rPr lang="en-US" sz="2600">
                <a:solidFill>
                  <a:srgbClr val="673AB7"/>
                </a:solidFill>
                <a:latin typeface="Tahoma" panose="020B0604030504040204" pitchFamily="34" charset="0"/>
                <a:ea typeface="Tahoma" panose="020B0604030504040204" pitchFamily="34" charset="0"/>
                <a:cs typeface="Tahoma" panose="020B0604030504040204" pitchFamily="34" charset="0"/>
              </a:rPr>
              <a:t>UNMODERATED </a:t>
            </a:r>
            <a:r>
              <a:rPr lang="en-US" sz="2600">
                <a:latin typeface="Tahoma" panose="020B0604030504040204" pitchFamily="34" charset="0"/>
                <a:ea typeface="Tahoma" panose="020B0604030504040204" pitchFamily="34" charset="0"/>
                <a:cs typeface="Tahoma" panose="020B0604030504040204" pitchFamily="34" charset="0"/>
              </a:rPr>
              <a:t>USABILITY</a:t>
            </a:r>
            <a:r>
              <a:rPr lang="en" sz="2600">
                <a:latin typeface="Tahoma" panose="020B0604030504040204" pitchFamily="34" charset="0"/>
                <a:ea typeface="Tahoma" panose="020B0604030504040204" pitchFamily="34" charset="0"/>
                <a:cs typeface="Tahoma" panose="020B0604030504040204" pitchFamily="34" charset="0"/>
              </a:rPr>
              <a:t> </a:t>
            </a:r>
            <a:r>
              <a:rPr lang="en-US" sz="2600">
                <a:solidFill>
                  <a:srgbClr val="673AB7"/>
                </a:solidFill>
                <a:latin typeface="Tahoma" panose="020B0604030504040204" pitchFamily="34" charset="0"/>
                <a:ea typeface="Tahoma" panose="020B0604030504040204" pitchFamily="34" charset="0"/>
                <a:cs typeface="Tahoma" panose="020B0604030504040204" pitchFamily="34" charset="0"/>
              </a:rPr>
              <a:t>TESTING</a:t>
            </a:r>
            <a:endParaRPr sz="2600">
              <a:latin typeface="Tahoma" panose="020B0604030504040204" pitchFamily="34" charset="0"/>
              <a:ea typeface="Tahoma" panose="020B0604030504040204" pitchFamily="34" charset="0"/>
              <a:cs typeface="Tahoma" panose="020B0604030504040204" pitchFamily="34" charset="0"/>
            </a:endParaRPr>
          </a:p>
        </p:txBody>
      </p:sp>
      <p:sp>
        <p:nvSpPr>
          <p:cNvPr id="274" name="Google Shape;274;p2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67" name="Google Shape;154;p21">
            <a:extLst>
              <a:ext uri="{FF2B5EF4-FFF2-40B4-BE49-F238E27FC236}">
                <a16:creationId xmlns:a16="http://schemas.microsoft.com/office/drawing/2014/main" id="{A3DC120D-48BA-42F2-9F97-8F8F0F92EF60}"/>
              </a:ext>
            </a:extLst>
          </p:cNvPr>
          <p:cNvSpPr txBox="1">
            <a:spLocks/>
          </p:cNvSpPr>
          <p:nvPr/>
        </p:nvSpPr>
        <p:spPr>
          <a:xfrm>
            <a:off x="788850" y="1292704"/>
            <a:ext cx="5336179" cy="21238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Run multiple pilots to ensure testers understand instructions. </a:t>
            </a:r>
          </a:p>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Tests don’t require as much staff involvement during testing.</a:t>
            </a:r>
          </a:p>
          <a:p>
            <a:pPr marL="342900" indent="-342900" fontAlgn="base">
              <a:buClr>
                <a:srgbClr val="666666"/>
              </a:buClr>
              <a:buFont typeface="Arial" panose="020B0604020202020204" pitchFamily="34" charset="0"/>
              <a:buChar char="•"/>
            </a:pPr>
            <a:r>
              <a:rPr lang="en-US" sz="2400">
                <a:solidFill>
                  <a:srgbClr val="666666"/>
                </a:solidFill>
                <a:latin typeface="Tahoma" panose="020B0604030504040204" pitchFamily="34" charset="0"/>
                <a:ea typeface="Tahoma" panose="020B0604030504040204" pitchFamily="34" charset="0"/>
                <a:cs typeface="Tahoma" panose="020B0604030504040204" pitchFamily="34" charset="0"/>
              </a:rPr>
              <a:t>There isn’t a chance to follow up on unexpected behaviors and post-survey comments.</a:t>
            </a:r>
          </a:p>
        </p:txBody>
      </p:sp>
      <p:grpSp>
        <p:nvGrpSpPr>
          <p:cNvPr id="69" name="Google Shape;620;p41">
            <a:extLst>
              <a:ext uri="{FF2B5EF4-FFF2-40B4-BE49-F238E27FC236}">
                <a16:creationId xmlns:a16="http://schemas.microsoft.com/office/drawing/2014/main" id="{6F398BBF-90BF-4C40-8AA6-D94A7C7FAC63}"/>
              </a:ext>
              <a:ext uri="{C183D7F6-B498-43B3-948B-1728B52AA6E4}">
                <adec:decorative xmlns:adec="http://schemas.microsoft.com/office/drawing/2017/decorative" val="1"/>
              </a:ext>
            </a:extLst>
          </p:cNvPr>
          <p:cNvGrpSpPr/>
          <p:nvPr/>
        </p:nvGrpSpPr>
        <p:grpSpPr>
          <a:xfrm>
            <a:off x="7749522" y="832079"/>
            <a:ext cx="972556" cy="921249"/>
            <a:chOff x="2583100" y="2973774"/>
            <a:chExt cx="461550" cy="437201"/>
          </a:xfrm>
        </p:grpSpPr>
        <p:sp>
          <p:nvSpPr>
            <p:cNvPr id="70" name="Google Shape;621;p41">
              <a:extLst>
                <a:ext uri="{FF2B5EF4-FFF2-40B4-BE49-F238E27FC236}">
                  <a16:creationId xmlns:a16="http://schemas.microsoft.com/office/drawing/2014/main" id="{254F2CC2-98BD-47D0-BDE1-2F18CDC0256C}"/>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22;p41">
              <a:extLst>
                <a:ext uri="{FF2B5EF4-FFF2-40B4-BE49-F238E27FC236}">
                  <a16:creationId xmlns:a16="http://schemas.microsoft.com/office/drawing/2014/main" id="{D484916D-4556-4F59-933F-84FB3543FC47}"/>
                </a:ext>
              </a:extLst>
            </p:cNvPr>
            <p:cNvSpPr/>
            <p:nvPr/>
          </p:nvSpPr>
          <p:spPr>
            <a:xfrm>
              <a:off x="2583100" y="2973774"/>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41&quot;&gt;&lt;object type=&quot;3&quot; unique_id=&quot;10244&quot;&gt;&lt;property id=&quot;20148&quot; value=&quot;5&quot;/&gt;&lt;property id=&quot;20300&quot; value=&quot;Slide 2&quot;/&gt;&lt;property id=&quot;20307&quot; value=&quot;258&quot;/&gt;&lt;/object&gt;&lt;object type=&quot;3&quot; unique_id=&quot;10254&quot;&gt;&lt;property id=&quot;20148&quot; value=&quot;5&quot;/&gt;&lt;property id=&quot;20300&quot; value=&quot;Slide 9 - &amp;quot;UNMODERATED USABILITY TESTING&amp;quot;&quot;/&gt;&lt;property id=&quot;20307&quot; value=&quot;268&quot;/&gt;&lt;/object&gt;&lt;object type=&quot;3&quot; unique_id=&quot;10257&quot;&gt;&lt;property id=&quot;20148&quot; value=&quot;5&quot;/&gt;&lt;property id=&quot;20300&quot; value=&quot;Slide 3&quot;/&gt;&lt;property id=&quot;20307&quot; value=&quot;271&quot;/&gt;&lt;/object&gt;&lt;object type=&quot;3&quot; unique_id=&quot;13729&quot;&gt;&lt;property id=&quot;20148&quot; value=&quot;5&quot;/&gt;&lt;property id=&quot;20300&quot; value=&quot;Slide 10 - &amp;quot;HEURISTIC EVALUATIONS&amp;quot;&quot;/&gt;&lt;property id=&quot;20307&quot; value=&quot;290&quot;/&gt;&lt;/object&gt;&lt;object type=&quot;3&quot; unique_id=&quot;17830&quot;&gt;&lt;property id=&quot;20148&quot; value=&quot;5&quot;/&gt;&lt;property id=&quot;20300&quot; value=&quot;Slide 11 - &amp;quot;ALL-STUDENT SURVEY&amp;quot;&quot;/&gt;&lt;property id=&quot;20307&quot; value=&quot;295&quot;/&gt;&lt;/object&gt;&lt;object type=&quot;3&quot; unique_id=&quot;17831&quot;&gt;&lt;property id=&quot;20148&quot; value=&quot;5&quot;/&gt;&lt;property id=&quot;20300&quot; value=&quot;Slide 12&quot;/&gt;&lt;property id=&quot;20307&quot; value=&quot;296&quot;/&gt;&lt;/object&gt;&lt;object type=&quot;3&quot; unique_id=&quot;18390&quot;&gt;&lt;property id=&quot;20148&quot; value=&quot;5&quot;/&gt;&lt;property id=&quot;20300&quot; value=&quot;Slide 1&quot;/&gt;&lt;property id=&quot;20307&quot; value=&quot;299&quot;/&gt;&lt;/object&gt;&lt;object type=&quot;3&quot; unique_id=&quot;18391&quot;&gt;&lt;property id=&quot;20148&quot; value=&quot;5&quot;/&gt;&lt;property id=&quot;20300&quot; value=&quot;Slide 5 - &amp;quot;WEBSITE RESULTS&amp;quot;&quot;/&gt;&lt;property id=&quot;20307&quot; value=&quot;300&quot;/&gt;&lt;/object&gt;&lt;object type=&quot;3&quot; unique_id=&quot;18392&quot;&gt;&lt;property id=&quot;20148&quot; value=&quot;5&quot;/&gt;&lt;property id=&quot;20300&quot; value=&quot;Slide 6 - &amp;quot;X/O TESTS&amp;quot;&quot;/&gt;&lt;property id=&quot;20307&quot; value=&quot;301&quot;/&gt;&lt;/object&gt;&lt;object type=&quot;3&quot; unique_id=&quot;18393&quot;&gt;&lt;property id=&quot;20148&quot; value=&quot;5&quot;/&gt;&lt;property id=&quot;20300&quot; value=&quot;Slide 7&quot;/&gt;&lt;property id=&quot;20307&quot; value=&quot;302&quot;/&gt;&lt;/object&gt;&lt;object type=&quot;3&quot; unique_id=&quot;18394&quot;&gt;&lt;property id=&quot;20148&quot; value=&quot;5&quot;/&gt;&lt;property id=&quot;20300&quot; value=&quot;Slide 8 - &amp;quot;A/B TESTS&amp;quot;&quot;/&gt;&lt;property id=&quot;20307&quot; value=&quot;303&quot;/&gt;&lt;/object&gt;&lt;object type=&quot;3&quot; unique_id=&quot;18649&quot;&gt;&lt;property id=&quot;20148&quot; value=&quot;5&quot;/&gt;&lt;property id=&quot;20300&quot; value=&quot;Slide 13&quot;/&gt;&lt;property id=&quot;20307&quot; value=&quot;304&quot;/&gt;&lt;/object&gt;&lt;object type=&quot;3&quot; unique_id=&quot;27235&quot;&gt;&lt;property id=&quot;20148&quot; value=&quot;5&quot;/&gt;&lt;property id=&quot;20300&quot; value=&quot;Slide 4&quot;/&gt;&lt;property id=&quot;20307&quot; value=&quot;305&quot;/&gt;&lt;/object&gt;&lt;/object&gt;&lt;object type=&quot;8&quot; unique_id=&quot;10301&quot;&gt;&lt;/object&gt;&lt;/object&gt;&lt;/database&gt;"/>
  <p:tag name="SECTOMILLISECCONVERTED" val="1"/>
</p:tagLst>
</file>

<file path=ppt/theme/theme1.xml><?xml version="1.0" encoding="utf-8"?>
<a:theme xmlns:a="http://schemas.openxmlformats.org/drawingml/2006/main" name="Arvira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16</TotalTime>
  <Words>974</Words>
  <Application>Microsoft Office PowerPoint</Application>
  <PresentationFormat>On-screen Show (16:9)</PresentationFormat>
  <Paragraphs>140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Montserrat</vt:lpstr>
      <vt:lpstr>Karla</vt:lpstr>
      <vt:lpstr>Tahoma</vt:lpstr>
      <vt:lpstr>Arial</vt:lpstr>
      <vt:lpstr>Arviragus template</vt:lpstr>
      <vt:lpstr>PowerPoint Presentation</vt:lpstr>
      <vt:lpstr>PowerPoint Presentation</vt:lpstr>
      <vt:lpstr>PowerPoint Presentation</vt:lpstr>
      <vt:lpstr>PowerPoint Presentation</vt:lpstr>
      <vt:lpstr>WEBSITE RESULTS</vt:lpstr>
      <vt:lpstr>X/O TESTS</vt:lpstr>
      <vt:lpstr>PowerPoint Presentation</vt:lpstr>
      <vt:lpstr>A/B TESTS</vt:lpstr>
      <vt:lpstr>UNMODERATED USABILITY TESTING</vt:lpstr>
      <vt:lpstr>HEURISTIC EVALUATIONS</vt:lpstr>
      <vt:lpstr>ALL-STUDENT SURVEY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Vardeman, Kimberly</dc:creator>
  <cp:lastModifiedBy>Vardeman, Kimberly</cp:lastModifiedBy>
  <cp:revision>5</cp:revision>
  <dcterms:modified xsi:type="dcterms:W3CDTF">2018-11-30T22:58:22Z</dcterms:modified>
</cp:coreProperties>
</file>