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6" r:id="rId2"/>
    <p:sldId id="328" r:id="rId3"/>
    <p:sldId id="340" r:id="rId4"/>
    <p:sldId id="341" r:id="rId5"/>
    <p:sldId id="342" r:id="rId6"/>
    <p:sldId id="343" r:id="rId7"/>
    <p:sldId id="329" r:id="rId8"/>
    <p:sldId id="321" r:id="rId9"/>
    <p:sldId id="327" r:id="rId10"/>
    <p:sldId id="324" r:id="rId11"/>
    <p:sldId id="326" r:id="rId12"/>
    <p:sldId id="337" r:id="rId13"/>
    <p:sldId id="333" r:id="rId14"/>
    <p:sldId id="335" r:id="rId15"/>
    <p:sldId id="336" r:id="rId16"/>
    <p:sldId id="332" r:id="rId17"/>
    <p:sldId id="339" r:id="rId18"/>
    <p:sldId id="331" r:id="rId19"/>
    <p:sldId id="27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37" autoAdjust="0"/>
  </p:normalViewPr>
  <p:slideViewPr>
    <p:cSldViewPr>
      <p:cViewPr>
        <p:scale>
          <a:sx n="98" d="100"/>
          <a:sy n="98" d="100"/>
        </p:scale>
        <p:origin x="-1944"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4E4A8D-CAD3-41C1-9C81-39181925BB55}" type="datetimeFigureOut">
              <a:rPr lang="en-US" smtClean="0"/>
              <a:t>6/22/18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EF7E11-1288-401E-9407-CFBDC9826914}" type="slidenum">
              <a:rPr lang="en-US" smtClean="0"/>
              <a:t>‹#›</a:t>
            </a:fld>
            <a:endParaRPr lang="en-US" dirty="0"/>
          </a:p>
        </p:txBody>
      </p:sp>
    </p:spTree>
    <p:extLst>
      <p:ext uri="{BB962C8B-B14F-4D97-AF65-F5344CB8AC3E}">
        <p14:creationId xmlns:p14="http://schemas.microsoft.com/office/powerpoint/2010/main" val="3924228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213947-D8FC-46F2-9E6D-C89F6797849A}" type="datetimeFigureOut">
              <a:rPr lang="en-US" smtClean="0"/>
              <a:t>6/22/18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FF378A-EFCD-4CCB-B42F-1A283C1DB8C9}" type="slidenum">
              <a:rPr lang="en-US" smtClean="0"/>
              <a:t>‹#›</a:t>
            </a:fld>
            <a:endParaRPr lang="en-US" dirty="0"/>
          </a:p>
        </p:txBody>
      </p:sp>
    </p:spTree>
    <p:extLst>
      <p:ext uri="{BB962C8B-B14F-4D97-AF65-F5344CB8AC3E}">
        <p14:creationId xmlns:p14="http://schemas.microsoft.com/office/powerpoint/2010/main" val="63630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morning.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name is Doug Varner.</a:t>
            </a:r>
            <a:r>
              <a:rPr lang="en-US" sz="1200" kern="1200" baseline="0" dirty="0" smtClean="0">
                <a:solidFill>
                  <a:schemeClr val="tx1"/>
                </a:solidFill>
                <a:effectLst/>
                <a:latin typeface="+mn-lt"/>
                <a:ea typeface="+mn-ea"/>
                <a:cs typeface="+mn-cs"/>
              </a:rPr>
              <a:t>  I am the Assistant Dean for Information Management and Chief Biomedical Informationist at Dahlgren Memorial Library at Georgetown University Medical Center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part of a multi-disciplinary and cross-institutional team conducting a research project assessing the value of the library to the research enterprise of an academic health center.  Our team derived a quantitative measure of the impact of institutional investment in library resources on extramural grant income.</a:t>
            </a:r>
          </a:p>
          <a:p>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a:t>
            </a:fld>
            <a:endParaRPr lang="en-US" dirty="0"/>
          </a:p>
        </p:txBody>
      </p:sp>
    </p:spTree>
    <p:extLst>
      <p:ext uri="{BB962C8B-B14F-4D97-AF65-F5344CB8AC3E}">
        <p14:creationId xmlns:p14="http://schemas.microsoft.com/office/powerpoint/2010/main" val="112286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a:t>
            </a:r>
            <a:r>
              <a:rPr lang="en-US" baseline="0" dirty="0" smtClean="0"/>
              <a:t> Tenopir from University of Tennessee e</a:t>
            </a:r>
            <a:r>
              <a:rPr lang="en-US" dirty="0" smtClean="0"/>
              <a:t>xpands and tests the Luther</a:t>
            </a:r>
            <a:r>
              <a:rPr lang="en-US" baseline="0" dirty="0" smtClean="0"/>
              <a:t> model in this 2010 study by surveying libraries in 8 countries  This study reported a positive correction between monetary investment in library resources and an increase in grant income for the majority of institutions reporting results.</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10</a:t>
            </a:fld>
            <a:endParaRPr lang="en-US" dirty="0"/>
          </a:p>
        </p:txBody>
      </p:sp>
    </p:spTree>
    <p:extLst>
      <p:ext uri="{BB962C8B-B14F-4D97-AF65-F5344CB8AC3E}">
        <p14:creationId xmlns:p14="http://schemas.microsoft.com/office/powerpoint/2010/main" val="191887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Nancy Woelfl at the University of Nebraska Medical Center adapted, for use in a health sciences library, the return-on-investment model developed by Judy Luther from work Ms. Luther conducted at the University of Illinois Urbana- Champaign.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UNMC model demonstrates that for every dollar the institution invests in library resources the institution can expect to earn $2.11 in extramural grant income.</a:t>
            </a:r>
          </a:p>
          <a:p>
            <a:r>
              <a:rPr lang="en-US" sz="1200" kern="1200" dirty="0" smtClean="0">
                <a:solidFill>
                  <a:schemeClr val="tx1"/>
                </a:solidFill>
                <a:effectLst/>
                <a:latin typeface="+mn-lt"/>
                <a:ea typeface="+mn-ea"/>
                <a:cs typeface="+mn-cs"/>
              </a:rPr>
              <a:t>Now I will quickly walk you through how this calculation was derived.</a:t>
            </a:r>
          </a:p>
          <a:p>
            <a:r>
              <a:rPr lang="en-US" sz="1200" b="1" kern="1200" dirty="0" smtClean="0">
                <a:solidFill>
                  <a:schemeClr val="tx1"/>
                </a:solidFill>
                <a:effectLst/>
                <a:latin typeface="+mn-lt"/>
                <a:ea typeface="+mn-ea"/>
                <a:cs typeface="+mn-cs"/>
              </a:rPr>
              <a:t>The data in this model were gathered from institutional sources, public databases such as the NIH </a:t>
            </a:r>
            <a:r>
              <a:rPr lang="en-US" sz="1200" kern="1200" dirty="0" smtClean="0">
                <a:solidFill>
                  <a:schemeClr val="tx1"/>
                </a:solidFill>
                <a:effectLst/>
                <a:latin typeface="+mn-lt"/>
                <a:ea typeface="+mn-ea"/>
                <a:cs typeface="+mn-cs"/>
              </a:rPr>
              <a:t>Reporter, faculty surveys and research administration.  Only data from NIH grants submitted in 2007 were reported.</a:t>
            </a:r>
          </a:p>
          <a:p>
            <a:r>
              <a:rPr lang="en-US" sz="1200" kern="1200" dirty="0" smtClean="0">
                <a:solidFill>
                  <a:schemeClr val="tx1"/>
                </a:solidFill>
                <a:effectLst/>
                <a:latin typeface="+mn-lt"/>
                <a:ea typeface="+mn-ea"/>
                <a:cs typeface="+mn-cs"/>
              </a:rPr>
              <a:t>94% of faculty reported using citations in their grant proposals.</a:t>
            </a:r>
          </a:p>
          <a:p>
            <a:r>
              <a:rPr lang="en-US" sz="1200" b="1" kern="1200" dirty="0" smtClean="0">
                <a:solidFill>
                  <a:schemeClr val="tx1"/>
                </a:solidFill>
                <a:effectLst/>
                <a:latin typeface="+mn-lt"/>
                <a:ea typeface="+mn-ea"/>
                <a:cs typeface="+mn-cs"/>
              </a:rPr>
              <a:t>The total number of proposals and total number of awards were obtained from Research Administration.</a:t>
            </a:r>
          </a:p>
          <a:p>
            <a:r>
              <a:rPr lang="en-US" sz="1200" kern="1200" dirty="0" smtClean="0">
                <a:solidFill>
                  <a:schemeClr val="tx1"/>
                </a:solidFill>
                <a:effectLst/>
                <a:latin typeface="+mn-lt"/>
                <a:ea typeface="+mn-ea"/>
                <a:cs typeface="+mn-cs"/>
              </a:rPr>
              <a:t>80% of citations in the funded grant proposal reference section were reported to have been obtained from library collections – again from a library survey of faculty. </a:t>
            </a:r>
          </a:p>
          <a:p>
            <a:r>
              <a:rPr lang="en-US" sz="1200" b="1" kern="1200" dirty="0" smtClean="0">
                <a:solidFill>
                  <a:schemeClr val="tx1"/>
                </a:solidFill>
                <a:effectLst/>
                <a:latin typeface="+mn-lt"/>
                <a:ea typeface="+mn-ea"/>
                <a:cs typeface="+mn-cs"/>
              </a:rPr>
              <a:t>The figure 17.5 % is the ratio of the number of grant awards using citations from library collections to the percentage </a:t>
            </a:r>
            <a:r>
              <a:rPr lang="en-US" sz="1200" kern="1200" dirty="0" smtClean="0">
                <a:solidFill>
                  <a:schemeClr val="tx1"/>
                </a:solidFill>
                <a:effectLst/>
                <a:latin typeface="+mn-lt"/>
                <a:ea typeface="+mn-ea"/>
                <a:cs typeface="+mn-cs"/>
              </a:rPr>
              <a:t>of proposals using citations.      </a:t>
            </a:r>
          </a:p>
          <a:p>
            <a:r>
              <a:rPr lang="en-US" sz="1200" kern="1200" dirty="0" smtClean="0">
                <a:solidFill>
                  <a:schemeClr val="tx1"/>
                </a:solidFill>
                <a:effectLst/>
                <a:latin typeface="+mn-lt"/>
                <a:ea typeface="+mn-ea"/>
                <a:cs typeface="+mn-cs"/>
              </a:rPr>
              <a:t>This percentage was multiplied by the total NIH grant award dollar amount to arrive at the figure of 6.5 million dollars in grant money directly attributed to content in library collections.</a:t>
            </a:r>
          </a:p>
          <a:p>
            <a:r>
              <a:rPr lang="en-US" sz="1200" b="1" kern="1200" dirty="0" smtClean="0">
                <a:solidFill>
                  <a:schemeClr val="tx1"/>
                </a:solidFill>
                <a:effectLst/>
                <a:latin typeface="+mn-lt"/>
                <a:ea typeface="+mn-ea"/>
                <a:cs typeface="+mn-cs"/>
              </a:rPr>
              <a:t>The calculation was divided by the library budget to come up with a return-on-investment of $2.11.</a:t>
            </a:r>
          </a:p>
          <a:p>
            <a:pPr eaLnBrk="1" hangingPunct="1">
              <a:spcBef>
                <a:spcPct val="0"/>
              </a:spcBef>
            </a:pPr>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E2AB0490-3B23-4677-A252-F48287FF6AFA}" type="slidenum">
              <a:rPr lang="en-US" altLang="en-US" sz="1200" smtClean="0"/>
              <a:pPr eaLnBrk="1" hangingPunct="1"/>
              <a:t>11</a:t>
            </a:fld>
            <a:endParaRPr lang="en-US" altLang="en-US" sz="1200" dirty="0" smtClean="0"/>
          </a:p>
        </p:txBody>
      </p:sp>
    </p:spTree>
    <p:extLst>
      <p:ext uri="{BB962C8B-B14F-4D97-AF65-F5344CB8AC3E}">
        <p14:creationId xmlns:p14="http://schemas.microsoft.com/office/powerpoint/2010/main" val="201191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NIH Reporter was an excellent source to find information for our institution.</a:t>
            </a:r>
          </a:p>
          <a:p>
            <a:endParaRPr lang="en-US" baseline="0" dirty="0" smtClean="0"/>
          </a:p>
          <a:p>
            <a:r>
              <a:rPr lang="en-US" baseline="0" dirty="0" smtClean="0"/>
              <a:t>The “Funding” tab provided us with total NIH grant income and we focused on FY 2013</a:t>
            </a:r>
            <a:endParaRPr lang="en-US" dirty="0" smtClean="0"/>
          </a:p>
          <a:p>
            <a:endParaRPr lang="en-US" dirty="0" smtClean="0"/>
          </a:p>
          <a:p>
            <a:r>
              <a:rPr lang="en-US" dirty="0" smtClean="0"/>
              <a:t>http://report.nih.gov/award/index.cfm?ot=&amp;fy=2013&amp;state=&amp;ic=&amp;fm=&amp;orgid=2869001&amp;distr=&amp;rfa=&amp;om=n&amp;pid=&amp;view=state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12</a:t>
            </a:fld>
            <a:endParaRPr lang="en-US" dirty="0"/>
          </a:p>
        </p:txBody>
      </p:sp>
    </p:spTree>
    <p:extLst>
      <p:ext uri="{BB962C8B-B14F-4D97-AF65-F5344CB8AC3E}">
        <p14:creationId xmlns:p14="http://schemas.microsoft.com/office/powerpoint/2010/main" val="323003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$47 million in NIH grant income</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13</a:t>
            </a:fld>
            <a:endParaRPr lang="en-US" dirty="0"/>
          </a:p>
        </p:txBody>
      </p:sp>
    </p:spTree>
    <p:extLst>
      <p:ext uri="{BB962C8B-B14F-4D97-AF65-F5344CB8AC3E}">
        <p14:creationId xmlns:p14="http://schemas.microsoft.com/office/powerpoint/2010/main" val="400106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from NIH Reporter</a:t>
            </a:r>
          </a:p>
          <a:p>
            <a:endParaRPr lang="en-US" dirty="0" smtClean="0"/>
          </a:p>
          <a:p>
            <a:r>
              <a:rPr lang="en-US" dirty="0" smtClean="0"/>
              <a:t>NIH</a:t>
            </a:r>
            <a:r>
              <a:rPr lang="en-US" baseline="0" dirty="0" smtClean="0"/>
              <a:t> institute proposal success rates for each institute for 2013.</a:t>
            </a:r>
            <a:endParaRPr lang="en-US" dirty="0" smtClean="0"/>
          </a:p>
          <a:p>
            <a:endParaRPr lang="en-US" dirty="0" smtClean="0"/>
          </a:p>
          <a:p>
            <a:endParaRPr lang="en-US" dirty="0" smtClean="0"/>
          </a:p>
          <a:p>
            <a:r>
              <a:rPr lang="en-US" dirty="0" smtClean="0"/>
              <a:t>http://report.nih.gov/success_rates/Success_ByIC.cfm</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14</a:t>
            </a:fld>
            <a:endParaRPr lang="en-US" dirty="0"/>
          </a:p>
        </p:txBody>
      </p:sp>
    </p:spTree>
    <p:extLst>
      <p:ext uri="{BB962C8B-B14F-4D97-AF65-F5344CB8AC3E}">
        <p14:creationId xmlns:p14="http://schemas.microsoft.com/office/powerpoint/2010/main" val="220800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success rate is at 16.8% for 2013</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FY13 NIH awards: 61</a:t>
            </a:r>
          </a:p>
          <a:p>
            <a:r>
              <a:rPr lang="en-US" sz="1200" kern="1200" dirty="0" smtClean="0">
                <a:solidFill>
                  <a:schemeClr val="tx1"/>
                </a:solidFill>
                <a:effectLst/>
                <a:latin typeface="+mn-lt"/>
                <a:ea typeface="+mn-ea"/>
                <a:cs typeface="+mn-cs"/>
              </a:rPr>
              <a:t>FY13 NIH proposals: 292</a:t>
            </a:r>
          </a:p>
          <a:p>
            <a:r>
              <a:rPr lang="en-US" sz="1200" kern="1200" dirty="0" smtClean="0">
                <a:solidFill>
                  <a:schemeClr val="tx1"/>
                </a:solidFill>
                <a:effectLst/>
                <a:latin typeface="+mn-lt"/>
                <a:ea typeface="+mn-ea"/>
                <a:cs typeface="+mn-cs"/>
              </a:rPr>
              <a:t>TOTAL: 353</a:t>
            </a:r>
          </a:p>
          <a:p>
            <a:r>
              <a:rPr lang="en-US" sz="1200" kern="1200" dirty="0" smtClean="0">
                <a:solidFill>
                  <a:schemeClr val="tx1"/>
                </a:solidFill>
                <a:effectLst/>
                <a:latin typeface="+mn-lt"/>
                <a:ea typeface="+mn-ea"/>
                <a:cs typeface="+mn-cs"/>
              </a:rPr>
              <a:t>61/353 = 0.173</a:t>
            </a:r>
          </a:p>
          <a:p>
            <a:endParaRPr lang="en-US" sz="1200" kern="1200" dirty="0" smtClean="0">
              <a:solidFill>
                <a:schemeClr val="tx1"/>
              </a:solidFill>
              <a:effectLst/>
              <a:latin typeface="+mn-lt"/>
              <a:ea typeface="+mn-ea"/>
              <a:cs typeface="+mn-cs"/>
            </a:endParaRPr>
          </a:p>
          <a:p>
            <a:r>
              <a:rPr lang="en-US" dirty="0" smtClean="0"/>
              <a:t>Success rate for 2017 is 18.7%</a:t>
            </a:r>
          </a:p>
          <a:p>
            <a:r>
              <a:rPr lang="en-US" dirty="0" smtClean="0"/>
              <a:t>54,005 applications</a:t>
            </a:r>
            <a:r>
              <a:rPr lang="en-US" baseline="0" dirty="0" smtClean="0"/>
              <a:t> reviewed</a:t>
            </a:r>
          </a:p>
          <a:p>
            <a:r>
              <a:rPr lang="en-US" baseline="0" dirty="0" smtClean="0"/>
              <a:t>10,123 awarded</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15</a:t>
            </a:fld>
            <a:endParaRPr lang="en-US" dirty="0"/>
          </a:p>
        </p:txBody>
      </p:sp>
    </p:spTree>
    <p:extLst>
      <p:ext uri="{BB962C8B-B14F-4D97-AF65-F5344CB8AC3E}">
        <p14:creationId xmlns:p14="http://schemas.microsoft.com/office/powerpoint/2010/main" val="151531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Georgetown implementation of the return-on-investment model we decided to review each reference section from the grant proposals to determine the percentage of citations obtained via library collections.</a:t>
            </a:r>
          </a:p>
          <a:p>
            <a:r>
              <a:rPr lang="en-US" sz="1200" kern="1200" dirty="0" smtClean="0">
                <a:solidFill>
                  <a:schemeClr val="tx1"/>
                </a:solidFill>
                <a:effectLst/>
                <a:latin typeface="+mn-lt"/>
                <a:ea typeface="+mn-ea"/>
                <a:cs typeface="+mn-cs"/>
              </a:rPr>
              <a:t>The data gathering and analysis I am describing here is a pilot project in which we analyzed 18 proposals.</a:t>
            </a:r>
          </a:p>
          <a:p>
            <a:r>
              <a:rPr lang="en-US" sz="1200" b="1" kern="1200" dirty="0" smtClean="0">
                <a:solidFill>
                  <a:schemeClr val="tx1"/>
                </a:solidFill>
                <a:effectLst/>
                <a:latin typeface="+mn-lt"/>
                <a:ea typeface="+mn-ea"/>
                <a:cs typeface="+mn-cs"/>
              </a:rPr>
              <a:t>We derived five categories for the grant reference section analysis: </a:t>
            </a:r>
          </a:p>
          <a:p>
            <a:pPr lvl="0"/>
            <a:r>
              <a:rPr lang="en-US" sz="1200" kern="1200" dirty="0" smtClean="0">
                <a:solidFill>
                  <a:schemeClr val="tx1"/>
                </a:solidFill>
                <a:effectLst/>
                <a:latin typeface="+mn-lt"/>
                <a:ea typeface="+mn-ea"/>
                <a:cs typeface="+mn-cs"/>
              </a:rPr>
              <a:t>Journal articles in electronic format.</a:t>
            </a:r>
          </a:p>
          <a:p>
            <a:pPr lvl="0"/>
            <a:r>
              <a:rPr lang="en-US" sz="1200" kern="1200" dirty="0" smtClean="0">
                <a:solidFill>
                  <a:schemeClr val="tx1"/>
                </a:solidFill>
                <a:effectLst/>
                <a:latin typeface="+mn-lt"/>
                <a:ea typeface="+mn-ea"/>
                <a:cs typeface="+mn-cs"/>
              </a:rPr>
              <a:t>Journal articles in print format.</a:t>
            </a:r>
          </a:p>
          <a:p>
            <a:pPr lvl="0"/>
            <a:r>
              <a:rPr lang="en-US" sz="1200" kern="1200" dirty="0" smtClean="0">
                <a:solidFill>
                  <a:schemeClr val="tx1"/>
                </a:solidFill>
                <a:effectLst/>
                <a:latin typeface="+mn-lt"/>
                <a:ea typeface="+mn-ea"/>
                <a:cs typeface="+mn-cs"/>
              </a:rPr>
              <a:t>Print books.</a:t>
            </a:r>
          </a:p>
          <a:p>
            <a:pPr lvl="0"/>
            <a:r>
              <a:rPr lang="en-US" sz="1200" kern="1200" dirty="0" smtClean="0">
                <a:solidFill>
                  <a:schemeClr val="tx1"/>
                </a:solidFill>
                <a:effectLst/>
                <a:latin typeface="+mn-lt"/>
                <a:ea typeface="+mn-ea"/>
                <a:cs typeface="+mn-cs"/>
              </a:rPr>
              <a:t>Open access titles.</a:t>
            </a:r>
          </a:p>
          <a:p>
            <a:pPr lvl="0"/>
            <a:r>
              <a:rPr lang="en-US" sz="1200" kern="1200" dirty="0" smtClean="0">
                <a:solidFill>
                  <a:schemeClr val="tx1"/>
                </a:solidFill>
                <a:effectLst/>
                <a:latin typeface="+mn-lt"/>
                <a:ea typeface="+mn-ea"/>
                <a:cs typeface="+mn-cs"/>
              </a:rPr>
              <a:t>Items not in the collection.</a:t>
            </a:r>
          </a:p>
          <a:p>
            <a:r>
              <a:rPr lang="en-US" sz="1200" b="1" kern="1200" dirty="0" smtClean="0">
                <a:solidFill>
                  <a:schemeClr val="tx1"/>
                </a:solidFill>
                <a:effectLst/>
                <a:latin typeface="+mn-lt"/>
                <a:ea typeface="+mn-ea"/>
                <a:cs typeface="+mn-cs"/>
              </a:rPr>
              <a:t>The grant proposals were from 2013 NIH awards and provided to us by our Research Administration office</a:t>
            </a:r>
            <a:r>
              <a:rPr lang="en-US" sz="1200" b="1" kern="1200" baseline="0" dirty="0" smtClean="0">
                <a:solidFill>
                  <a:schemeClr val="tx1"/>
                </a:solidFill>
                <a:effectLst/>
                <a:latin typeface="+mn-lt"/>
                <a:ea typeface="+mn-ea"/>
                <a:cs typeface="+mn-cs"/>
              </a:rPr>
              <a:t> or provided by the PI</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we aggregated the first four columns in the table to represent the content available to faculty to support their grant submission work.</a:t>
            </a:r>
          </a:p>
          <a:p>
            <a:r>
              <a:rPr lang="en-US" sz="1200" b="1" kern="1200" dirty="0" smtClean="0">
                <a:solidFill>
                  <a:schemeClr val="tx1"/>
                </a:solidFill>
                <a:effectLst/>
                <a:latin typeface="+mn-lt"/>
                <a:ea typeface="+mn-ea"/>
                <a:cs typeface="+mn-cs"/>
              </a:rPr>
              <a:t>Our analysis shows that approximately 79% of articles were obtained from library collections.</a:t>
            </a:r>
          </a:p>
          <a:p>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16</a:t>
            </a:fld>
            <a:endParaRPr lang="en-US" dirty="0"/>
          </a:p>
        </p:txBody>
      </p:sp>
    </p:spTree>
    <p:extLst>
      <p:ext uri="{BB962C8B-B14F-4D97-AF65-F5344CB8AC3E}">
        <p14:creationId xmlns:p14="http://schemas.microsoft.com/office/powerpoint/2010/main" val="126803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Here is</a:t>
            </a:r>
            <a:r>
              <a:rPr lang="en-US" altLang="en-US" baseline="0" dirty="0" smtClean="0"/>
              <a:t> our data using Dr. Woelfl’s model with the modification that we did not use faculty survey data</a:t>
            </a:r>
          </a:p>
          <a:p>
            <a:pPr eaLnBrk="1" hangingPunct="1">
              <a:spcBef>
                <a:spcPct val="0"/>
              </a:spcBef>
            </a:pPr>
            <a:endParaRPr lang="en-US" altLang="en-US" baseline="0" dirty="0" smtClean="0"/>
          </a:p>
          <a:p>
            <a:pPr eaLnBrk="1" hangingPunct="1">
              <a:spcBef>
                <a:spcPct val="0"/>
              </a:spcBef>
            </a:pPr>
            <a:r>
              <a:rPr lang="en-US" altLang="en-US" baseline="0" dirty="0" smtClean="0"/>
              <a:t>Our ROI is $1.89 in grant income generated for every dollar the institution invested in library resources.</a:t>
            </a:r>
            <a:endParaRPr lang="en-US" altLang="en-US" dirty="0" smtClean="0"/>
          </a:p>
          <a:p>
            <a:pPr eaLnBrk="1" hangingPunct="1">
              <a:spcBef>
                <a:spcPct val="0"/>
              </a:spcBef>
            </a:pPr>
            <a:endParaRPr lang="en-US" altLang="en-US" dirty="0" smtClean="0"/>
          </a:p>
          <a:p>
            <a:pPr eaLnBrk="1" hangingPunct="1">
              <a:spcBef>
                <a:spcPct val="0"/>
              </a:spcBef>
            </a:pPr>
            <a:r>
              <a:rPr lang="en-US" altLang="en-US" b="1" dirty="0" smtClean="0"/>
              <a:t>$4,000,000</a:t>
            </a:r>
            <a:r>
              <a:rPr lang="en-US" altLang="en-US" b="1" baseline="0" dirty="0" smtClean="0"/>
              <a:t> = $1.68</a:t>
            </a:r>
          </a:p>
          <a:p>
            <a:pPr eaLnBrk="1" hangingPunct="1">
              <a:spcBef>
                <a:spcPct val="0"/>
              </a:spcBef>
            </a:pPr>
            <a:endParaRPr lang="en-US" altLang="en-US" b="1" baseline="0" dirty="0" smtClean="0"/>
          </a:p>
          <a:p>
            <a:pPr eaLnBrk="1" hangingPunct="1">
              <a:spcBef>
                <a:spcPct val="0"/>
              </a:spcBef>
            </a:pPr>
            <a:r>
              <a:rPr lang="en-US" altLang="en-US" b="1" baseline="0" dirty="0" smtClean="0"/>
              <a:t>50% = 1.16</a:t>
            </a:r>
          </a:p>
          <a:p>
            <a:pPr eaLnBrk="1" hangingPunct="1">
              <a:spcBef>
                <a:spcPct val="0"/>
              </a:spcBef>
            </a:pPr>
            <a:endParaRPr lang="en-US" altLang="en-US" b="1" baseline="0" dirty="0" smtClean="0"/>
          </a:p>
          <a:p>
            <a:pPr eaLnBrk="1" hangingPunct="1">
              <a:spcBef>
                <a:spcPct val="0"/>
              </a:spcBef>
            </a:pPr>
            <a:r>
              <a:rPr lang="en-US" altLang="en-US" b="1" dirty="0" smtClean="0"/>
              <a:t>45% = approximated</a:t>
            </a:r>
            <a:r>
              <a:rPr lang="en-US" altLang="en-US" b="1" baseline="0" dirty="0" smtClean="0"/>
              <a:t> 1.06</a:t>
            </a:r>
          </a:p>
          <a:p>
            <a:pPr eaLnBrk="1" hangingPunct="1">
              <a:spcBef>
                <a:spcPct val="0"/>
              </a:spcBef>
            </a:pPr>
            <a:endParaRPr lang="en-US" altLang="en-US" b="1" baseline="0" dirty="0" smtClean="0"/>
          </a:p>
          <a:p>
            <a:pPr eaLnBrk="1" hangingPunct="1">
              <a:spcBef>
                <a:spcPct val="0"/>
              </a:spcBef>
            </a:pPr>
            <a:r>
              <a:rPr lang="en-US" altLang="en-US" b="1" baseline="0" dirty="0" smtClean="0"/>
              <a:t>Pivot point is library investment as it correlates with grant income.</a:t>
            </a:r>
            <a:endParaRPr lang="en-US" altLang="en-US" b="1"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E2AB0490-3B23-4677-A252-F48287FF6AFA}" type="slidenum">
              <a:rPr lang="en-US" altLang="en-US" sz="1200" smtClean="0"/>
              <a:pPr eaLnBrk="1" hangingPunct="1"/>
              <a:t>17</a:t>
            </a:fld>
            <a:endParaRPr lang="en-US" altLang="en-US" sz="1200" dirty="0" smtClean="0"/>
          </a:p>
        </p:txBody>
      </p:sp>
    </p:spTree>
    <p:extLst>
      <p:ext uri="{BB962C8B-B14F-4D97-AF65-F5344CB8AC3E}">
        <p14:creationId xmlns:p14="http://schemas.microsoft.com/office/powerpoint/2010/main" val="201191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Yearly allocations for multi-year grants</a:t>
            </a:r>
          </a:p>
          <a:p>
            <a:endParaRPr lang="en-US" dirty="0" smtClean="0"/>
          </a:p>
          <a:p>
            <a:r>
              <a:rPr lang="en-US" dirty="0" smtClean="0"/>
              <a:t>Modeling/forecasting</a:t>
            </a:r>
            <a:r>
              <a:rPr lang="en-US" baseline="0" dirty="0" smtClean="0"/>
              <a:t> – trend various parameters up or down – how will this affect ROI figure?</a:t>
            </a:r>
          </a:p>
          <a:p>
            <a:endParaRPr lang="en-US" baseline="0" dirty="0" smtClean="0"/>
          </a:p>
          <a:p>
            <a:r>
              <a:rPr lang="en-US" baseline="0" dirty="0" smtClean="0"/>
              <a:t>If this model is replication – could it be validated for widespread use?</a:t>
            </a:r>
          </a:p>
          <a:p>
            <a:endParaRPr lang="en-US" baseline="0" dirty="0" smtClean="0"/>
          </a:p>
          <a:p>
            <a:r>
              <a:rPr lang="en-US" baseline="0" dirty="0" smtClean="0"/>
              <a:t>If the model is adopted at other institutions we could potentially establish peer groups or benchmarking </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18</a:t>
            </a:fld>
            <a:endParaRPr lang="en-US" dirty="0"/>
          </a:p>
        </p:txBody>
      </p:sp>
    </p:spTree>
    <p:extLst>
      <p:ext uri="{BB962C8B-B14F-4D97-AF65-F5344CB8AC3E}">
        <p14:creationId xmlns:p14="http://schemas.microsoft.com/office/powerpoint/2010/main" val="281946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F378A-EFCD-4CCB-B42F-1A283C1DB8C9}" type="slidenum">
              <a:rPr lang="en-US" smtClean="0"/>
              <a:t>19</a:t>
            </a:fld>
            <a:endParaRPr lang="en-US" dirty="0"/>
          </a:p>
        </p:txBody>
      </p:sp>
    </p:spTree>
    <p:extLst>
      <p:ext uri="{BB962C8B-B14F-4D97-AF65-F5344CB8AC3E}">
        <p14:creationId xmlns:p14="http://schemas.microsoft.com/office/powerpoint/2010/main" val="386617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would like to start off this talk by discussing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is the state of library return on investment algorithms?  Specifically what is the institutional</a:t>
            </a:r>
            <a:r>
              <a:rPr lang="en-US" baseline="0" dirty="0" smtClean="0"/>
              <a:t> return on investment for providing resources to their respective libraries.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First start with a brief</a:t>
            </a:r>
            <a:r>
              <a:rPr lang="en-US" baseline="0" dirty="0" smtClean="0"/>
              <a:t> discussion of ROI and it’s application in library settings, giving some examples of it’s use.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Transition into a</a:t>
            </a:r>
            <a:r>
              <a:rPr lang="en-US" baseline="0" dirty="0" smtClean="0"/>
              <a:t> model that has been developed to correlate institutional investment with grant income, how that model has evolved into usage in an academic health sciences library and finally how the assessment team at Georgetown adapted this model for use in our setting.</a:t>
            </a:r>
            <a:endParaRPr lang="en-US" dirty="0" smtClean="0"/>
          </a:p>
          <a:p>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2</a:t>
            </a:fld>
            <a:endParaRPr lang="en-US" dirty="0"/>
          </a:p>
        </p:txBody>
      </p:sp>
    </p:spTree>
    <p:extLst>
      <p:ext uri="{BB962C8B-B14F-4D97-AF65-F5344CB8AC3E}">
        <p14:creationId xmlns:p14="http://schemas.microsoft.com/office/powerpoint/2010/main" val="193520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DML – consolidated library merging several cross-campus</a:t>
            </a:r>
            <a:r>
              <a:rPr lang="en-US" baseline="0" dirty="0" smtClean="0"/>
              <a:t> health sciences libraries. </a:t>
            </a:r>
          </a:p>
          <a:p>
            <a:r>
              <a:rPr lang="en-US" dirty="0" smtClean="0"/>
              <a:t>2004 – major initiative to migrate to a digital collection</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3</a:t>
            </a:fld>
            <a:endParaRPr lang="en-US" dirty="0"/>
          </a:p>
        </p:txBody>
      </p:sp>
    </p:spTree>
    <p:extLst>
      <p:ext uri="{BB962C8B-B14F-4D97-AF65-F5344CB8AC3E}">
        <p14:creationId xmlns:p14="http://schemas.microsoft.com/office/powerpoint/2010/main" val="114871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DML of today….[1970-present]</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21C68-3462-4176-B8A0-A37F01D194DD}" type="slidenum">
              <a:rPr lang="en-US" smtClean="0"/>
              <a:pPr/>
              <a:t>4</a:t>
            </a:fld>
            <a:endParaRPr lang="en-US" dirty="0" smtClean="0"/>
          </a:p>
        </p:txBody>
      </p:sp>
      <p:sp>
        <p:nvSpPr>
          <p:cNvPr id="5" name="Footer Placeholder 4"/>
          <p:cNvSpPr>
            <a:spLocks noGrp="1"/>
          </p:cNvSpPr>
          <p:nvPr>
            <p:ph type="ftr" sz="quarter" idx="10"/>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presentation will focus on the library’s contribution to the institutional research enterprise I thought I would provide a snapshot of research</a:t>
            </a:r>
            <a:r>
              <a:rPr lang="en-US" baseline="0" dirty="0" smtClean="0"/>
              <a:t> endeavors at GUMC.</a:t>
            </a:r>
          </a:p>
          <a:p>
            <a:endParaRPr lang="en-US" baseline="0" dirty="0" smtClean="0"/>
          </a:p>
          <a:p>
            <a:r>
              <a:rPr lang="en-US" baseline="0" dirty="0" smtClean="0"/>
              <a:t>Georgetown has an </a:t>
            </a:r>
            <a:r>
              <a:rPr lang="en-US" baseline="0" dirty="0" smtClean="0"/>
              <a:t>Carnegie R1 </a:t>
            </a:r>
            <a:r>
              <a:rPr lang="en-US" baseline="0" dirty="0" smtClean="0"/>
              <a:t>designation which corresponds to the “Highest Research Activity”.</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5</a:t>
            </a:fld>
            <a:endParaRPr lang="en-US" dirty="0"/>
          </a:p>
        </p:txBody>
      </p:sp>
    </p:spTree>
    <p:extLst>
      <p:ext uri="{BB962C8B-B14F-4D97-AF65-F5344CB8AC3E}">
        <p14:creationId xmlns:p14="http://schemas.microsoft.com/office/powerpoint/2010/main" val="344558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ROIs described in the literature seemed to </a:t>
            </a:r>
            <a:r>
              <a:rPr lang="en-US" dirty="0" smtClean="0"/>
              <a:t>fall </a:t>
            </a:r>
            <a:r>
              <a:rPr lang="en-US" dirty="0" smtClean="0"/>
              <a:t>two different categories described.</a:t>
            </a:r>
            <a:endParaRPr lang="en-US" dirty="0"/>
          </a:p>
        </p:txBody>
      </p:sp>
      <p:sp>
        <p:nvSpPr>
          <p:cNvPr id="4" name="Slide Number Placeholder 3"/>
          <p:cNvSpPr>
            <a:spLocks noGrp="1"/>
          </p:cNvSpPr>
          <p:nvPr>
            <p:ph type="sldNum" sz="quarter" idx="10"/>
          </p:nvPr>
        </p:nvSpPr>
        <p:spPr/>
        <p:txBody>
          <a:bodyPr/>
          <a:lstStyle/>
          <a:p>
            <a:fld id="{97FF378A-EFCD-4CCB-B42F-1A283C1DB8C9}" type="slidenum">
              <a:rPr lang="en-US" smtClean="0"/>
              <a:t>6</a:t>
            </a:fld>
            <a:endParaRPr lang="en-US" dirty="0"/>
          </a:p>
        </p:txBody>
      </p:sp>
    </p:spTree>
    <p:extLst>
      <p:ext uri="{BB962C8B-B14F-4D97-AF65-F5344CB8AC3E}">
        <p14:creationId xmlns:p14="http://schemas.microsoft.com/office/powerpoint/2010/main" val="287332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a:t>
            </a:r>
            <a:r>
              <a:rPr lang="en-US" dirty="0" smtClean="0"/>
              <a:t>primarily qualitative ROI measures where gathered</a:t>
            </a:r>
            <a:r>
              <a:rPr lang="en-US" baseline="0" dirty="0" smtClean="0"/>
              <a:t> and analyzed commonly surveying </a:t>
            </a:r>
            <a:r>
              <a:rPr lang="en-US" dirty="0" smtClean="0"/>
              <a:t>end-users for ratings of satisfaction with library services/resources.</a:t>
            </a:r>
          </a:p>
          <a:p>
            <a:r>
              <a:rPr lang="en-US" sz="1200" b="0" i="0" u="none" strike="noStrike" kern="1200" baseline="0" dirty="0" smtClean="0">
                <a:solidFill>
                  <a:schemeClr val="tx1"/>
                </a:solidFill>
                <a:latin typeface="+mn-lt"/>
                <a:ea typeface="+mn-ea"/>
                <a:cs typeface="+mn-cs"/>
              </a:rPr>
              <a:t>In Health Sciences Librarianship the Rochester Study by Marshall published in 1992 demonstrated by qualitative means that physicians judged information provided by the library as having a significant impact on clinical decision-making, patient care and saved the physician time. This is an important study but did not quantify any of the study findings.  </a:t>
            </a:r>
            <a:endParaRPr lang="en-US" dirty="0" smtClean="0"/>
          </a:p>
          <a:p>
            <a:r>
              <a:rPr lang="en-US" b="1" dirty="0" smtClean="0"/>
              <a:t>There is now well established protocols and methodologies developed for quantitative measures of</a:t>
            </a:r>
            <a:r>
              <a:rPr lang="en-US" b="1" baseline="0" dirty="0" smtClean="0"/>
              <a:t> library impact</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Association of Research Libraries Statistics &amp; Assessment program has</a:t>
            </a:r>
            <a:r>
              <a:rPr lang="en-US" baseline="0" dirty="0" smtClean="0"/>
              <a:t> created a community of practice around the </a:t>
            </a:r>
            <a:r>
              <a:rPr lang="en-US" baseline="0" smtClean="0"/>
              <a:t>generation </a:t>
            </a:r>
            <a:r>
              <a:rPr lang="en-US" baseline="0" smtClean="0"/>
              <a:t>and use of </a:t>
            </a:r>
            <a:r>
              <a:rPr lang="en-US" baseline="0" dirty="0" smtClean="0"/>
              <a:t>quantitative  data with tools such as </a:t>
            </a:r>
            <a:r>
              <a:rPr lang="en-US" dirty="0" err="1" smtClean="0"/>
              <a:t>LibQUAL</a:t>
            </a:r>
            <a:r>
              <a:rPr lang="en-US" baseline="0" dirty="0" smtClean="0"/>
              <a:t> </a:t>
            </a:r>
            <a:r>
              <a:rPr lang="en-US" dirty="0" err="1" smtClean="0"/>
              <a:t>Climate</a:t>
            </a:r>
            <a:r>
              <a:rPr lang="en-US" baseline="0" dirty="0" err="1" smtClean="0"/>
              <a:t>QUAL</a:t>
            </a:r>
            <a:r>
              <a:rPr lang="en-US" baseline="0" dirty="0" smtClean="0"/>
              <a:t> </a:t>
            </a:r>
            <a:r>
              <a:rPr lang="en-US" baseline="0" dirty="0" err="1" smtClean="0"/>
              <a:t>LibValue</a:t>
            </a:r>
            <a:endParaRPr lang="en-US" baseline="0" dirty="0" smtClean="0"/>
          </a:p>
          <a:p>
            <a:r>
              <a:rPr lang="en-US" sz="1200" b="1" i="0" u="none" strike="noStrike" kern="1200" baseline="0" dirty="0" smtClean="0">
                <a:solidFill>
                  <a:schemeClr val="tx1"/>
                </a:solidFill>
                <a:latin typeface="+mn-lt"/>
                <a:ea typeface="+mn-ea"/>
                <a:cs typeface="+mn-cs"/>
              </a:rPr>
              <a:t>An example of a revenue-generating ROI study was a 2009 survey of approximately 5,000 Colorado residents.  The survey collected data on library use and estimation of dollar amount for services if the respondent was not able to access their local public library.  The return on investment (ROI) data generated was approximately five to one---that is, for every $1.00 spent on public libraries, $5.00 of value was</a:t>
            </a:r>
          </a:p>
          <a:p>
            <a:r>
              <a:rPr lang="en-US" sz="1200" b="1" i="0" u="none" strike="noStrike" kern="1200" baseline="0" dirty="0" smtClean="0">
                <a:solidFill>
                  <a:schemeClr val="tx1"/>
                </a:solidFill>
                <a:latin typeface="+mn-lt"/>
                <a:ea typeface="+mn-ea"/>
                <a:cs typeface="+mn-cs"/>
              </a:rPr>
              <a:t>realized by taxpayers.</a:t>
            </a:r>
          </a:p>
          <a:p>
            <a:r>
              <a:rPr lang="en-US" sz="1200" b="0" i="0" u="none" strike="noStrike" kern="1200" baseline="0" dirty="0" smtClean="0">
                <a:solidFill>
                  <a:schemeClr val="tx1"/>
                </a:solidFill>
                <a:latin typeface="+mn-lt"/>
                <a:ea typeface="+mn-ea"/>
                <a:cs typeface="+mn-cs"/>
              </a:rPr>
              <a:t>An example of a cost saving model was a University of Utah study presented at a recent Medical Library Association Annual Meeting section program titled: “Leading the</a:t>
            </a:r>
          </a:p>
          <a:p>
            <a:r>
              <a:rPr lang="en-US" sz="1200" b="0" i="0" u="none" strike="noStrike" kern="1200" baseline="0" dirty="0" smtClean="0">
                <a:solidFill>
                  <a:schemeClr val="tx1"/>
                </a:solidFill>
                <a:latin typeface="+mn-lt"/>
                <a:ea typeface="+mn-ea"/>
                <a:cs typeface="+mn-cs"/>
              </a:rPr>
              <a:t>Way in Assessing Our Value” devoted to development of quantitative tools for library assessment.  Researchers from the University of Utah described how librarian</a:t>
            </a:r>
          </a:p>
          <a:p>
            <a:r>
              <a:rPr lang="en-US" sz="1200" b="0" i="0" u="none" strike="noStrike" kern="1200" baseline="0" dirty="0" smtClean="0">
                <a:solidFill>
                  <a:schemeClr val="tx1"/>
                </a:solidFill>
                <a:latin typeface="+mn-lt"/>
                <a:ea typeface="+mn-ea"/>
                <a:cs typeface="+mn-cs"/>
              </a:rPr>
              <a:t>participation in patient rounding allowed for the calculation of specific reduction in physician salary and benefits due to the librarians conducting literature searches relating to patient care instead of the</a:t>
            </a:r>
          </a:p>
          <a:p>
            <a:r>
              <a:rPr lang="en-US" sz="1200" b="0" i="0" u="none" strike="noStrike" kern="1200" baseline="0" dirty="0" smtClean="0">
                <a:solidFill>
                  <a:schemeClr val="tx1"/>
                </a:solidFill>
                <a:latin typeface="+mn-lt"/>
                <a:ea typeface="+mn-ea"/>
                <a:cs typeface="+mn-cs"/>
              </a:rPr>
              <a:t>physician devoting time to this endeavor.</a:t>
            </a:r>
          </a:p>
          <a:p>
            <a:r>
              <a:rPr lang="en-US" sz="1200" b="1" i="0" u="none" strike="noStrike" kern="1200" baseline="0" dirty="0" smtClean="0">
                <a:solidFill>
                  <a:schemeClr val="tx1"/>
                </a:solidFill>
                <a:latin typeface="+mn-lt"/>
                <a:ea typeface="+mn-ea"/>
                <a:cs typeface="+mn-cs"/>
              </a:rPr>
              <a:t>The American Library Association and The Midcontinent Region of the National Network of Libraries of Medicine have developed “Library Value Calculators” which compiles a benefits/cost ratio and return-on-investment calculation based resources, services and staffing.</a:t>
            </a:r>
          </a:p>
          <a:p>
            <a:r>
              <a:rPr lang="en-US" baseline="0" dirty="0" smtClean="0"/>
              <a:t>The Dahlgren Assessment team used a model developed by Luther and Tenopir and adapted for use in academic medical libraries by Dr. Nancy Woelfl to quantify library contributions to research.</a:t>
            </a:r>
          </a:p>
        </p:txBody>
      </p:sp>
      <p:sp>
        <p:nvSpPr>
          <p:cNvPr id="4" name="Slide Number Placeholder 3"/>
          <p:cNvSpPr>
            <a:spLocks noGrp="1"/>
          </p:cNvSpPr>
          <p:nvPr>
            <p:ph type="sldNum" sz="quarter" idx="10"/>
          </p:nvPr>
        </p:nvSpPr>
        <p:spPr/>
        <p:txBody>
          <a:bodyPr/>
          <a:lstStyle/>
          <a:p>
            <a:fld id="{97FF378A-EFCD-4CCB-B42F-1A283C1DB8C9}" type="slidenum">
              <a:rPr lang="en-US" smtClean="0"/>
              <a:t>7</a:t>
            </a:fld>
            <a:endParaRPr lang="en-US" dirty="0"/>
          </a:p>
        </p:txBody>
      </p:sp>
    </p:spTree>
    <p:extLst>
      <p:ext uri="{BB962C8B-B14F-4D97-AF65-F5344CB8AC3E}">
        <p14:creationId xmlns:p14="http://schemas.microsoft.com/office/powerpoint/2010/main" val="44751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smtClean="0"/>
              <a:t>The ROI model used by the Dahlgren</a:t>
            </a:r>
            <a:r>
              <a:rPr lang="en-US" altLang="en-US" b="0" baseline="0" dirty="0" smtClean="0"/>
              <a:t> assessment team was developed by Judy Luther in 2008 working with the Dean of Libraries and faculty from University of Illinois Urbana Champaign.</a:t>
            </a:r>
          </a:p>
          <a:p>
            <a:pPr eaLnBrk="1" hangingPunct="1">
              <a:spcBef>
                <a:spcPct val="0"/>
              </a:spcBef>
            </a:pPr>
            <a:endParaRPr lang="en-US" altLang="en-US" b="0" baseline="0" dirty="0" smtClean="0"/>
          </a:p>
          <a:p>
            <a:pPr eaLnBrk="1" hangingPunct="1">
              <a:spcBef>
                <a:spcPct val="0"/>
              </a:spcBef>
            </a:pPr>
            <a:r>
              <a:rPr lang="en-US" altLang="en-US" b="0" baseline="0" dirty="0" smtClean="0"/>
              <a:t>The development of this model was based on the need for libraries to demonstrate to their administrators metrics measuring research performance, cost justification and return on investment figures and the application of research conducted by Carol Tenopir correlating electronic access to journals with faculty productivity</a:t>
            </a:r>
          </a:p>
          <a:p>
            <a:pPr eaLnBrk="1" hangingPunct="1">
              <a:spcBef>
                <a:spcPct val="0"/>
              </a:spcBef>
            </a:pPr>
            <a:endParaRPr lang="en-US" altLang="en-US" b="0" baseline="0" dirty="0" smtClean="0"/>
          </a:p>
          <a:p>
            <a:pPr eaLnBrk="1" hangingPunct="1">
              <a:spcBef>
                <a:spcPct val="0"/>
              </a:spcBef>
            </a:pPr>
            <a:r>
              <a:rPr lang="en-US" altLang="en-US" b="0" baseline="0" dirty="0" smtClean="0"/>
              <a:t>The model and results, published in a white paper referenced here show that at UIUC for every dollar the institution invested in the library budget, the institution could expect to earn $4.38 in grant income.</a:t>
            </a:r>
          </a:p>
          <a:p>
            <a:pPr eaLnBrk="1" hangingPunct="1">
              <a:spcBef>
                <a:spcPct val="0"/>
              </a:spcBef>
            </a:pPr>
            <a:endParaRPr lang="en-US" altLang="en-US" b="0" baseline="0" dirty="0" smtClean="0"/>
          </a:p>
          <a:p>
            <a:pPr eaLnBrk="1" hangingPunct="1">
              <a:spcBef>
                <a:spcPct val="0"/>
              </a:spcBef>
            </a:pPr>
            <a:r>
              <a:rPr lang="en-US" altLang="en-US" b="0" baseline="0" dirty="0" smtClean="0"/>
              <a:t>The model was derived from research conducted by Roger Strouse,  formerly with Outsell Inc., who described the contribution of corporate and government libraries to their institutions</a:t>
            </a:r>
          </a:p>
          <a:p>
            <a:pPr eaLnBrk="1" hangingPunct="1">
              <a:spcBef>
                <a:spcPct val="0"/>
              </a:spcBef>
            </a:pPr>
            <a:r>
              <a:rPr lang="en-US" altLang="en-US" b="0" baseline="0" dirty="0" smtClean="0"/>
              <a:t>based on the time and costs saved by users and the income generated when using library resources. The research was published in a 2003 issue of Information Outlook.</a:t>
            </a:r>
          </a:p>
          <a:p>
            <a:pPr eaLnBrk="1" hangingPunct="1">
              <a:spcBef>
                <a:spcPct val="0"/>
              </a:spcBef>
            </a:pPr>
            <a:endParaRPr lang="en-US" altLang="en-US" baseline="0" dirty="0" smtClean="0"/>
          </a:p>
          <a:p>
            <a:pPr eaLnBrk="1" hangingPunct="1">
              <a:spcBef>
                <a:spcPct val="0"/>
              </a:spcBef>
            </a:pPr>
            <a:r>
              <a:rPr lang="en-US" altLang="en-US" b="1" baseline="0" dirty="0" smtClean="0">
                <a:solidFill>
                  <a:srgbClr val="FF0000"/>
                </a:solidFill>
              </a:rPr>
              <a:t>At our North American Library Advisory Board (NALAB) in the 2006 Fall, we proposed the idea of conducting a case study with an academic institution. Paula Kaufman immediately and boldly raised her hand to volunteer the University of Illinois at Urbana–Champaign, providing access to their records, data, and wonderfully brilliant staff. Since then, we’ve assembled an esteemed team, including Carol Tenopir, Judy Luther, and Kira Cooper from Elsevier. Chrysanne Lowe; Vice President, Global Customer Marketing, Elsevier</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fld id="{3B39444C-2B44-4B90-8630-8866169DFDB7}" type="slidenum">
              <a:rPr lang="en-US" altLang="en-US" sz="1200" smtClean="0"/>
              <a:pPr eaLnBrk="1" hangingPunct="1"/>
              <a:t>8</a:t>
            </a:fld>
            <a:endParaRPr lang="en-US" altLang="en-US" sz="1200" dirty="0" smtClean="0"/>
          </a:p>
        </p:txBody>
      </p:sp>
    </p:spTree>
    <p:extLst>
      <p:ext uri="{BB962C8B-B14F-4D97-AF65-F5344CB8AC3E}">
        <p14:creationId xmlns:p14="http://schemas.microsoft.com/office/powerpoint/2010/main" val="358275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a:t>
            </a:r>
            <a:r>
              <a:rPr lang="en-US" sz="1800" baseline="0" dirty="0" smtClean="0"/>
              <a:t> is the UIUC model with data coming from:</a:t>
            </a:r>
            <a:endParaRPr lang="en-US" sz="1800" dirty="0" smtClean="0"/>
          </a:p>
          <a:p>
            <a:pPr marL="171450" indent="-171450">
              <a:buFont typeface="Arial" panose="020B0604020202020204" pitchFamily="34" charset="0"/>
              <a:buChar char="•"/>
            </a:pPr>
            <a:r>
              <a:rPr lang="en-US" sz="1800" dirty="0" smtClean="0"/>
              <a:t>Internal</a:t>
            </a:r>
            <a:r>
              <a:rPr lang="en-US" sz="1800" baseline="0" dirty="0" smtClean="0"/>
              <a:t> institutional sources</a:t>
            </a:r>
          </a:p>
          <a:p>
            <a:pPr marL="171450" indent="-171450">
              <a:buFont typeface="Arial" panose="020B0604020202020204" pitchFamily="34" charset="0"/>
              <a:buChar char="•"/>
            </a:pPr>
            <a:r>
              <a:rPr lang="en-US" sz="1800" baseline="0" dirty="0" smtClean="0"/>
              <a:t>Publically available databases</a:t>
            </a:r>
          </a:p>
          <a:p>
            <a:pPr marL="171450" indent="-171450">
              <a:buFont typeface="Arial" panose="020B0604020202020204" pitchFamily="34" charset="0"/>
              <a:buChar char="•"/>
            </a:pPr>
            <a:r>
              <a:rPr lang="en-US" sz="1800" baseline="0" dirty="0" smtClean="0"/>
              <a:t>faculty surveys</a:t>
            </a:r>
          </a:p>
          <a:p>
            <a:pPr marL="171450" indent="-171450">
              <a:buFont typeface="Arial" panose="020B0604020202020204" pitchFamily="34" charset="0"/>
              <a:buChar char="•"/>
            </a:pPr>
            <a:endParaRPr lang="en-US" sz="1800" baseline="0" dirty="0" smtClean="0"/>
          </a:p>
          <a:p>
            <a:pPr marL="0" indent="0">
              <a:buFont typeface="Arial" panose="020B0604020202020204" pitchFamily="34" charset="0"/>
              <a:buNone/>
            </a:pPr>
            <a:r>
              <a:rPr lang="en-US" sz="1800" baseline="0" dirty="0" smtClean="0"/>
              <a:t>Key data points:</a:t>
            </a:r>
          </a:p>
          <a:p>
            <a:pPr marL="171450" indent="-171450">
              <a:buFont typeface="Arial" panose="020B0604020202020204" pitchFamily="34" charset="0"/>
              <a:buChar char="•"/>
            </a:pPr>
            <a:r>
              <a:rPr lang="en-US" sz="1800" dirty="0" smtClean="0"/>
              <a:t>From faculty surveys</a:t>
            </a:r>
            <a:r>
              <a:rPr lang="en-US" sz="1800" baseline="0" dirty="0" smtClean="0"/>
              <a:t>: 78.14% of faculty report using citations in grant proposals.</a:t>
            </a:r>
          </a:p>
          <a:p>
            <a:pPr marL="171450" indent="-171450">
              <a:buFont typeface="Arial" panose="020B0604020202020204" pitchFamily="34" charset="0"/>
              <a:buChar char="•"/>
            </a:pPr>
            <a:r>
              <a:rPr lang="en-US" sz="1800" baseline="0" dirty="0" smtClean="0"/>
              <a:t>Number of proposals incorporating citations obtained through library collections: 50.79%</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Again the ROI is </a:t>
            </a:r>
            <a:r>
              <a:rPr lang="en-US" altLang="en-US" sz="1800" dirty="0" smtClean="0">
                <a:solidFill>
                  <a:srgbClr val="FF0000"/>
                </a:solidFill>
              </a:rPr>
              <a:t>$4.38 in grant income earned for every dollar invested in the library budget</a:t>
            </a:r>
            <a:endParaRPr lang="en-US" altLang="en-US" sz="1800" dirty="0" smtClean="0"/>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97FF378A-EFCD-4CCB-B42F-1A283C1DB8C9}" type="slidenum">
              <a:rPr lang="en-US" smtClean="0"/>
              <a:t>9</a:t>
            </a:fld>
            <a:endParaRPr lang="en-US" dirty="0"/>
          </a:p>
        </p:txBody>
      </p:sp>
    </p:spTree>
    <p:extLst>
      <p:ext uri="{BB962C8B-B14F-4D97-AF65-F5344CB8AC3E}">
        <p14:creationId xmlns:p14="http://schemas.microsoft.com/office/powerpoint/2010/main" val="320309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5C64C-68F0-40F5-88AD-1D271184F00D}" type="datetimeFigureOut">
              <a:rPr lang="en-US" smtClean="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114402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5C64C-68F0-40F5-88AD-1D271184F00D}" type="datetimeFigureOut">
              <a:rPr lang="en-US" smtClean="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59427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5C64C-68F0-40F5-88AD-1D271184F00D}" type="datetimeFigureOut">
              <a:rPr lang="en-US" smtClean="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340624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5C64C-68F0-40F5-88AD-1D271184F00D}" type="datetimeFigureOut">
              <a:rPr lang="en-US" smtClean="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31880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5C64C-68F0-40F5-88AD-1D271184F00D}" type="datetimeFigureOut">
              <a:rPr lang="en-US" smtClean="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253656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5C64C-68F0-40F5-88AD-1D271184F00D}" type="datetimeFigureOut">
              <a:rPr lang="en-US" smtClean="0"/>
              <a:t>6/22/18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263005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5C64C-68F0-40F5-88AD-1D271184F00D}" type="datetimeFigureOut">
              <a:rPr lang="en-US" smtClean="0"/>
              <a:t>6/22/18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157501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5C64C-68F0-40F5-88AD-1D271184F00D}" type="datetimeFigureOut">
              <a:rPr lang="en-US" smtClean="0"/>
              <a:t>6/22/18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187847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5C64C-68F0-40F5-88AD-1D271184F00D}" type="datetimeFigureOut">
              <a:rPr lang="en-US" smtClean="0"/>
              <a:t>6/22/18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5052E1-49E6-460C-95C2-22F53E1C492F}" type="slidenum">
              <a:rPr lang="en-US" smtClean="0"/>
              <a:t>‹#›</a:t>
            </a:fld>
            <a:endParaRPr lang="en-US" dirty="0"/>
          </a:p>
        </p:txBody>
      </p:sp>
      <p:grpSp>
        <p:nvGrpSpPr>
          <p:cNvPr id="5" name="Group 4"/>
          <p:cNvGrpSpPr/>
          <p:nvPr userDrawn="1"/>
        </p:nvGrpSpPr>
        <p:grpSpPr>
          <a:xfrm>
            <a:off x="1447800" y="381000"/>
            <a:ext cx="6019800" cy="6096000"/>
            <a:chOff x="1447800" y="381000"/>
            <a:chExt cx="6019800" cy="609600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3000" contrast="-62000"/>
                      </a14:imgEffect>
                    </a14:imgLayer>
                  </a14:imgProps>
                </a:ext>
                <a:ext uri="{28A0092B-C50C-407E-A947-70E740481C1C}">
                  <a14:useLocalDpi xmlns:a14="http://schemas.microsoft.com/office/drawing/2010/main" val="0"/>
                </a:ext>
              </a:extLst>
            </a:blip>
            <a:stretch>
              <a:fillRect/>
            </a:stretch>
          </p:blipFill>
          <p:spPr>
            <a:xfrm>
              <a:off x="2133600" y="609599"/>
              <a:ext cx="4804415" cy="5521977"/>
            </a:xfrm>
            <a:prstGeom prst="rect">
              <a:avLst/>
            </a:prstGeom>
          </p:spPr>
        </p:pic>
        <p:sp>
          <p:nvSpPr>
            <p:cNvPr id="7" name="Rectangle 6"/>
            <p:cNvSpPr/>
            <p:nvPr/>
          </p:nvSpPr>
          <p:spPr>
            <a:xfrm>
              <a:off x="1447800" y="381000"/>
              <a:ext cx="6019800" cy="60960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638403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5C64C-68F0-40F5-88AD-1D271184F00D}" type="datetimeFigureOut">
              <a:rPr lang="en-US" smtClean="0"/>
              <a:t>6/22/18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277541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5C64C-68F0-40F5-88AD-1D271184F00D}" type="datetimeFigureOut">
              <a:rPr lang="en-US" smtClean="0"/>
              <a:t>6/22/18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5052E1-49E6-460C-95C2-22F53E1C492F}" type="slidenum">
              <a:rPr lang="en-US" smtClean="0"/>
              <a:t>‹#›</a:t>
            </a:fld>
            <a:endParaRPr lang="en-US" dirty="0"/>
          </a:p>
        </p:txBody>
      </p:sp>
    </p:spTree>
    <p:extLst>
      <p:ext uri="{BB962C8B-B14F-4D97-AF65-F5344CB8AC3E}">
        <p14:creationId xmlns:p14="http://schemas.microsoft.com/office/powerpoint/2010/main" val="1633544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447800" y="381000"/>
            <a:ext cx="6019800" cy="6096000"/>
            <a:chOff x="1447800" y="381000"/>
            <a:chExt cx="6019800" cy="6096000"/>
          </a:xfrm>
        </p:grpSpPr>
        <p:pic>
          <p:nvPicPr>
            <p:cNvPr id="8" name="Picture 7"/>
            <p:cNvPicPr>
              <a:picLocks noChangeAspect="1"/>
            </p:cNvPicPr>
            <p:nvPr/>
          </p:nvPicPr>
          <p:blipFill>
            <a:blip r:embed="rId13" cstate="print">
              <a:extLst>
                <a:ext uri="{BEBA8EAE-BF5A-486C-A8C5-ECC9F3942E4B}">
                  <a14:imgProps xmlns:a14="http://schemas.microsoft.com/office/drawing/2010/main">
                    <a14:imgLayer r:embed="rId14">
                      <a14:imgEffect>
                        <a14:sharpenSoften amount="-5000"/>
                      </a14:imgEffect>
                      <a14:imgEffect>
                        <a14:brightnessContrast bright="43000" contrast="-62000"/>
                      </a14:imgEffect>
                    </a14:imgLayer>
                  </a14:imgProps>
                </a:ext>
                <a:ext uri="{28A0092B-C50C-407E-A947-70E740481C1C}">
                  <a14:useLocalDpi xmlns:a14="http://schemas.microsoft.com/office/drawing/2010/main" val="0"/>
                </a:ext>
              </a:extLst>
            </a:blip>
            <a:stretch>
              <a:fillRect/>
            </a:stretch>
          </p:blipFill>
          <p:spPr>
            <a:xfrm>
              <a:off x="2133600" y="609599"/>
              <a:ext cx="4804415" cy="5521977"/>
            </a:xfrm>
            <a:prstGeom prst="rect">
              <a:avLst/>
            </a:prstGeom>
          </p:spPr>
        </p:pic>
        <p:sp>
          <p:nvSpPr>
            <p:cNvPr id="9" name="Rectangle 8"/>
            <p:cNvSpPr/>
            <p:nvPr/>
          </p:nvSpPr>
          <p:spPr>
            <a:xfrm>
              <a:off x="1447800" y="381000"/>
              <a:ext cx="6019800" cy="60960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5C64C-68F0-40F5-88AD-1D271184F00D}" type="datetimeFigureOut">
              <a:rPr lang="en-US" smtClean="0"/>
              <a:t>6/22/18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052E1-49E6-460C-95C2-22F53E1C492F}" type="slidenum">
              <a:rPr lang="en-US" smtClean="0"/>
              <a:t>‹#›</a:t>
            </a:fld>
            <a:endParaRPr lang="en-US" dirty="0"/>
          </a:p>
        </p:txBody>
      </p:sp>
    </p:spTree>
    <p:extLst>
      <p:ext uri="{BB962C8B-B14F-4D97-AF65-F5344CB8AC3E}">
        <p14:creationId xmlns:p14="http://schemas.microsoft.com/office/powerpoint/2010/main" val="266973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pmc/articles/PMC225641/" TargetMode="External"/><Relationship Id="rId4" Type="http://schemas.openxmlformats.org/officeDocument/2006/relationships/hyperlink" Target="http://www.arl.org/focus-areas/statistics-assessment%23.VVE0Uo5Viko" TargetMode="External"/><Relationship Id="rId5" Type="http://schemas.openxmlformats.org/officeDocument/2006/relationships/hyperlink" Target="https://nnlm.gov/mcr/training/program-evaluation/cost-benefit-and-roi-calculator"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libraryconnect.elsevier.com/sites/default/files/lcwp0101_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143000"/>
          </a:xfrm>
        </p:spPr>
        <p:txBody>
          <a:bodyPr>
            <a:normAutofit fontScale="90000"/>
          </a:bodyPr>
          <a:lstStyle/>
          <a:p>
            <a:r>
              <a:rPr lang="en-US" sz="3600" dirty="0"/>
              <a:t>Library Return-on-Investment: </a:t>
            </a:r>
            <a:r>
              <a:rPr lang="en-US" sz="3600" dirty="0" smtClean="0"/>
              <a:t>Collaborating with Research Administration to develop a model for Health Sciences Library in support of research</a:t>
            </a:r>
            <a:endParaRPr lang="en-US" sz="3600" dirty="0"/>
          </a:p>
        </p:txBody>
      </p:sp>
      <p:sp>
        <p:nvSpPr>
          <p:cNvPr id="6" name="Content Placeholder 5"/>
          <p:cNvSpPr>
            <a:spLocks noGrp="1"/>
          </p:cNvSpPr>
          <p:nvPr>
            <p:ph sz="half" idx="2"/>
          </p:nvPr>
        </p:nvSpPr>
        <p:spPr>
          <a:xfrm>
            <a:off x="5105400" y="1600200"/>
            <a:ext cx="4038600" cy="4525963"/>
          </a:xfrm>
        </p:spPr>
        <p:txBody>
          <a:bodyPr>
            <a:normAutofit fontScale="92500" lnSpcReduction="10000"/>
          </a:bodyPr>
          <a:lstStyle/>
          <a:p>
            <a:pPr marL="1257300" lvl="2">
              <a:spcBef>
                <a:spcPts val="0"/>
              </a:spcBef>
            </a:pPr>
            <a:endParaRPr lang="en-US" dirty="0" smtClean="0">
              <a:ea typeface="Calibri"/>
              <a:cs typeface="Times New Roman"/>
            </a:endParaRPr>
          </a:p>
          <a:p>
            <a:pPr marL="1257300" lvl="2">
              <a:spcBef>
                <a:spcPts val="0"/>
              </a:spcBef>
            </a:pPr>
            <a:endParaRPr lang="en-US" dirty="0" smtClean="0">
              <a:ea typeface="Calibri"/>
              <a:cs typeface="Times New Roman"/>
            </a:endParaRPr>
          </a:p>
          <a:p>
            <a:pPr marL="857250" lvl="1">
              <a:spcBef>
                <a:spcPts val="0"/>
              </a:spcBef>
            </a:pPr>
            <a:endParaRPr lang="en-US" dirty="0">
              <a:ea typeface="Calibri"/>
              <a:cs typeface="Times New Roman"/>
            </a:endParaRPr>
          </a:p>
          <a:p>
            <a:pPr lvl="1"/>
            <a:endParaRPr lang="en-US" dirty="0" smtClean="0"/>
          </a:p>
        </p:txBody>
      </p:sp>
      <p:sp>
        <p:nvSpPr>
          <p:cNvPr id="2" name="Content Placeholder 1"/>
          <p:cNvSpPr>
            <a:spLocks noGrp="1"/>
          </p:cNvSpPr>
          <p:nvPr>
            <p:ph sz="half" idx="1"/>
          </p:nvPr>
        </p:nvSpPr>
        <p:spPr>
          <a:xfrm>
            <a:off x="457200" y="1905000"/>
            <a:ext cx="8382000" cy="4525963"/>
          </a:xfrm>
        </p:spPr>
        <p:txBody>
          <a:bodyPr>
            <a:normAutofit fontScale="92500" lnSpcReduction="10000"/>
          </a:bodyPr>
          <a:lstStyle/>
          <a:p>
            <a:pPr marL="0" indent="0">
              <a:buNone/>
            </a:pPr>
            <a:r>
              <a:rPr lang="en-US" b="1" dirty="0" smtClean="0"/>
              <a:t>Douglas </a:t>
            </a:r>
            <a:r>
              <a:rPr lang="en-US" b="1" dirty="0"/>
              <a:t>L. Varner, </a:t>
            </a:r>
            <a:r>
              <a:rPr lang="en-US" b="1" dirty="0" smtClean="0"/>
              <a:t>MS, MLS, AHIP </a:t>
            </a:r>
            <a:r>
              <a:rPr lang="en-US" dirty="0"/>
              <a:t>– </a:t>
            </a:r>
            <a:r>
              <a:rPr lang="en-US" dirty="0" smtClean="0"/>
              <a:t>Assistant Dean for Information Management / </a:t>
            </a:r>
            <a:r>
              <a:rPr lang="en-US" dirty="0"/>
              <a:t>Chief Biomedical </a:t>
            </a:r>
            <a:r>
              <a:rPr lang="en-US" dirty="0" smtClean="0"/>
              <a:t>Informationist</a:t>
            </a:r>
            <a:r>
              <a:rPr lang="en-US" dirty="0"/>
              <a:t>, Dahlgren Memorial Library, Georgetown University Medical </a:t>
            </a:r>
            <a:r>
              <a:rPr lang="en-US" dirty="0" smtClean="0"/>
              <a:t>Center.</a:t>
            </a:r>
            <a:endParaRPr lang="en-US" dirty="0"/>
          </a:p>
          <a:p>
            <a:pPr marL="0" indent="0">
              <a:buNone/>
            </a:pPr>
            <a:r>
              <a:rPr lang="en-US" b="1" dirty="0" smtClean="0"/>
              <a:t>Jennifer </a:t>
            </a:r>
            <a:r>
              <a:rPr lang="en-US" b="1" dirty="0"/>
              <a:t>C. </a:t>
            </a:r>
            <a:r>
              <a:rPr lang="en-US" b="1" dirty="0" smtClean="0"/>
              <a:t>Kluge, MSM </a:t>
            </a:r>
            <a:r>
              <a:rPr lang="en-US" dirty="0"/>
              <a:t>– Chief of Staff, Office of the Dean for Research, Georgetown University Medical </a:t>
            </a:r>
            <a:r>
              <a:rPr lang="en-US" dirty="0" smtClean="0"/>
              <a:t>Center.</a:t>
            </a:r>
            <a:endParaRPr lang="en-US" dirty="0"/>
          </a:p>
          <a:p>
            <a:pPr marL="0" indent="0">
              <a:buNone/>
            </a:pPr>
            <a:r>
              <a:rPr lang="en-US" b="1" dirty="0" smtClean="0"/>
              <a:t>Nancy </a:t>
            </a:r>
            <a:r>
              <a:rPr lang="en-US" b="1" dirty="0"/>
              <a:t>N. </a:t>
            </a:r>
            <a:r>
              <a:rPr lang="en-US" b="1" dirty="0" smtClean="0"/>
              <a:t>Woelfl, PhD </a:t>
            </a:r>
            <a:r>
              <a:rPr lang="en-US" dirty="0"/>
              <a:t>– Professor Emeritus, McGoogan Library of </a:t>
            </a:r>
            <a:r>
              <a:rPr lang="en-US" dirty="0" smtClean="0"/>
              <a:t>Medicine, University </a:t>
            </a:r>
            <a:r>
              <a:rPr lang="en-US" dirty="0"/>
              <a:t>of Nebraska Medical </a:t>
            </a:r>
            <a:r>
              <a:rPr lang="en-US" dirty="0" smtClean="0"/>
              <a:t>Center.</a:t>
            </a:r>
            <a:endParaRPr lang="en-US" dirty="0"/>
          </a:p>
          <a:p>
            <a:pPr marL="0" indent="0">
              <a:buNone/>
            </a:pPr>
            <a:r>
              <a:rPr lang="en-US" b="1" dirty="0"/>
              <a:t>Jett McCann, MLS, CKM, DM/AHIP</a:t>
            </a:r>
            <a:r>
              <a:rPr lang="en-US" dirty="0"/>
              <a:t> – Senior Associate Dean for Knowledge Management; Director, Dahlgren Memorial Library, Georgetown University Medical Center</a:t>
            </a:r>
            <a:r>
              <a:rPr lang="en-US" dirty="0" smtClean="0"/>
              <a:t>.</a:t>
            </a:r>
            <a:endParaRPr lang="en-US" dirty="0"/>
          </a:p>
        </p:txBody>
      </p:sp>
    </p:spTree>
    <p:extLst>
      <p:ext uri="{BB962C8B-B14F-4D97-AF65-F5344CB8AC3E}">
        <p14:creationId xmlns:p14="http://schemas.microsoft.com/office/powerpoint/2010/main" val="2588964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Quantitative Return-on-investment Model Development for Research </a:t>
            </a:r>
            <a:r>
              <a:rPr lang="en-US" altLang="en-US" sz="3600" dirty="0" smtClean="0"/>
              <a:t>Support: Tenopir, et al;  2010</a:t>
            </a:r>
            <a:endParaRPr lang="en-US" sz="3600" dirty="0"/>
          </a:p>
        </p:txBody>
      </p:sp>
      <p:sp>
        <p:nvSpPr>
          <p:cNvPr id="3" name="Content Placeholder 2"/>
          <p:cNvSpPr>
            <a:spLocks noGrp="1"/>
          </p:cNvSpPr>
          <p:nvPr>
            <p:ph idx="1"/>
          </p:nvPr>
        </p:nvSpPr>
        <p:spPr>
          <a:xfrm>
            <a:off x="304800" y="1600200"/>
            <a:ext cx="8610600" cy="4525963"/>
          </a:xfrm>
        </p:spPr>
        <p:txBody>
          <a:bodyPr>
            <a:noAutofit/>
          </a:bodyPr>
          <a:lstStyle/>
          <a:p>
            <a:pPr>
              <a:lnSpc>
                <a:spcPct val="120000"/>
              </a:lnSpc>
            </a:pPr>
            <a:r>
              <a:rPr lang="en-US" sz="2400" dirty="0" smtClean="0"/>
              <a:t>Tenopir</a:t>
            </a:r>
            <a:r>
              <a:rPr lang="en-US" sz="2400" dirty="0"/>
              <a:t>, C., Love, A., Park, J., Wu, L., Baer, A., &amp; Mays, R. (2010). University Investment in the Library, Phase II: An International Study of the Library's Value to the Grants Process. (B. Kingma &amp; King, D. W., Eds.)Library Connect White Paper. San Diego, CA: Elsevier.</a:t>
            </a:r>
            <a:endParaRPr lang="en-US" sz="2400" dirty="0" smtClean="0"/>
          </a:p>
          <a:p>
            <a:pPr>
              <a:lnSpc>
                <a:spcPct val="120000"/>
              </a:lnSpc>
            </a:pPr>
            <a:r>
              <a:rPr lang="en-US" sz="2400" dirty="0" smtClean="0">
                <a:solidFill>
                  <a:srgbClr val="FF0000"/>
                </a:solidFill>
              </a:rPr>
              <a:t>For </a:t>
            </a:r>
            <a:r>
              <a:rPr lang="en-US" sz="2400" dirty="0">
                <a:solidFill>
                  <a:srgbClr val="FF0000"/>
                </a:solidFill>
              </a:rPr>
              <a:t>every monetary unit invested in academic libraries, the parent institutions received a return on investment </a:t>
            </a:r>
            <a:r>
              <a:rPr lang="en-US" sz="2400" dirty="0" smtClean="0">
                <a:solidFill>
                  <a:srgbClr val="FF0000"/>
                </a:solidFill>
              </a:rPr>
              <a:t>of between </a:t>
            </a:r>
            <a:r>
              <a:rPr lang="en-US" sz="2400" dirty="0">
                <a:solidFill>
                  <a:srgbClr val="FF0000"/>
                </a:solidFill>
              </a:rPr>
              <a:t>15.54:1 to 0.64:1 in research grant income. In 6 of the 8 countries, the ROI for grants is more than 1:1</a:t>
            </a:r>
            <a:r>
              <a:rPr lang="en-US" sz="2400" dirty="0" smtClean="0">
                <a:solidFill>
                  <a:srgbClr val="FF0000"/>
                </a:solidFill>
              </a:rPr>
              <a:t>.</a:t>
            </a:r>
          </a:p>
        </p:txBody>
      </p:sp>
    </p:spTree>
    <p:extLst>
      <p:ext uri="{BB962C8B-B14F-4D97-AF65-F5344CB8AC3E}">
        <p14:creationId xmlns:p14="http://schemas.microsoft.com/office/powerpoint/2010/main" val="18493454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0"/>
          </p:nvPr>
        </p:nvSpPr>
        <p:spPr>
          <a:noFill/>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endParaRPr lang="en-US" altLang="en-US" dirty="0" smtClean="0">
              <a:solidFill>
                <a:srgbClr val="4D4F53"/>
              </a:solidFill>
            </a:endParaRPr>
          </a:p>
        </p:txBody>
      </p:sp>
      <p:sp>
        <p:nvSpPr>
          <p:cNvPr id="17411" name="Footer Placeholder 3"/>
          <p:cNvSpPr txBox="1">
            <a:spLocks noGrp="1"/>
          </p:cNvSpPr>
          <p:nvPr/>
        </p:nvSpPr>
        <p:spPr bwMode="auto">
          <a:xfrm>
            <a:off x="914400" y="152400"/>
            <a:ext cx="5486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r>
              <a:rPr lang="en-US" altLang="en-US" dirty="0"/>
              <a:t>University of Nebraska Medical Center</a:t>
            </a:r>
          </a:p>
        </p:txBody>
      </p:sp>
      <p:graphicFrame>
        <p:nvGraphicFramePr>
          <p:cNvPr id="194613" name="Group 53"/>
          <p:cNvGraphicFramePr>
            <a:graphicFrameLocks noGrp="1"/>
          </p:cNvGraphicFramePr>
          <p:nvPr>
            <p:extLst>
              <p:ext uri="{D42A27DB-BD31-4B8C-83A1-F6EECF244321}">
                <p14:modId xmlns:p14="http://schemas.microsoft.com/office/powerpoint/2010/main" val="3733698090"/>
              </p:ext>
            </p:extLst>
          </p:nvPr>
        </p:nvGraphicFramePr>
        <p:xfrm>
          <a:off x="924128" y="628650"/>
          <a:ext cx="7762672" cy="5167831"/>
        </p:xfrm>
        <a:graphic>
          <a:graphicData uri="http://schemas.openxmlformats.org/drawingml/2006/table">
            <a:tbl>
              <a:tblPr/>
              <a:tblGrid>
                <a:gridCol w="3127375"/>
                <a:gridCol w="1053897"/>
                <a:gridCol w="3581400"/>
              </a:tblGrid>
              <a:tr h="228590">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University of Nebraska Medical Center adaption of UIUC model</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Number of principle investigators.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97</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NIH Database Research Project Detail</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349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a= percentage of proposals using citations.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94%</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a = NIH Research Awards/NIH Total Awards</a:t>
                      </a:r>
                      <a:br>
                        <a:rPr kumimoji="0" lang="en-US" sz="1200" b="0" i="0" u="none" strike="noStrike" cap="none" normalizeH="0" baseline="0" dirty="0" smtClean="0">
                          <a:ln>
                            <a:noFill/>
                          </a:ln>
                          <a:solidFill>
                            <a:srgbClr val="000000"/>
                          </a:solidFill>
                          <a:effectLst/>
                          <a:latin typeface="Arial" charset="0"/>
                        </a:rPr>
                      </a:br>
                      <a:r>
                        <a:rPr kumimoji="0" lang="en-US" sz="1200" b="0" i="0" u="none" strike="noStrike" cap="none" normalizeH="0" baseline="0" dirty="0" smtClean="0">
                          <a:ln>
                            <a:noFill/>
                          </a:ln>
                          <a:solidFill>
                            <a:srgbClr val="000000"/>
                          </a:solidFill>
                          <a:effectLst/>
                          <a:latin typeface="Arial" charset="0"/>
                        </a:rPr>
                        <a:t>[where Research awards/Total awards reflects % of proposals using citations]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36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A4 = Number of grant proposals.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575</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Number of grant proposals</a:t>
                      </a:r>
                      <a:br>
                        <a:rPr kumimoji="0" lang="en-US" sz="1200" b="0" i="0" u="none" strike="noStrike" cap="none" normalizeH="0" baseline="0" dirty="0" smtClean="0">
                          <a:ln>
                            <a:noFill/>
                          </a:ln>
                          <a:solidFill>
                            <a:srgbClr val="000000"/>
                          </a:solidFill>
                          <a:effectLst/>
                          <a:latin typeface="Arial" charset="0"/>
                        </a:rPr>
                      </a:br>
                      <a:r>
                        <a:rPr kumimoji="0" lang="en-US" sz="1200" b="0" i="0" u="none" strike="noStrike" cap="none" normalizeH="0" baseline="0" dirty="0" smtClean="0">
                          <a:ln>
                            <a:noFill/>
                          </a:ln>
                          <a:solidFill>
                            <a:srgbClr val="000000"/>
                          </a:solidFill>
                          <a:effectLst/>
                          <a:latin typeface="Arial" charset="0"/>
                        </a:rPr>
                        <a:t>presumes a success rate of 20%</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A5 = Number of grant awards.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1"/>
                          </a:solidFill>
                          <a:effectLst/>
                          <a:latin typeface="Arial" charset="0"/>
                        </a:rPr>
                        <a:t>115</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Number of grant awards from NIH Database</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36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b= Factor for citations obtained via library networks.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1"/>
                          </a:solidFill>
                          <a:effectLst/>
                          <a:latin typeface="Arial" charset="0"/>
                        </a:rPr>
                        <a:t>80%</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b=average response between UIUC and UNMC for citations obtained via campus library</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349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B = Percentage of proposals incorporating citations obtained through library</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17.5%</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B = % proposals incorporating citations obtained through library</a:t>
                      </a:r>
                      <a:br>
                        <a:rPr kumimoji="0" lang="en-US" sz="1200" b="0" i="0" u="none" strike="noStrike" cap="none" normalizeH="0" baseline="0" dirty="0" smtClean="0">
                          <a:ln>
                            <a:noFill/>
                          </a:ln>
                          <a:solidFill>
                            <a:srgbClr val="000000"/>
                          </a:solidFill>
                          <a:effectLst/>
                          <a:latin typeface="Arial" charset="0"/>
                        </a:rPr>
                      </a:br>
                      <a:r>
                        <a:rPr kumimoji="0" lang="en-US" sz="1200" b="0" i="0" u="none" strike="noStrike" kern="1200" cap="none" normalizeH="0" baseline="0" dirty="0" smtClean="0">
                          <a:ln>
                            <a:noFill/>
                          </a:ln>
                          <a:solidFill>
                            <a:srgbClr val="000000"/>
                          </a:solidFill>
                          <a:effectLst/>
                          <a:latin typeface="Arial" charset="0"/>
                          <a:ea typeface="+mn-ea"/>
                          <a:cs typeface="+mn-cs"/>
                        </a:rPr>
                        <a:t>B</a:t>
                      </a:r>
                      <a:r>
                        <a:rPr kumimoji="0" lang="en-US" sz="1200" b="1" i="0" u="none" strike="noStrike" kern="1200" cap="none" normalizeH="0" baseline="0" dirty="0" smtClean="0">
                          <a:ln>
                            <a:noFill/>
                          </a:ln>
                          <a:solidFill>
                            <a:srgbClr val="000000"/>
                          </a:solidFill>
                          <a:effectLst/>
                          <a:latin typeface="Arial" charset="0"/>
                          <a:ea typeface="+mn-ea"/>
                          <a:cs typeface="+mn-cs"/>
                        </a:rPr>
                        <a:t> = </a:t>
                      </a:r>
                      <a:r>
                        <a:rPr kumimoji="0" lang="en-US" sz="1200" b="0" i="0" u="none" strike="noStrike" kern="1200" cap="none" normalizeH="0" baseline="0" dirty="0" smtClean="0">
                          <a:ln>
                            <a:noFill/>
                          </a:ln>
                          <a:solidFill>
                            <a:srgbClr val="000000"/>
                          </a:solidFill>
                          <a:effectLst/>
                          <a:latin typeface="Arial" charset="0"/>
                          <a:ea typeface="+mn-ea"/>
                          <a:cs typeface="+mn-cs"/>
                        </a:rPr>
                        <a:t>(A5 *b)/(A4 * a)</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A8 = Total NIH Awards [2007].</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1"/>
                          </a:solidFill>
                          <a:effectLst/>
                          <a:latin typeface="Arial" charset="0"/>
                        </a:rPr>
                        <a:t>$41,100,105 </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Dollars from NIH database</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739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 = Proportion of grant secured using library materials</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$6,567,797 </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 = Proportion of grant secured using library materials</a:t>
                      </a:r>
                      <a:br>
                        <a:rPr kumimoji="0" lang="en-US" sz="1200" b="0" i="0" u="none" strike="noStrike" cap="none" normalizeH="0" baseline="0" dirty="0" smtClean="0">
                          <a:ln>
                            <a:noFill/>
                          </a:ln>
                          <a:solidFill>
                            <a:srgbClr val="000000"/>
                          </a:solidFill>
                          <a:effectLst/>
                          <a:latin typeface="Arial" charset="0"/>
                        </a:rPr>
                      </a:br>
                      <a:r>
                        <a:rPr kumimoji="0" lang="en-US" sz="1200" b="0" i="0" u="none" strike="noStrike" cap="none" normalizeH="0" baseline="0" dirty="0" smtClean="0">
                          <a:ln>
                            <a:noFill/>
                          </a:ln>
                          <a:solidFill>
                            <a:srgbClr val="000000"/>
                          </a:solidFill>
                          <a:effectLst/>
                          <a:latin typeface="Arial" charset="0"/>
                        </a:rPr>
                        <a:t>C = (a * B* A8)</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A10 = Total library budget</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$3,117,530</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provided by library staff</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8CCE4"/>
                    </a:solidFill>
                  </a:tcPr>
                </a:tc>
              </a:tr>
              <a:tr h="2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D = University ROI for library</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$2.11</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D = C/A10</a:t>
                      </a:r>
                    </a:p>
                  </a:txBody>
                  <a:tcPr marL="8759" marR="8759" marT="875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731670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2286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0097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1369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9684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3"/>
            <a:ext cx="10842626"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1174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7" y="33867"/>
            <a:ext cx="1057156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8532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67"/>
            <a:ext cx="8959851" cy="369332"/>
          </a:xfrm>
          <a:prstGeom prst="rect">
            <a:avLst/>
          </a:prstGeom>
          <a:noFill/>
        </p:spPr>
        <p:txBody>
          <a:bodyPr wrap="square" rtlCol="0">
            <a:spAutoFit/>
          </a:bodyPr>
          <a:lstStyle/>
          <a:p>
            <a:pPr algn="ctr"/>
            <a:r>
              <a:rPr lang="en-US" dirty="0" smtClean="0"/>
              <a:t>Dahlgren/Georgetown Citation Analysis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35503039"/>
              </p:ext>
            </p:extLst>
          </p:nvPr>
        </p:nvGraphicFramePr>
        <p:xfrm>
          <a:off x="304800" y="381000"/>
          <a:ext cx="8305800" cy="6019800"/>
        </p:xfrm>
        <a:graphic>
          <a:graphicData uri="http://schemas.openxmlformats.org/drawingml/2006/table">
            <a:tbl>
              <a:tblPr/>
              <a:tblGrid>
                <a:gridCol w="1752600"/>
                <a:gridCol w="1066800"/>
                <a:gridCol w="1066800"/>
                <a:gridCol w="908964"/>
                <a:gridCol w="778402"/>
                <a:gridCol w="979634"/>
                <a:gridCol w="1752600"/>
              </a:tblGrid>
              <a:tr h="494399">
                <a:tc>
                  <a:txBody>
                    <a:bodyPr/>
                    <a:lstStyle/>
                    <a:p>
                      <a:pPr algn="ctr" fontAlgn="b"/>
                      <a:r>
                        <a:rPr lang="en-US" sz="1600" b="1" i="0" u="none" strike="noStrike" dirty="0">
                          <a:solidFill>
                            <a:srgbClr val="000000"/>
                          </a:solidFill>
                          <a:effectLst/>
                          <a:latin typeface="Times New Roman"/>
                        </a:rPr>
                        <a:t>Proposals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Journals (Electronic)</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Journals (Print)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Books (Print)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Open Access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Not in collections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TOTAL</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i-FI" sz="1600" b="0" i="0" u="none" strike="noStrike" dirty="0">
                          <a:solidFill>
                            <a:srgbClr val="000000"/>
                          </a:solidFill>
                          <a:effectLst/>
                          <a:latin typeface="Times New Roman"/>
                        </a:rPr>
                        <a:t>79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Times New Roman"/>
                        </a:rPr>
                        <a:t>97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48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42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108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32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56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67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23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Times New Roman"/>
                        </a:rPr>
                        <a:t>21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56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62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82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12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Times New Roman"/>
                        </a:rPr>
                        <a:t>57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a:solidFill>
                            <a:srgbClr val="000000"/>
                          </a:solidFill>
                          <a:effectLst/>
                          <a:latin typeface="Times New Roman"/>
                        </a:rPr>
                        <a:t>57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solidFill>
                            <a:srgbClr val="000000"/>
                          </a:solidFill>
                          <a:effectLst/>
                          <a:latin typeface="Times New Roman"/>
                        </a:rPr>
                        <a:t>77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60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103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130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0" i="0" u="none" strike="noStrike">
                          <a:solidFill>
                            <a:srgbClr val="000000"/>
                          </a:solidFill>
                          <a:effectLst/>
                          <a:latin typeface="Times New Roman"/>
                        </a:rPr>
                        <a:t>152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63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Times New Roman"/>
                        </a:rPr>
                        <a:t>21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600" b="0" i="0" u="none" strike="noStrike" dirty="0">
                          <a:solidFill>
                            <a:srgbClr val="000000"/>
                          </a:solidFill>
                          <a:effectLst/>
                          <a:latin typeface="Times New Roman"/>
                        </a:rPr>
                        <a:t>21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0" i="0" u="none" strike="noStrike">
                          <a:solidFill>
                            <a:srgbClr val="000000"/>
                          </a:solidFill>
                          <a:effectLst/>
                          <a:latin typeface="Times New Roman"/>
                        </a:rPr>
                        <a:t>105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25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600" b="0" i="0" u="none" strike="noStrike">
                          <a:solidFill>
                            <a:srgbClr val="000000"/>
                          </a:solidFill>
                          <a:effectLst/>
                          <a:latin typeface="Times New Roman"/>
                        </a:rPr>
                        <a:t>37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74">
                <a:tc>
                  <a:txBody>
                    <a:bodyPr/>
                    <a:lstStyle/>
                    <a:p>
                      <a:pPr algn="l" fontAlgn="b"/>
                      <a:r>
                        <a:rPr lang="en-US" sz="1600" b="0" i="0" u="none" strike="noStrike" dirty="0">
                          <a:solidFill>
                            <a:srgbClr val="000000"/>
                          </a:solidFill>
                          <a:effectLst/>
                          <a:latin typeface="Times New Roman"/>
                        </a:rPr>
                        <a:t>Proposal 18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35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a:rPr>
                        <a:t>40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74">
                <a:tc>
                  <a:txBody>
                    <a:bodyPr/>
                    <a:lstStyle/>
                    <a:p>
                      <a:pPr algn="l" fontAlgn="b"/>
                      <a:r>
                        <a:rPr lang="en-US" sz="1600" b="1" i="0" u="none" strike="noStrike" dirty="0">
                          <a:solidFill>
                            <a:srgbClr val="000000"/>
                          </a:solidFill>
                          <a:effectLst/>
                          <a:latin typeface="Times New Roman"/>
                        </a:rPr>
                        <a:t>TOTAL</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1" i="0" u="none" strike="noStrike">
                          <a:solidFill>
                            <a:srgbClr val="000000"/>
                          </a:solidFill>
                          <a:effectLst/>
                          <a:latin typeface="Times New Roman"/>
                        </a:rPr>
                        <a:t>742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1" i="0" u="none" strike="noStrike">
                          <a:solidFill>
                            <a:srgbClr val="000000"/>
                          </a:solidFill>
                          <a:effectLst/>
                          <a:latin typeface="Times New Roman"/>
                        </a:rPr>
                        <a:t>13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76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1" i="0" u="none" strike="noStrike">
                          <a:solidFill>
                            <a:srgbClr val="000000"/>
                          </a:solidFill>
                          <a:effectLst/>
                          <a:latin typeface="Times New Roman"/>
                        </a:rPr>
                        <a:t>213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1" i="0" u="none" strike="noStrike">
                          <a:solidFill>
                            <a:srgbClr val="000000"/>
                          </a:solidFill>
                          <a:effectLst/>
                          <a:latin typeface="Times New Roman"/>
                        </a:rPr>
                        <a:t>1051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gn="l" fontAlgn="b"/>
                      <a:r>
                        <a:rPr lang="en-US" sz="1600" b="1" i="0" u="none" strike="noStrike" dirty="0">
                          <a:solidFill>
                            <a:srgbClr val="000000"/>
                          </a:solidFill>
                          <a:effectLst/>
                          <a:latin typeface="Times New Roman"/>
                        </a:rPr>
                        <a: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b-NO" sz="1600" b="1" i="0" u="none" strike="noStrike" dirty="0">
                          <a:solidFill>
                            <a:srgbClr val="000000"/>
                          </a:solidFill>
                          <a:effectLst/>
                          <a:latin typeface="Times New Roman"/>
                        </a:rPr>
                        <a:t>70.60%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Times New Roman"/>
                        </a:rPr>
                        <a:t>0.67%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600" b="1" i="0" u="none" strike="noStrike">
                          <a:solidFill>
                            <a:srgbClr val="000000"/>
                          </a:solidFill>
                          <a:effectLst/>
                          <a:latin typeface="Times New Roman"/>
                        </a:rPr>
                        <a:t>1.24%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600" b="1" i="0" u="none" strike="noStrike">
                          <a:solidFill>
                            <a:srgbClr val="000000"/>
                          </a:solidFill>
                          <a:effectLst/>
                          <a:latin typeface="Times New Roman"/>
                        </a:rPr>
                        <a:t>7.23%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600" b="1" i="0" u="none" strike="noStrike">
                          <a:solidFill>
                            <a:srgbClr val="000000"/>
                          </a:solidFill>
                          <a:effectLst/>
                          <a:latin typeface="Times New Roman"/>
                        </a:rPr>
                        <a:t>20.27%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Times New Roman"/>
                        </a:rPr>
                        <a:t>100.00%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effectLst/>
                          <a:latin typeface="Times New Roman"/>
                        </a:rPr>
                        <a:t>AGGREGATED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hr-HR" sz="1600" b="1" i="0" u="none" strike="noStrike" dirty="0">
                          <a:solidFill>
                            <a:srgbClr val="000000"/>
                          </a:solidFill>
                          <a:effectLst/>
                          <a:latin typeface="Times New Roman"/>
                        </a:rPr>
                        <a:t>79.73%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is-IS" sz="1600" b="1" i="0" u="none" strike="noStrike">
                          <a:solidFill>
                            <a:srgbClr val="000000"/>
                          </a:solidFill>
                          <a:effectLst/>
                          <a:latin typeface="Times New Roman"/>
                        </a:rPr>
                        <a:t>20.27%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1" i="0" u="none" strike="noStrike" dirty="0">
                          <a:solidFill>
                            <a:srgbClr val="000000"/>
                          </a:solidFill>
                          <a:effectLst/>
                          <a:latin typeface="Times New Roman"/>
                        </a:rPr>
                        <a:t>100.00%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53030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0"/>
          </p:nvPr>
        </p:nvSpPr>
        <p:spPr>
          <a:noFill/>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endParaRPr lang="en-US" altLang="en-US" dirty="0" smtClean="0">
              <a:solidFill>
                <a:srgbClr val="4D4F53"/>
              </a:solidFill>
            </a:endParaRPr>
          </a:p>
        </p:txBody>
      </p:sp>
      <p:sp>
        <p:nvSpPr>
          <p:cNvPr id="17411" name="Footer Placeholder 3"/>
          <p:cNvSpPr txBox="1">
            <a:spLocks noGrp="1"/>
          </p:cNvSpPr>
          <p:nvPr/>
        </p:nvSpPr>
        <p:spPr bwMode="auto">
          <a:xfrm>
            <a:off x="914400" y="152400"/>
            <a:ext cx="5486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r>
              <a:rPr lang="en-US" altLang="en-US" dirty="0"/>
              <a:t>University of Nebraska Medical Center</a:t>
            </a:r>
          </a:p>
        </p:txBody>
      </p:sp>
      <p:pic>
        <p:nvPicPr>
          <p:cNvPr id="5" name="Picture 4" descr="Untitled-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585" y="13067113"/>
            <a:ext cx="11168015" cy="7264979"/>
          </a:xfrm>
          <a:prstGeom prst="rect">
            <a:avLst/>
          </a:prstGeom>
        </p:spPr>
      </p:pic>
      <p:pic>
        <p:nvPicPr>
          <p:cNvPr id="6" name="Picture 5" descr="Untitled-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985" y="13219513"/>
            <a:ext cx="11168015" cy="7264979"/>
          </a:xfrm>
          <a:prstGeom prst="rect">
            <a:avLst/>
          </a:prstGeom>
        </p:spPr>
      </p:pic>
      <p:pic>
        <p:nvPicPr>
          <p:cNvPr id="2" name="Picture 1" descr="ROI Calculation 201609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41291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challenges / future exploration</a:t>
            </a:r>
            <a:endParaRPr lang="en-US" dirty="0"/>
          </a:p>
        </p:txBody>
      </p:sp>
      <p:sp>
        <p:nvSpPr>
          <p:cNvPr id="3" name="Content Placeholder 2"/>
          <p:cNvSpPr>
            <a:spLocks noGrp="1"/>
          </p:cNvSpPr>
          <p:nvPr>
            <p:ph idx="1"/>
          </p:nvPr>
        </p:nvSpPr>
        <p:spPr/>
        <p:txBody>
          <a:bodyPr>
            <a:normAutofit fontScale="70000" lnSpcReduction="20000"/>
          </a:bodyPr>
          <a:lstStyle/>
          <a:p>
            <a:r>
              <a:rPr lang="en-US" sz="3300" dirty="0" smtClean="0"/>
              <a:t>Pilot study</a:t>
            </a:r>
          </a:p>
          <a:p>
            <a:pPr lvl="1"/>
            <a:r>
              <a:rPr lang="en-US" sz="3300" dirty="0" smtClean="0"/>
              <a:t>18 proposals from 2013 (will reanalyze since print volumes are no longer in collection).</a:t>
            </a:r>
          </a:p>
          <a:p>
            <a:pPr lvl="1"/>
            <a:r>
              <a:rPr lang="en-US" sz="3300" dirty="0" smtClean="0"/>
              <a:t>7 proposals each from 2014 and 2015</a:t>
            </a:r>
          </a:p>
          <a:p>
            <a:pPr lvl="1"/>
            <a:r>
              <a:rPr lang="en-US" sz="3300" dirty="0" smtClean="0"/>
              <a:t>Effect of combining years?</a:t>
            </a:r>
          </a:p>
          <a:p>
            <a:r>
              <a:rPr lang="en-US" sz="3300" dirty="0" smtClean="0"/>
              <a:t>Modeling/forecasting to provide real-time dashboard of effects of library budget on grant income</a:t>
            </a:r>
          </a:p>
          <a:p>
            <a:pPr lvl="1"/>
            <a:r>
              <a:rPr lang="en-US" sz="3300" dirty="0" smtClean="0"/>
              <a:t>EX: budget reduction will have $X.XX effect on grant income</a:t>
            </a:r>
          </a:p>
          <a:p>
            <a:r>
              <a:rPr lang="en-US" sz="3300" dirty="0" smtClean="0"/>
              <a:t>Replication at other institutions</a:t>
            </a:r>
          </a:p>
          <a:p>
            <a:r>
              <a:rPr lang="en-US" sz="3300" dirty="0" smtClean="0"/>
              <a:t>Model validation from statistician</a:t>
            </a:r>
            <a:endParaRPr lang="en-US" sz="3300" dirty="0"/>
          </a:p>
          <a:p>
            <a:r>
              <a:rPr lang="en-US" sz="3300" dirty="0" smtClean="0"/>
              <a:t>Use to establish peer groups for benchmarking / budget justification</a:t>
            </a:r>
          </a:p>
          <a:p>
            <a:pPr lvl="1"/>
            <a:endParaRPr lang="en-US" dirty="0"/>
          </a:p>
        </p:txBody>
      </p:sp>
    </p:spTree>
    <p:extLst>
      <p:ext uri="{BB962C8B-B14F-4D97-AF65-F5344CB8AC3E}">
        <p14:creationId xmlns:p14="http://schemas.microsoft.com/office/powerpoint/2010/main" val="8935428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sz="6700" b="1" dirty="0" smtClean="0">
                <a:solidFill>
                  <a:srgbClr val="0066FF"/>
                </a:solidFill>
              </a:rPr>
              <a:t>QUESTIONS? </a:t>
            </a:r>
            <a:r>
              <a:rPr lang="en-US" sz="3200" b="1" dirty="0" smtClean="0">
                <a:solidFill>
                  <a:srgbClr val="0066FF"/>
                </a:solidFill>
              </a:rPr>
              <a:t/>
            </a:r>
            <a:br>
              <a:rPr lang="en-US" sz="3200" b="1" dirty="0" smtClean="0">
                <a:solidFill>
                  <a:srgbClr val="0066FF"/>
                </a:solidFill>
              </a:rPr>
            </a:br>
            <a:r>
              <a:rPr lang="en-US" sz="3200" b="1" dirty="0">
                <a:solidFill>
                  <a:srgbClr val="0066FF"/>
                </a:solidFill>
              </a:rPr>
              <a:t/>
            </a:r>
            <a:br>
              <a:rPr lang="en-US" sz="3200" b="1" dirty="0">
                <a:solidFill>
                  <a:srgbClr val="0066FF"/>
                </a:solidFill>
              </a:rPr>
            </a:br>
            <a:endParaRPr lang="en-US" sz="3200" b="1" dirty="0">
              <a:solidFill>
                <a:srgbClr val="0066F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6134" y="1572768"/>
            <a:ext cx="4391733" cy="371246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6105072"/>
            <a:ext cx="7398328" cy="752928"/>
          </a:xfrm>
          <a:prstGeom prst="rect">
            <a:avLst/>
          </a:prstGeom>
        </p:spPr>
      </p:pic>
    </p:spTree>
    <p:extLst>
      <p:ext uri="{BB962C8B-B14F-4D97-AF65-F5344CB8AC3E}">
        <p14:creationId xmlns:p14="http://schemas.microsoft.com/office/powerpoint/2010/main" val="25097566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lanet.org/sites/default/files/resources/jpg/nmlm_poster_2012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096" y="-20180"/>
            <a:ext cx="5469808" cy="695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882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839200" cy="1143000"/>
          </a:xfrm>
        </p:spPr>
        <p:txBody>
          <a:bodyPr>
            <a:normAutofit/>
          </a:bodyPr>
          <a:lstStyle/>
          <a:p>
            <a:r>
              <a:rPr lang="en-US" sz="3300" dirty="0" smtClean="0"/>
              <a:t>Health Sciences Library at Georgetown University</a:t>
            </a:r>
            <a:endParaRPr lang="en-US" sz="3300" dirty="0"/>
          </a:p>
        </p:txBody>
      </p:sp>
      <p:sp>
        <p:nvSpPr>
          <p:cNvPr id="3" name="Content Placeholder 2"/>
          <p:cNvSpPr>
            <a:spLocks noGrp="1"/>
          </p:cNvSpPr>
          <p:nvPr>
            <p:ph idx="1"/>
          </p:nvPr>
        </p:nvSpPr>
        <p:spPr>
          <a:xfrm>
            <a:off x="381000" y="914400"/>
            <a:ext cx="8229600" cy="4525963"/>
          </a:xfrm>
        </p:spPr>
        <p:txBody>
          <a:bodyPr>
            <a:noAutofit/>
          </a:bodyPr>
          <a:lstStyle/>
          <a:p>
            <a:r>
              <a:rPr lang="en-US" sz="1800" dirty="0" smtClean="0"/>
              <a:t>Health Sciences Library at Georgetown University established in 1912</a:t>
            </a:r>
          </a:p>
          <a:p>
            <a:r>
              <a:rPr lang="en-US" sz="1800" dirty="0" smtClean="0"/>
              <a:t>Dahlgren Memorial Library (DML) facility built in 1970</a:t>
            </a:r>
          </a:p>
          <a:p>
            <a:pPr lvl="1"/>
            <a:r>
              <a:rPr lang="en-US" sz="1800" dirty="0" smtClean="0"/>
              <a:t>Georgetown University Medical Center (GUMC) – primary user groups</a:t>
            </a:r>
          </a:p>
          <a:p>
            <a:pPr lvl="2"/>
            <a:r>
              <a:rPr lang="en-US" sz="1800" dirty="0" smtClean="0"/>
              <a:t>Georgetown University School of Medicine (SOM)</a:t>
            </a:r>
          </a:p>
          <a:p>
            <a:pPr lvl="2"/>
            <a:r>
              <a:rPr lang="en-US" sz="1800" dirty="0" smtClean="0"/>
              <a:t>Georgetown University  School of Nursing and Health Studies (SNHS)</a:t>
            </a:r>
          </a:p>
          <a:p>
            <a:pPr lvl="2"/>
            <a:r>
              <a:rPr lang="en-US" sz="1800" dirty="0" smtClean="0"/>
              <a:t>Lombardi Comprehensive Cancer Center (LCCC)</a:t>
            </a:r>
          </a:p>
          <a:p>
            <a:pPr lvl="2"/>
            <a:r>
              <a:rPr lang="en-US" sz="1800" dirty="0" smtClean="0"/>
              <a:t>Biomedical  Graduate Research Organization (BGRO)</a:t>
            </a:r>
          </a:p>
          <a:p>
            <a:pPr lvl="2"/>
            <a:r>
              <a:rPr lang="en-US" sz="1800" dirty="0" smtClean="0"/>
              <a:t>MedStar Georgetown University Hospital (MGUH)</a:t>
            </a:r>
          </a:p>
          <a:p>
            <a:pPr lvl="1"/>
            <a:r>
              <a:rPr lang="en-US" sz="1800" dirty="0"/>
              <a:t>Print repository through 2004</a:t>
            </a:r>
          </a:p>
          <a:p>
            <a:pPr lvl="2"/>
            <a:r>
              <a:rPr lang="en-US" sz="1800" dirty="0"/>
              <a:t>30,000 books</a:t>
            </a:r>
          </a:p>
          <a:p>
            <a:pPr lvl="2"/>
            <a:r>
              <a:rPr lang="en-US" sz="1800" dirty="0"/>
              <a:t>42,000 Bound </a:t>
            </a:r>
            <a:r>
              <a:rPr lang="en-US" sz="1800" dirty="0" smtClean="0"/>
              <a:t>journals</a:t>
            </a:r>
          </a:p>
          <a:p>
            <a:pPr lvl="1"/>
            <a:r>
              <a:rPr lang="en-US" sz="1800" dirty="0" smtClean="0"/>
              <a:t>Migration to electronic/digital library beginning in 2004</a:t>
            </a:r>
          </a:p>
          <a:p>
            <a:pPr lvl="2"/>
            <a:r>
              <a:rPr lang="en-US" sz="1800" dirty="0" smtClean="0"/>
              <a:t>6,000 electronic journals</a:t>
            </a:r>
          </a:p>
          <a:p>
            <a:pPr lvl="2"/>
            <a:r>
              <a:rPr lang="en-US" sz="1800" dirty="0" smtClean="0"/>
              <a:t>4,600 electronic textbooks</a:t>
            </a:r>
          </a:p>
          <a:p>
            <a:pPr lvl="2"/>
            <a:r>
              <a:rPr lang="en-US" sz="1800" dirty="0" smtClean="0"/>
              <a:t>3,000 print books</a:t>
            </a:r>
          </a:p>
          <a:p>
            <a:pPr lvl="2"/>
            <a:r>
              <a:rPr lang="en-US" sz="1800" dirty="0" smtClean="0"/>
              <a:t>150 databases</a:t>
            </a:r>
          </a:p>
          <a:p>
            <a:pPr lvl="2"/>
            <a:r>
              <a:rPr lang="en-US" sz="1800" dirty="0" smtClean="0"/>
              <a:t>19 clinical point-of-care tools</a:t>
            </a:r>
          </a:p>
        </p:txBody>
      </p:sp>
    </p:spTree>
    <p:extLst>
      <p:ext uri="{BB962C8B-B14F-4D97-AF65-F5344CB8AC3E}">
        <p14:creationId xmlns:p14="http://schemas.microsoft.com/office/powerpoint/2010/main" val="2907448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ML_outside0490"/>
          <p:cNvPicPr>
            <a:picLocks noChangeAspect="1" noChangeArrowheads="1"/>
          </p:cNvPicPr>
          <p:nvPr/>
        </p:nvPicPr>
        <p:blipFill>
          <a:blip r:embed="rId3"/>
          <a:srcRect/>
          <a:stretch>
            <a:fillRect/>
          </a:stretch>
        </p:blipFill>
        <p:spPr bwMode="auto">
          <a:xfrm>
            <a:off x="0" y="381000"/>
            <a:ext cx="9144000" cy="6116637"/>
          </a:xfrm>
          <a:prstGeom prst="rect">
            <a:avLst/>
          </a:prstGeom>
          <a:noFill/>
          <a:ln w="9525">
            <a:noFill/>
            <a:miter lim="800000"/>
            <a:headEnd/>
            <a:tailEnd/>
          </a:ln>
        </p:spPr>
      </p:pic>
      <p:sp>
        <p:nvSpPr>
          <p:cNvPr id="3" name="TextBox 2"/>
          <p:cNvSpPr txBox="1"/>
          <p:nvPr/>
        </p:nvSpPr>
        <p:spPr>
          <a:xfrm>
            <a:off x="990600" y="228600"/>
            <a:ext cx="5562600" cy="369332"/>
          </a:xfrm>
          <a:prstGeom prst="rect">
            <a:avLst/>
          </a:prstGeom>
          <a:noFill/>
        </p:spPr>
        <p:txBody>
          <a:bodyPr wrap="square" rtlCol="0">
            <a:spAutoFit/>
          </a:bodyPr>
          <a:lstStyle/>
          <a:p>
            <a:r>
              <a:rPr lang="en-US" dirty="0" smtClean="0"/>
              <a:t>DML TODAY!  [1970-present]</a:t>
            </a:r>
            <a:endParaRPr lang="en-US" dirty="0"/>
          </a:p>
        </p:txBody>
      </p:sp>
    </p:spTree>
    <p:extLst>
      <p:ext uri="{BB962C8B-B14F-4D97-AF65-F5344CB8AC3E}">
        <p14:creationId xmlns:p14="http://schemas.microsoft.com/office/powerpoint/2010/main" val="12290055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83"/>
            <a:ext cx="8229600" cy="1143000"/>
          </a:xfrm>
        </p:spPr>
        <p:txBody>
          <a:bodyPr>
            <a:normAutofit fontScale="90000"/>
          </a:bodyPr>
          <a:lstStyle/>
          <a:p>
            <a:r>
              <a:rPr lang="en-US" dirty="0" smtClean="0"/>
              <a:t>Research at Georgetown University Medical Center</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pPr>
              <a:lnSpc>
                <a:spcPct val="110000"/>
              </a:lnSpc>
            </a:pPr>
            <a:r>
              <a:rPr lang="en-US" sz="1900" dirty="0" smtClean="0"/>
              <a:t>400 scientists working on basic and clinical research projects.</a:t>
            </a:r>
          </a:p>
          <a:p>
            <a:pPr>
              <a:lnSpc>
                <a:spcPct val="110000"/>
              </a:lnSpc>
            </a:pPr>
            <a:r>
              <a:rPr lang="en-US" sz="1900" dirty="0" smtClean="0"/>
              <a:t>300 active clinical trials.</a:t>
            </a:r>
          </a:p>
          <a:p>
            <a:pPr>
              <a:lnSpc>
                <a:spcPct val="110000"/>
              </a:lnSpc>
            </a:pPr>
            <a:r>
              <a:rPr lang="en-US" sz="1900" dirty="0" smtClean="0"/>
              <a:t>2017 research funding</a:t>
            </a:r>
          </a:p>
          <a:p>
            <a:pPr lvl="1">
              <a:lnSpc>
                <a:spcPct val="110000"/>
              </a:lnSpc>
            </a:pPr>
            <a:r>
              <a:rPr lang="en-US" sz="1900" dirty="0" smtClean="0"/>
              <a:t>$105 million in sponsored research</a:t>
            </a:r>
          </a:p>
          <a:p>
            <a:pPr lvl="1">
              <a:lnSpc>
                <a:spcPct val="110000"/>
              </a:lnSpc>
            </a:pPr>
            <a:r>
              <a:rPr lang="en-US" sz="1900" dirty="0" smtClean="0"/>
              <a:t>NIH funding</a:t>
            </a:r>
          </a:p>
          <a:p>
            <a:pPr lvl="2">
              <a:lnSpc>
                <a:spcPct val="110000"/>
              </a:lnSpc>
            </a:pPr>
            <a:r>
              <a:rPr lang="en-US" sz="1900" dirty="0" smtClean="0"/>
              <a:t>2017: $50 million</a:t>
            </a:r>
          </a:p>
          <a:p>
            <a:pPr lvl="2">
              <a:lnSpc>
                <a:spcPct val="110000"/>
              </a:lnSpc>
            </a:pPr>
            <a:r>
              <a:rPr lang="en-US" sz="1900" dirty="0" smtClean="0"/>
              <a:t>2018 YTD: $25.5 million</a:t>
            </a:r>
          </a:p>
          <a:p>
            <a:pPr>
              <a:lnSpc>
                <a:spcPct val="110000"/>
              </a:lnSpc>
            </a:pPr>
            <a:r>
              <a:rPr lang="en-US" sz="1900" dirty="0" smtClean="0"/>
              <a:t>Areas of specialization</a:t>
            </a:r>
          </a:p>
          <a:p>
            <a:pPr lvl="1">
              <a:lnSpc>
                <a:spcPct val="110000"/>
              </a:lnSpc>
            </a:pPr>
            <a:r>
              <a:rPr lang="en-US" sz="1900" dirty="0" smtClean="0"/>
              <a:t>Cancer</a:t>
            </a:r>
          </a:p>
          <a:p>
            <a:pPr lvl="1">
              <a:lnSpc>
                <a:spcPct val="110000"/>
              </a:lnSpc>
            </a:pPr>
            <a:r>
              <a:rPr lang="en-US" sz="1900" dirty="0" smtClean="0"/>
              <a:t>Neuroscience</a:t>
            </a:r>
          </a:p>
          <a:p>
            <a:pPr lvl="1">
              <a:lnSpc>
                <a:spcPct val="110000"/>
              </a:lnSpc>
            </a:pPr>
            <a:r>
              <a:rPr lang="en-US" sz="1900" dirty="0" smtClean="0"/>
              <a:t>Child health and development</a:t>
            </a:r>
          </a:p>
          <a:p>
            <a:pPr lvl="1">
              <a:lnSpc>
                <a:spcPct val="110000"/>
              </a:lnSpc>
            </a:pPr>
            <a:r>
              <a:rPr lang="en-US" sz="1900" dirty="0" smtClean="0"/>
              <a:t>Global health</a:t>
            </a:r>
          </a:p>
          <a:p>
            <a:pPr>
              <a:lnSpc>
                <a:spcPct val="110000"/>
              </a:lnSpc>
            </a:pPr>
            <a:r>
              <a:rPr lang="en-US" sz="1900" dirty="0" smtClean="0"/>
              <a:t>Carnegie </a:t>
            </a:r>
            <a:r>
              <a:rPr lang="en-US" sz="1900" dirty="0"/>
              <a:t>Classification System R1: Doctoral Universities </a:t>
            </a:r>
            <a:r>
              <a:rPr lang="en-US" sz="1900" dirty="0" smtClean="0"/>
              <a:t>– “Highest </a:t>
            </a:r>
            <a:r>
              <a:rPr lang="en-US" sz="1900" dirty="0"/>
              <a:t>Research </a:t>
            </a:r>
            <a:r>
              <a:rPr lang="en-US" sz="1900" dirty="0" smtClean="0"/>
              <a:t>Activity”.</a:t>
            </a:r>
            <a:endParaRPr lang="en-US" sz="1900" dirty="0"/>
          </a:p>
        </p:txBody>
      </p:sp>
    </p:spTree>
    <p:extLst>
      <p:ext uri="{BB962C8B-B14F-4D97-AF65-F5344CB8AC3E}">
        <p14:creationId xmlns:p14="http://schemas.microsoft.com/office/powerpoint/2010/main" val="707024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Return-on-investment and it’s application in libraries</a:t>
            </a:r>
            <a:endParaRPr lang="en-US" dirty="0"/>
          </a:p>
        </p:txBody>
      </p:sp>
      <p:sp>
        <p:nvSpPr>
          <p:cNvPr id="3" name="Content Placeholder 2"/>
          <p:cNvSpPr>
            <a:spLocks noGrp="1"/>
          </p:cNvSpPr>
          <p:nvPr>
            <p:ph idx="1"/>
          </p:nvPr>
        </p:nvSpPr>
        <p:spPr/>
        <p:txBody>
          <a:bodyPr>
            <a:noAutofit/>
          </a:bodyPr>
          <a:lstStyle/>
          <a:p>
            <a:r>
              <a:rPr lang="en-US" sz="2800" dirty="0" smtClean="0"/>
              <a:t>Trends in the literature describing return-on-investment in the library setting</a:t>
            </a:r>
          </a:p>
          <a:p>
            <a:pPr lvl="1"/>
            <a:r>
              <a:rPr lang="en-US" dirty="0" smtClean="0"/>
              <a:t>Cost savings</a:t>
            </a:r>
          </a:p>
          <a:p>
            <a:pPr lvl="2"/>
            <a:r>
              <a:rPr lang="en-US" sz="2800" dirty="0" smtClean="0"/>
              <a:t>Use of library facilities / resources / services results in measurable savings to individuals, groups or institutions.</a:t>
            </a:r>
          </a:p>
          <a:p>
            <a:pPr lvl="1"/>
            <a:r>
              <a:rPr lang="en-US" dirty="0" smtClean="0"/>
              <a:t>Revenue generation</a:t>
            </a:r>
          </a:p>
          <a:p>
            <a:pPr lvl="2"/>
            <a:r>
              <a:rPr lang="en-US" sz="2800" dirty="0" smtClean="0"/>
              <a:t>Use of library facilities / resources / services enhances or provides a revenue stream </a:t>
            </a:r>
            <a:r>
              <a:rPr lang="en-US" sz="2800" dirty="0" smtClean="0"/>
              <a:t>primarily for </a:t>
            </a:r>
            <a:r>
              <a:rPr lang="en-US" sz="2800" dirty="0" smtClean="0"/>
              <a:t>the institution.</a:t>
            </a:r>
            <a:endParaRPr lang="en-US" sz="2800" dirty="0"/>
          </a:p>
        </p:txBody>
      </p:sp>
    </p:spTree>
    <p:extLst>
      <p:ext uri="{BB962C8B-B14F-4D97-AF65-F5344CB8AC3E}">
        <p14:creationId xmlns:p14="http://schemas.microsoft.com/office/powerpoint/2010/main" val="17171962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83"/>
            <a:ext cx="8229600" cy="1143000"/>
          </a:xfrm>
        </p:spPr>
        <p:txBody>
          <a:bodyPr/>
          <a:lstStyle/>
          <a:p>
            <a:r>
              <a:rPr lang="en-US" dirty="0" smtClean="0"/>
              <a:t>Library return on investment</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sz="1500" dirty="0" smtClean="0"/>
              <a:t>Qualitative ROI measures</a:t>
            </a:r>
          </a:p>
          <a:p>
            <a:pPr lvl="1"/>
            <a:r>
              <a:rPr lang="en-US" sz="1500" dirty="0" smtClean="0"/>
              <a:t>Survey end-users for rating of satisfaction with library services/resources.</a:t>
            </a:r>
          </a:p>
          <a:p>
            <a:pPr lvl="1"/>
            <a:r>
              <a:rPr lang="en-US" sz="1500" dirty="0"/>
              <a:t>Marshall, J. G. (1992). The impact of the hospital library on clinical decision making: The Rochester study. Bulletin of the Medical Library Association, 80(2), 169-178. Retrieved from </a:t>
            </a:r>
            <a:r>
              <a:rPr lang="en-US" sz="1500" dirty="0">
                <a:hlinkClick r:id="rId3"/>
              </a:rPr>
              <a:t>http://www.ncbi.nlm.nih.gov/pmc/articles/PMC225641/</a:t>
            </a:r>
            <a:r>
              <a:rPr lang="en-US" sz="1500" dirty="0"/>
              <a:t> </a:t>
            </a:r>
            <a:endParaRPr lang="en-US" sz="1500" dirty="0" smtClean="0"/>
          </a:p>
          <a:p>
            <a:r>
              <a:rPr lang="en-US" sz="1500" dirty="0"/>
              <a:t>Q</a:t>
            </a:r>
            <a:r>
              <a:rPr lang="en-US" sz="1500" dirty="0" smtClean="0"/>
              <a:t>uantitative measures of library impact</a:t>
            </a:r>
          </a:p>
          <a:p>
            <a:pPr lvl="1"/>
            <a:r>
              <a:rPr lang="en-US" sz="1500" dirty="0" smtClean="0"/>
              <a:t>Association of Research Libraries Statistics &amp; Assessment program </a:t>
            </a:r>
            <a:r>
              <a:rPr lang="en-US" sz="1500" dirty="0">
                <a:hlinkClick r:id="rId4"/>
              </a:rPr>
              <a:t>http://www.arl.org/focus-areas/statistics-assessment#.</a:t>
            </a:r>
            <a:r>
              <a:rPr lang="en-US" sz="1500" dirty="0" smtClean="0">
                <a:hlinkClick r:id="rId4"/>
              </a:rPr>
              <a:t>VVE0Uo5Viko</a:t>
            </a:r>
            <a:r>
              <a:rPr lang="en-US" sz="1500" dirty="0" smtClean="0"/>
              <a:t> </a:t>
            </a:r>
          </a:p>
          <a:p>
            <a:pPr lvl="1"/>
            <a:r>
              <a:rPr lang="en-US" sz="1500" dirty="0"/>
              <a:t>Steffen, N., Lietzau, Z., Lance, K. C., Rybin, A., &amp; Molliconi, C. (2009). Public Libraries-a Wise Investment: A Return on Investment Study of Colorado Libraries</a:t>
            </a:r>
            <a:r>
              <a:rPr lang="en-US" sz="1500" dirty="0" smtClean="0"/>
              <a:t>.</a:t>
            </a:r>
          </a:p>
          <a:p>
            <a:pPr lvl="1"/>
            <a:r>
              <a:rPr lang="en-US" sz="1500" dirty="0"/>
              <a:t>Graves, </a:t>
            </a:r>
            <a:r>
              <a:rPr lang="en-US" sz="1500" dirty="0" err="1"/>
              <a:t>Hamasu</a:t>
            </a:r>
            <a:r>
              <a:rPr lang="en-US" sz="1500" dirty="0"/>
              <a:t>, Millsap, &amp; </a:t>
            </a:r>
            <a:r>
              <a:rPr lang="en-US" sz="1500" dirty="0" smtClean="0"/>
              <a:t>Simmons, Medical Library Association Conference 2014</a:t>
            </a:r>
          </a:p>
          <a:p>
            <a:pPr lvl="1"/>
            <a:r>
              <a:rPr lang="en-US" sz="1500" dirty="0" smtClean="0"/>
              <a:t>Library calculator</a:t>
            </a:r>
          </a:p>
          <a:p>
            <a:pPr lvl="2"/>
            <a:r>
              <a:rPr lang="en-US" sz="1500" dirty="0" smtClean="0"/>
              <a:t>American Library Association</a:t>
            </a:r>
          </a:p>
          <a:p>
            <a:pPr lvl="3"/>
            <a:r>
              <a:rPr lang="en-US" sz="1500" dirty="0"/>
              <a:t>http://</a:t>
            </a:r>
            <a:r>
              <a:rPr lang="en-US" sz="1500" dirty="0" err="1"/>
              <a:t>www.ala.org</a:t>
            </a:r>
            <a:r>
              <a:rPr lang="en-US" sz="1500" dirty="0"/>
              <a:t>/advocacy/</a:t>
            </a:r>
            <a:r>
              <a:rPr lang="en-US" sz="1500" dirty="0" err="1"/>
              <a:t>advleg</a:t>
            </a:r>
            <a:r>
              <a:rPr lang="en-US" sz="1500" dirty="0"/>
              <a:t>/</a:t>
            </a:r>
            <a:r>
              <a:rPr lang="en-US" sz="1500" dirty="0" err="1"/>
              <a:t>advocacyuniversity</a:t>
            </a:r>
            <a:r>
              <a:rPr lang="en-US" sz="1500" dirty="0"/>
              <a:t>/toolkit/</a:t>
            </a:r>
            <a:r>
              <a:rPr lang="en-US" sz="1500" dirty="0" err="1"/>
              <a:t>makingthecase</a:t>
            </a:r>
            <a:r>
              <a:rPr lang="en-US" sz="1500" dirty="0"/>
              <a:t>/</a:t>
            </a:r>
            <a:r>
              <a:rPr lang="en-US" sz="1500" dirty="0" err="1"/>
              <a:t>library_calculator</a:t>
            </a:r>
            <a:endParaRPr lang="en-US" sz="1500" dirty="0" smtClean="0"/>
          </a:p>
          <a:p>
            <a:pPr lvl="2"/>
            <a:r>
              <a:rPr lang="en-US" sz="1500" dirty="0"/>
              <a:t>Midcontinent Region of the National Network of Libraries of </a:t>
            </a:r>
            <a:r>
              <a:rPr lang="en-US" sz="1500" dirty="0" smtClean="0"/>
              <a:t>Medicine</a:t>
            </a:r>
          </a:p>
          <a:p>
            <a:pPr lvl="3"/>
            <a:r>
              <a:rPr lang="en-US" sz="1500" dirty="0" smtClean="0">
                <a:hlinkClick r:id="rId5"/>
              </a:rPr>
              <a:t>https</a:t>
            </a:r>
            <a:r>
              <a:rPr lang="en-US" sz="1500" dirty="0">
                <a:hlinkClick r:id="rId5"/>
              </a:rPr>
              <a:t>://nnlm.gov/mcr/training/program-evaluation/cost-benefit-and-roi-calculator</a:t>
            </a:r>
            <a:r>
              <a:rPr lang="en-US" sz="1500" dirty="0"/>
              <a:t> </a:t>
            </a:r>
            <a:endParaRPr lang="en-US" sz="1500" dirty="0" smtClean="0"/>
          </a:p>
          <a:p>
            <a:pPr lvl="1"/>
            <a:r>
              <a:rPr lang="en-US" sz="1500" dirty="0" smtClean="0"/>
              <a:t>Library contribution to institutional research endeavors:</a:t>
            </a:r>
          </a:p>
          <a:p>
            <a:pPr lvl="2"/>
            <a:r>
              <a:rPr lang="en-US" sz="1500" dirty="0" smtClean="0"/>
              <a:t>Model developed by Luther &amp; Tenopir and adapted for academic medical libraries by Woelfl</a:t>
            </a:r>
            <a:endParaRPr lang="en-US" sz="1500" dirty="0"/>
          </a:p>
        </p:txBody>
      </p:sp>
    </p:spTree>
    <p:extLst>
      <p:ext uri="{BB962C8B-B14F-4D97-AF65-F5344CB8AC3E}">
        <p14:creationId xmlns:p14="http://schemas.microsoft.com/office/powerpoint/2010/main" val="15592734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eaLnBrk="0" hangingPunct="0">
              <a:defRPr sz="1400">
                <a:solidFill>
                  <a:schemeClr val="bg1"/>
                </a:solidFill>
                <a:latin typeface="Arial" charset="0"/>
              </a:defRPr>
            </a:lvl1pPr>
            <a:lvl2pPr marL="742950" indent="-285750" eaLnBrk="0" hangingPunct="0">
              <a:defRPr sz="1400">
                <a:solidFill>
                  <a:schemeClr val="bg1"/>
                </a:solidFill>
                <a:latin typeface="Arial" charset="0"/>
              </a:defRPr>
            </a:lvl2pPr>
            <a:lvl3pPr marL="1143000" indent="-228600" eaLnBrk="0" hangingPunct="0">
              <a:defRPr sz="1400">
                <a:solidFill>
                  <a:schemeClr val="bg1"/>
                </a:solidFill>
                <a:latin typeface="Arial" charset="0"/>
              </a:defRPr>
            </a:lvl3pPr>
            <a:lvl4pPr marL="1600200" indent="-228600" eaLnBrk="0" hangingPunct="0">
              <a:defRPr sz="1400">
                <a:solidFill>
                  <a:schemeClr val="bg1"/>
                </a:solidFill>
                <a:latin typeface="Arial" charset="0"/>
              </a:defRPr>
            </a:lvl4pPr>
            <a:lvl5pPr marL="2057400" indent="-228600" eaLnBrk="0" hangingPunct="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endParaRPr lang="en-US" altLang="en-US" dirty="0" smtClean="0">
              <a:solidFill>
                <a:srgbClr val="4D4F53"/>
              </a:solidFill>
            </a:endParaRPr>
          </a:p>
        </p:txBody>
      </p:sp>
      <p:sp>
        <p:nvSpPr>
          <p:cNvPr id="11267" name="Rectangle 2"/>
          <p:cNvSpPr>
            <a:spLocks noGrp="1" noChangeArrowheads="1"/>
          </p:cNvSpPr>
          <p:nvPr>
            <p:ph type="title"/>
          </p:nvPr>
        </p:nvSpPr>
        <p:spPr/>
        <p:txBody>
          <a:bodyPr>
            <a:noAutofit/>
          </a:bodyPr>
          <a:lstStyle/>
          <a:p>
            <a:pPr eaLnBrk="1" hangingPunct="1"/>
            <a:r>
              <a:rPr lang="en-US" altLang="en-US" sz="3600" dirty="0" smtClean="0"/>
              <a:t>Quantitative Return-on-investment Model Development for Research Support: </a:t>
            </a:r>
            <a:br>
              <a:rPr lang="en-US" altLang="en-US" sz="3600" dirty="0" smtClean="0"/>
            </a:br>
            <a:r>
              <a:rPr lang="en-US" altLang="en-US" sz="3600" dirty="0" smtClean="0"/>
              <a:t>Luther 2008</a:t>
            </a:r>
          </a:p>
        </p:txBody>
      </p:sp>
      <p:sp>
        <p:nvSpPr>
          <p:cNvPr id="11268" name="Rectangle 3"/>
          <p:cNvSpPr>
            <a:spLocks noGrp="1" noChangeArrowheads="1"/>
          </p:cNvSpPr>
          <p:nvPr>
            <p:ph type="body" idx="1"/>
          </p:nvPr>
        </p:nvSpPr>
        <p:spPr>
          <a:effectLst>
            <a:glow rad="228600">
              <a:srgbClr val="FFFF00">
                <a:alpha val="40000"/>
              </a:srgbClr>
            </a:glow>
          </a:effectLst>
        </p:spPr>
        <p:txBody>
          <a:bodyPr>
            <a:normAutofit fontScale="85000" lnSpcReduction="20000"/>
          </a:bodyPr>
          <a:lstStyle/>
          <a:p>
            <a:pPr eaLnBrk="1" hangingPunct="1">
              <a:buFontTx/>
              <a:buChar char="•"/>
            </a:pPr>
            <a:r>
              <a:rPr lang="en-US" altLang="en-US" sz="2100" dirty="0" smtClean="0">
                <a:hlinkClick r:id="rId3"/>
              </a:rPr>
              <a:t>University investment in the library: What’s the return? A case study at the University of Illinois Urbana-Champaign by Judy A. Luther [2008]</a:t>
            </a:r>
            <a:endParaRPr lang="en-US" altLang="en-US" sz="2100" dirty="0" smtClean="0"/>
          </a:p>
          <a:p>
            <a:pPr>
              <a:buFontTx/>
              <a:buChar char="•"/>
            </a:pPr>
            <a:r>
              <a:rPr lang="en-US" altLang="en-US" sz="2100" dirty="0" smtClean="0"/>
              <a:t>Origins of study</a:t>
            </a:r>
          </a:p>
          <a:p>
            <a:pPr lvl="1">
              <a:buFontTx/>
              <a:buChar char="•"/>
            </a:pPr>
            <a:r>
              <a:rPr lang="en-US" altLang="en-US" sz="2100" dirty="0" smtClean="0"/>
              <a:t>Research performance measurement</a:t>
            </a:r>
          </a:p>
          <a:p>
            <a:pPr lvl="1">
              <a:buFontTx/>
              <a:buChar char="•"/>
            </a:pPr>
            <a:r>
              <a:rPr lang="en-US" altLang="en-US" sz="2100" dirty="0" smtClean="0"/>
              <a:t>Cost justification</a:t>
            </a:r>
          </a:p>
          <a:p>
            <a:pPr lvl="1">
              <a:buFontTx/>
              <a:buChar char="•"/>
            </a:pPr>
            <a:r>
              <a:rPr lang="en-US" altLang="en-US" sz="2100" dirty="0" smtClean="0"/>
              <a:t>Return-on-investment</a:t>
            </a:r>
          </a:p>
          <a:p>
            <a:pPr lvl="1">
              <a:buFontTx/>
              <a:buChar char="•"/>
            </a:pPr>
            <a:r>
              <a:rPr lang="en-US" altLang="en-US" sz="2100" dirty="0" smtClean="0"/>
              <a:t>Carol Tenopir – research demonstrating positive impact of electronic access on productivity</a:t>
            </a:r>
          </a:p>
          <a:p>
            <a:pPr lvl="2"/>
            <a:r>
              <a:rPr lang="en-US" altLang="en-US" sz="2100" dirty="0"/>
              <a:t>Carol Tenopir and Donald W. King. “Perceptions of Value and Value Beyond </a:t>
            </a:r>
            <a:r>
              <a:rPr lang="en-US" altLang="en-US" sz="2100" dirty="0" smtClean="0"/>
              <a:t>Perceptions: Measuring </a:t>
            </a:r>
            <a:r>
              <a:rPr lang="en-US" altLang="en-US" sz="2100" dirty="0"/>
              <a:t>the Quality and Value of Journal Article Readings.” Serials 20 (3) November 2007</a:t>
            </a:r>
            <a:r>
              <a:rPr lang="en-US" altLang="en-US" sz="2100" dirty="0" smtClean="0"/>
              <a:t>: 199</a:t>
            </a:r>
            <a:r>
              <a:rPr lang="en-US" altLang="en-US" sz="2100" dirty="0"/>
              <a:t>-207. </a:t>
            </a:r>
            <a:endParaRPr lang="en-US" altLang="en-US" sz="2100" dirty="0" smtClean="0"/>
          </a:p>
          <a:p>
            <a:pPr>
              <a:buFontTx/>
              <a:buChar char="•"/>
            </a:pPr>
            <a:r>
              <a:rPr lang="en-US" altLang="en-US" sz="2100" dirty="0" smtClean="0">
                <a:solidFill>
                  <a:srgbClr val="FF0000"/>
                </a:solidFill>
              </a:rPr>
              <a:t>UIUC developed the model &amp; calculated $4.38 in grant income earned for every dollar invested in the library budget</a:t>
            </a:r>
            <a:endParaRPr lang="en-US" altLang="en-US" sz="2100" dirty="0" smtClean="0"/>
          </a:p>
          <a:p>
            <a:pPr>
              <a:buFontTx/>
              <a:buChar char="•"/>
            </a:pPr>
            <a:r>
              <a:rPr lang="en-US" altLang="en-US" sz="2100" dirty="0" smtClean="0">
                <a:solidFill>
                  <a:srgbClr val="000000"/>
                </a:solidFill>
              </a:rPr>
              <a:t>Model adopted from corporate library:</a:t>
            </a:r>
          </a:p>
          <a:p>
            <a:pPr lvl="1">
              <a:buFontTx/>
              <a:buChar char="•"/>
            </a:pPr>
            <a:r>
              <a:rPr lang="en-US" altLang="en-US" sz="2100" dirty="0" smtClean="0">
                <a:solidFill>
                  <a:srgbClr val="000000"/>
                </a:solidFill>
              </a:rPr>
              <a:t>Revenue generated from library support</a:t>
            </a:r>
          </a:p>
          <a:p>
            <a:pPr lvl="2"/>
            <a:r>
              <a:rPr lang="en-US" sz="2100" dirty="0"/>
              <a:t>Strouse, R. (2003, March). Demonstrating value and return on investment: The ongoing imperative</a:t>
            </a:r>
            <a:r>
              <a:rPr lang="en-US" sz="2100" dirty="0" smtClean="0"/>
              <a:t>. Information Outlook, </a:t>
            </a:r>
            <a:r>
              <a:rPr lang="en-US" sz="2100" dirty="0"/>
              <a:t>14–19.</a:t>
            </a:r>
          </a:p>
          <a:p>
            <a:pPr lvl="2">
              <a:buFontTx/>
              <a:buChar char="•"/>
            </a:pPr>
            <a:endParaRPr lang="en-US" altLang="en-US" sz="2100" dirty="0" smtClean="0">
              <a:solidFill>
                <a:srgbClr val="000000"/>
              </a:solidFill>
            </a:endParaRPr>
          </a:p>
          <a:p>
            <a:pPr>
              <a:buFontTx/>
              <a:buChar char="•"/>
            </a:pPr>
            <a:endParaRPr lang="en-US" altLang="en-US" dirty="0" smtClean="0">
              <a:solidFill>
                <a:srgbClr val="FF0000"/>
              </a:solidFill>
            </a:endParaRPr>
          </a:p>
        </p:txBody>
      </p:sp>
    </p:spTree>
    <p:extLst>
      <p:ext uri="{BB962C8B-B14F-4D97-AF65-F5344CB8AC3E}">
        <p14:creationId xmlns:p14="http://schemas.microsoft.com/office/powerpoint/2010/main" val="25116540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74" y="-13786"/>
            <a:ext cx="7841226" cy="68855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4517" y="1066800"/>
            <a:ext cx="2840283" cy="369332"/>
          </a:xfrm>
          <a:prstGeom prst="rect">
            <a:avLst/>
          </a:prstGeom>
          <a:noFill/>
        </p:spPr>
        <p:txBody>
          <a:bodyPr wrap="square" rtlCol="0">
            <a:spAutoFit/>
          </a:bodyPr>
          <a:lstStyle>
            <a:defPPr>
              <a:defRPr lang="en-US"/>
            </a:defPPr>
          </a:lstStyle>
          <a:p>
            <a:endParaRPr lang="en-US" dirty="0"/>
          </a:p>
        </p:txBody>
      </p:sp>
    </p:spTree>
    <p:extLst>
      <p:ext uri="{BB962C8B-B14F-4D97-AF65-F5344CB8AC3E}">
        <p14:creationId xmlns:p14="http://schemas.microsoft.com/office/powerpoint/2010/main" val="34334063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6137</TotalTime>
  <Words>3122</Words>
  <Application>Microsoft Macintosh PowerPoint</Application>
  <PresentationFormat>On-screen Show (4:3)</PresentationFormat>
  <Paragraphs>403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Library Return-on-Investment: Collaborating with Research Administration to develop a model for Health Sciences Library in support of research</vt:lpstr>
      <vt:lpstr>PowerPoint Presentation</vt:lpstr>
      <vt:lpstr>Health Sciences Library at Georgetown University</vt:lpstr>
      <vt:lpstr>PowerPoint Presentation</vt:lpstr>
      <vt:lpstr>Research at Georgetown University Medical Center</vt:lpstr>
      <vt:lpstr>Return-on-investment and it’s application in libraries</vt:lpstr>
      <vt:lpstr>Library return on investment</vt:lpstr>
      <vt:lpstr>Quantitative Return-on-investment Model Development for Research Support:  Luther 2008</vt:lpstr>
      <vt:lpstr>PowerPoint Presentation</vt:lpstr>
      <vt:lpstr>Quantitative Return-on-investment Model Development for Research Support: Tenopir, et al;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challenges / future exploration</vt:lpstr>
      <vt:lpstr>QUESTIONS?   </vt:lpstr>
    </vt:vector>
  </TitlesOfParts>
  <Company>Georgetown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Information Services</dc:creator>
  <cp:lastModifiedBy>Douglas L. Varner</cp:lastModifiedBy>
  <cp:revision>289</cp:revision>
  <cp:lastPrinted>2018-06-12T11:36:40Z</cp:lastPrinted>
  <dcterms:created xsi:type="dcterms:W3CDTF">2012-10-23T15:23:21Z</dcterms:created>
  <dcterms:modified xsi:type="dcterms:W3CDTF">2018-06-22T20:08:10Z</dcterms:modified>
</cp:coreProperties>
</file>