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7"/>
  </p:notesMasterIdLst>
  <p:sldIdLst>
    <p:sldId id="256" r:id="rId3"/>
    <p:sldId id="451" r:id="rId4"/>
    <p:sldId id="434" r:id="rId5"/>
    <p:sldId id="430" r:id="rId6"/>
    <p:sldId id="433" r:id="rId7"/>
    <p:sldId id="446" r:id="rId8"/>
    <p:sldId id="412" r:id="rId9"/>
    <p:sldId id="438" r:id="rId10"/>
    <p:sldId id="439" r:id="rId11"/>
    <p:sldId id="450" r:id="rId12"/>
    <p:sldId id="455" r:id="rId13"/>
    <p:sldId id="432" r:id="rId14"/>
    <p:sldId id="436" r:id="rId15"/>
    <p:sldId id="449" r:id="rId16"/>
  </p:sldIdLst>
  <p:sldSz cx="9144000" cy="6858000" type="screen4x3"/>
  <p:notesSz cx="6797675" cy="99282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59" autoAdjust="0"/>
  </p:normalViewPr>
  <p:slideViewPr>
    <p:cSldViewPr snapToGrid="0" snapToObjects="1"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3" d="100"/>
        <a:sy n="93" d="100"/>
      </p:scale>
      <p:origin x="0" y="18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C847420-6086-486F-93E2-D0734512BD2D}" type="datetimeFigureOut">
              <a:rPr lang="en-GB" altLang="en-US"/>
              <a:pPr>
                <a:defRPr/>
              </a:pPr>
              <a:t>30/11/2018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1062375-BC3F-4C7D-A6F9-99D5191249A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01457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8F14DFB-A59C-4F36-9833-3794908EA855}" type="slidenum">
              <a:rPr lang="en-GB" altLang="en-US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1824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27BB829-13EC-459B-8818-265785D26710}" type="slidenum">
              <a:rPr lang="en-GB" altLang="en-US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3596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27BB829-13EC-459B-8818-265785D26710}" type="slidenum">
              <a:rPr lang="en-GB" altLang="en-US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602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4387519-618A-4169-8C07-24C10185AB18}" type="slidenum">
              <a:rPr lang="en-GB" altLang="en-US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4138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343D615-5CB2-49DC-97E2-067D2DF29D4C}" type="slidenum">
              <a:rPr lang="en-GB" altLang="en-US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5162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3CC2BB2-F7F2-4AE1-A0F5-276DA8FD1FE0}" type="slidenum">
              <a:rPr lang="en-GB" altLang="en-US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3523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6A379E4-F897-4384-92B0-073205F2BAE8}" type="slidenum">
              <a:rPr lang="en-GB" altLang="en-US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0593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044D8F6-4916-4B7A-9FA5-9CE503BC791E}" type="slidenum">
              <a:rPr lang="en-GB" altLang="en-US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8148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6D9DB6F-B1C1-4101-8BB1-B5C16DBA730B}" type="slidenum">
              <a:rPr lang="en-GB" altLang="en-US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7731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98235F1-0E36-4A37-8E6E-77CE9DA49452}" type="slidenum">
              <a:rPr lang="en-GB" altLang="en-US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4580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46FA425-E1DA-43A5-8012-FE57360F1C3F}" type="slidenum">
              <a:rPr lang="en-GB" altLang="en-US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4934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8F479E9-ADC1-4A3E-BFC6-76010F06D72C}" type="slidenum">
              <a:rPr lang="en-GB" altLang="en-US">
                <a:solidFill>
                  <a:srgbClr val="000000"/>
                </a:solidFill>
              </a:rPr>
              <a:pPr/>
              <a:t>7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77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57762C1-7C1D-4B6F-85F9-33C867A6A8E1}" type="slidenum">
              <a:rPr lang="en-GB" altLang="en-US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035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27BB829-13EC-459B-8818-265785D26710}" type="slidenum">
              <a:rPr lang="en-GB" altLang="en-US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4853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24B9DA6-7381-4193-8824-BF31CDCBDB3D}" type="datetimeFigureOut">
              <a:rPr lang="en-US" altLang="en-US"/>
              <a:pPr>
                <a:defRPr/>
              </a:pPr>
              <a:t>11/30/2018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582A3F4-5416-4B2B-A57D-42D4584970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230415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4CD74B1-22A7-437C-964C-918BB4356E87}" type="datetimeFigureOut">
              <a:rPr lang="en-US" altLang="en-US"/>
              <a:pPr>
                <a:defRPr/>
              </a:pPr>
              <a:t>11/30/2018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790657B-4FC9-4A3B-BD6B-969DF9F829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32081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91F71BF-CDAF-45FD-8982-89FDBD7C424F}" type="datetimeFigureOut">
              <a:rPr lang="en-US" altLang="en-US"/>
              <a:pPr>
                <a:defRPr/>
              </a:pPr>
              <a:t>11/30/2018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7B8EA06-A823-4633-B0D7-BB4D01129E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55531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BBCE2-8237-4BC8-988A-C6FC4C110BF0}" type="datetimeFigureOut">
              <a:rPr lang="en-GB" altLang="en-US"/>
              <a:pPr>
                <a:defRPr/>
              </a:pPr>
              <a:t>30/11/2018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541D7-5E6E-415E-A42E-E2F1413D07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822498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91617-711A-42AA-87A3-D07FA9243362}" type="datetimeFigureOut">
              <a:rPr lang="en-GB" altLang="en-US"/>
              <a:pPr>
                <a:defRPr/>
              </a:pPr>
              <a:t>30/11/2018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2F996-E32E-4814-8BE6-11417387E8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456422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4E71B-EB71-4047-9737-8498442A4F8B}" type="datetimeFigureOut">
              <a:rPr lang="en-GB" altLang="en-US"/>
              <a:pPr>
                <a:defRPr/>
              </a:pPr>
              <a:t>30/11/2018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38C5F-D678-4C7D-A91E-68D9C9C46E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99512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6639E-A3A7-4929-9161-68ACBE48AC03}" type="datetimeFigureOut">
              <a:rPr lang="en-GB" altLang="en-US"/>
              <a:pPr>
                <a:defRPr/>
              </a:pPr>
              <a:t>30/11/2018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17FDD-821A-4430-9F36-2E7052F759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7207226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F98A7-5F24-454A-ACCE-5F7959AF669D}" type="datetimeFigureOut">
              <a:rPr lang="en-GB" altLang="en-US"/>
              <a:pPr>
                <a:defRPr/>
              </a:pPr>
              <a:t>30/11/2018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CA41E-4D57-4423-99D8-C5337B32C5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490353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380B9-2BAC-44BC-80CA-630EFC31B6D7}" type="datetimeFigureOut">
              <a:rPr lang="en-GB" altLang="en-US"/>
              <a:pPr>
                <a:defRPr/>
              </a:pPr>
              <a:t>30/11/2018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98C53-D4C2-47B5-B2AF-F28F968D62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928574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551FF-D256-4976-A8E2-13CFF6EC1C07}" type="datetimeFigureOut">
              <a:rPr lang="en-GB" altLang="en-US"/>
              <a:pPr>
                <a:defRPr/>
              </a:pPr>
              <a:t>30/11/2018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CDFC5-B2F2-4FB6-A3E6-98A882DDC2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518975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7346F-3B02-4E32-8FA5-E484D57502A1}" type="datetimeFigureOut">
              <a:rPr lang="en-GB" altLang="en-US"/>
              <a:pPr>
                <a:defRPr/>
              </a:pPr>
              <a:t>30/11/2018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7C0C2-EA51-4449-B148-288A4F2356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369370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831AF8F-2A33-4E52-81FB-8CF767FC59B0}" type="datetimeFigureOut">
              <a:rPr lang="en-US" altLang="en-US"/>
              <a:pPr>
                <a:defRPr/>
              </a:pPr>
              <a:t>11/30/2018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58846BD-629F-44CF-BAB7-01993B9015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52201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5A5E7-B94C-4EC9-8879-75D6FDFB42BC}" type="datetimeFigureOut">
              <a:rPr lang="en-GB" altLang="en-US"/>
              <a:pPr>
                <a:defRPr/>
              </a:pPr>
              <a:t>30/11/2018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B1349-EEC9-494D-A85E-28918BE5D40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571003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31A68-FE05-4141-8CF0-8AD36DBF8330}" type="datetimeFigureOut">
              <a:rPr lang="en-GB" altLang="en-US"/>
              <a:pPr>
                <a:defRPr/>
              </a:pPr>
              <a:t>30/11/2018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EDFB5-F1C7-4E55-8EE6-D0123DC5051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981716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A9558-2228-4E9D-93FE-BAC584C22074}" type="datetimeFigureOut">
              <a:rPr lang="en-GB" altLang="en-US"/>
              <a:pPr>
                <a:defRPr/>
              </a:pPr>
              <a:t>30/11/2018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49D78-675A-4F86-A21F-E80A1103FE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947827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45AA3F6-947C-4527-9812-C0F96D6A04B5}" type="datetimeFigureOut">
              <a:rPr lang="en-US" altLang="en-US"/>
              <a:pPr>
                <a:defRPr/>
              </a:pPr>
              <a:t>11/30/2018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C340A01-9FEF-4288-9228-F5DA3F0821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0364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2738174-CD99-4FCB-939E-B5D794410EBA}" type="datetimeFigureOut">
              <a:rPr lang="en-US" altLang="en-US"/>
              <a:pPr>
                <a:defRPr/>
              </a:pPr>
              <a:t>11/30/2018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F307C18-F41C-4F50-B318-959BA122D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12419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ED04760-A865-4F86-9E01-02C1E6A15DBA}" type="datetimeFigureOut">
              <a:rPr lang="en-US" altLang="en-US"/>
              <a:pPr>
                <a:defRPr/>
              </a:pPr>
              <a:t>11/30/2018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653AB22-4ECC-4D9D-AECD-4546B9778D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6870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37213CB-A242-4813-83A4-8627C73E241B}" type="datetimeFigureOut">
              <a:rPr lang="en-US" altLang="en-US"/>
              <a:pPr>
                <a:defRPr/>
              </a:pPr>
              <a:t>11/30/2018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9D9E2EA-4E51-4EFF-BF0C-DDB1F84193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42683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F0AD5BC-1519-4B63-AFD6-6CC291B628B8}" type="datetimeFigureOut">
              <a:rPr lang="en-US" altLang="en-US"/>
              <a:pPr>
                <a:defRPr/>
              </a:pPr>
              <a:t>11/30/2018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13CE586-0697-440D-A401-A070680029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50393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D62E292-13C2-4702-9782-FFC4A83AE9FE}" type="datetimeFigureOut">
              <a:rPr lang="en-US" altLang="en-US"/>
              <a:pPr>
                <a:defRPr/>
              </a:pPr>
              <a:t>11/30/2018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47F1EEE-E95D-4F8C-8CB2-BE9925AC61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7397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8E21E34-028C-46B3-99A2-28337660FC55}" type="datetimeFigureOut">
              <a:rPr lang="en-US" altLang="en-US"/>
              <a:pPr>
                <a:defRPr/>
              </a:pPr>
              <a:t>11/30/2018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3309AB6-5852-4E83-B7D9-60F29CC9FB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37202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7" name="Rectangle 6"/>
          <p:cNvSpPr/>
          <p:nvPr userDrawn="1"/>
        </p:nvSpPr>
        <p:spPr>
          <a:xfrm>
            <a:off x="0" y="5462588"/>
            <a:ext cx="9144000" cy="1395412"/>
          </a:xfrm>
          <a:prstGeom prst="rect">
            <a:avLst/>
          </a:prstGeom>
          <a:solidFill>
            <a:srgbClr val="10215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CD7E941-B283-47C5-8D34-8094B37F75DA}" type="datetimeFigureOut">
              <a:rPr lang="en-GB" altLang="en-US"/>
              <a:pPr>
                <a:defRPr/>
              </a:pPr>
              <a:t>30/11/2018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46E3892-7F62-4654-B152-8B223B04EF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frankie.wilson@bodleian.ox.ac.u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5800" y="1638300"/>
            <a:ext cx="7772400" cy="11858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  <a:latin typeface="Myriad Pro" charset="0"/>
              </a:rPr>
              <a:t>Data modelling and why it matters</a:t>
            </a:r>
            <a:endParaRPr lang="en-US" altLang="en-US" dirty="0" smtClean="0">
              <a:solidFill>
                <a:srgbClr val="002060"/>
              </a:solidFill>
              <a:latin typeface="Myriad Pro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87663"/>
            <a:ext cx="7831138" cy="21177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002060"/>
                </a:solidFill>
                <a:latin typeface="Myriad Pro"/>
                <a:ea typeface="+mn-ea"/>
                <a:cs typeface="Myriad Pro"/>
              </a:rPr>
              <a:t> </a:t>
            </a:r>
            <a:endParaRPr lang="en-US" dirty="0" smtClean="0">
              <a:solidFill>
                <a:srgbClr val="002060"/>
              </a:solidFill>
              <a:latin typeface="Myriad Pro"/>
              <a:ea typeface="+mn-ea"/>
              <a:cs typeface="Myriad Pro"/>
            </a:endParaRPr>
          </a:p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002060"/>
              </a:solidFill>
              <a:latin typeface="Myriad Pro"/>
              <a:ea typeface="+mn-ea"/>
              <a:cs typeface="Myriad Pro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002060"/>
                </a:solidFill>
                <a:latin typeface="Myriad Pro"/>
                <a:ea typeface="+mn-ea"/>
                <a:cs typeface="Myriad Pro"/>
              </a:rPr>
              <a:t>Frankie Wilson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002060"/>
                </a:solidFill>
                <a:latin typeface="Myriad Pro"/>
                <a:ea typeface="+mn-ea"/>
                <a:cs typeface="Myriad Pro"/>
              </a:rPr>
              <a:t>Head of Assessment &amp; Secretariat</a:t>
            </a:r>
            <a:endParaRPr lang="en-US" dirty="0">
              <a:solidFill>
                <a:srgbClr val="002060"/>
              </a:solidFill>
              <a:latin typeface="Myriad Pro"/>
              <a:ea typeface="+mn-ea"/>
              <a:cs typeface="Myriad Pr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462588"/>
            <a:ext cx="9144000" cy="1395412"/>
          </a:xfrm>
          <a:prstGeom prst="rect">
            <a:avLst/>
          </a:prstGeom>
          <a:solidFill>
            <a:srgbClr val="10215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365" name="Picture 6" descr="BODLEIAN LIBRARIES logo_white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5702300"/>
            <a:ext cx="21780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22238" y="0"/>
            <a:ext cx="539751" cy="6932613"/>
          </a:xfrm>
          <a:prstGeom prst="rect">
            <a:avLst/>
          </a:prstGeom>
          <a:solidFill>
            <a:srgbClr val="10215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25" y="588475"/>
            <a:ext cx="8698175" cy="594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783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ctrTitle"/>
          </p:nvPr>
        </p:nvSpPr>
        <p:spPr>
          <a:xfrm>
            <a:off x="812800" y="973138"/>
            <a:ext cx="7645400" cy="781050"/>
          </a:xfrm>
        </p:spPr>
        <p:txBody>
          <a:bodyPr/>
          <a:lstStyle/>
          <a:p>
            <a:pPr algn="l" eaLnBrk="1" hangingPunct="1"/>
            <a:r>
              <a:rPr lang="en-US" altLang="en-US" sz="3600" b="1" dirty="0" smtClean="0">
                <a:solidFill>
                  <a:srgbClr val="002060"/>
                </a:solidFill>
                <a:latin typeface="Myriad Pro" charset="0"/>
              </a:rPr>
              <a:t>Relationships</a:t>
            </a:r>
            <a:endParaRPr lang="en-US" altLang="en-US" sz="3600" b="1" dirty="0" smtClean="0">
              <a:solidFill>
                <a:srgbClr val="002060"/>
              </a:solidFill>
              <a:latin typeface="Myriad Pro" charset="0"/>
            </a:endParaRPr>
          </a:p>
        </p:txBody>
      </p:sp>
      <p:pic>
        <p:nvPicPr>
          <p:cNvPr id="44036" name="Content Placeholder 5" descr="BODLEIAN-LIBRARIES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743" y="5915457"/>
            <a:ext cx="12954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22238" y="0"/>
            <a:ext cx="539751" cy="6932613"/>
          </a:xfrm>
          <a:prstGeom prst="rect">
            <a:avLst/>
          </a:prstGeom>
          <a:solidFill>
            <a:srgbClr val="10215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12800" y="2082800"/>
            <a:ext cx="7106082" cy="4157663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Myriad Pro" charset="0"/>
              </a:rPr>
              <a:t>Rules</a:t>
            </a:r>
            <a:endParaRPr lang="en-GB" dirty="0">
              <a:solidFill>
                <a:srgbClr val="002060"/>
              </a:solidFill>
              <a:latin typeface="Myriad Pro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Myriad Pro" charset="0"/>
              </a:rPr>
              <a:t>Structural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Myriad Pro" charset="0"/>
              </a:rPr>
              <a:t>Number participating in relationship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Myriad Pro" charset="0"/>
              </a:rPr>
              <a:t>0; 1; many</a:t>
            </a:r>
            <a:endParaRPr lang="en-GB" dirty="0">
              <a:solidFill>
                <a:srgbClr val="002060"/>
              </a:solidFill>
              <a:latin typeface="Myriad Pro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Myriad Pro" charset="0"/>
              </a:rPr>
              <a:t>Integrity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Myriad Pro" charset="0"/>
              </a:rPr>
              <a:t>Ensure valid values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Myriad Pro" charset="0"/>
              </a:rPr>
              <a:t>E.g. Library must be on prescribed list.</a:t>
            </a:r>
            <a:endParaRPr lang="en-GB" dirty="0">
              <a:solidFill>
                <a:srgbClr val="002060"/>
              </a:solidFill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0143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Content Placeholder 5" descr="BODLEIAN-LIBRARIES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5638800"/>
            <a:ext cx="12954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22238" y="0"/>
            <a:ext cx="539751" cy="6932613"/>
          </a:xfrm>
          <a:prstGeom prst="rect">
            <a:avLst/>
          </a:prstGeom>
          <a:solidFill>
            <a:srgbClr val="10215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12" y="807752"/>
            <a:ext cx="8661788" cy="496603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ctrTitle"/>
          </p:nvPr>
        </p:nvSpPr>
        <p:spPr>
          <a:xfrm>
            <a:off x="812800" y="973138"/>
            <a:ext cx="7645400" cy="781050"/>
          </a:xfrm>
        </p:spPr>
        <p:txBody>
          <a:bodyPr/>
          <a:lstStyle/>
          <a:p>
            <a:pPr algn="l" eaLnBrk="1" hangingPunct="1"/>
            <a:r>
              <a:rPr lang="en-US" altLang="en-US" sz="3600" b="1" dirty="0" smtClean="0">
                <a:solidFill>
                  <a:srgbClr val="002060"/>
                </a:solidFill>
                <a:latin typeface="Myriad Pro" charset="0"/>
              </a:rPr>
              <a:t>Learn from my mistakes</a:t>
            </a:r>
            <a:endParaRPr lang="en-US" altLang="en-US" sz="3600" b="1" dirty="0" smtClean="0">
              <a:solidFill>
                <a:srgbClr val="002060"/>
              </a:solidFill>
              <a:latin typeface="Myriad Pro" charset="0"/>
            </a:endParaRPr>
          </a:p>
        </p:txBody>
      </p:sp>
      <p:sp>
        <p:nvSpPr>
          <p:cNvPr id="29699" name="Subtitle 2"/>
          <p:cNvSpPr>
            <a:spLocks noGrp="1"/>
          </p:cNvSpPr>
          <p:nvPr>
            <p:ph type="subTitle" idx="1"/>
          </p:nvPr>
        </p:nvSpPr>
        <p:spPr>
          <a:xfrm>
            <a:off x="812800" y="2082800"/>
            <a:ext cx="6959600" cy="4157663"/>
          </a:xfrm>
        </p:spPr>
        <p:txBody>
          <a:bodyPr/>
          <a:lstStyle/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rgbClr val="002060"/>
                </a:solidFill>
                <a:latin typeface="Myriad Pro" charset="0"/>
              </a:rPr>
              <a:t>Build a subject area model before you start to collect, link, process, analyse, or visualise data.</a:t>
            </a:r>
            <a:endParaRPr lang="en-GB" altLang="en-US" sz="2800" dirty="0" smtClean="0">
              <a:solidFill>
                <a:srgbClr val="002060"/>
              </a:solidFill>
              <a:latin typeface="Myriad Pro" charset="0"/>
            </a:endParaRPr>
          </a:p>
        </p:txBody>
      </p:sp>
      <p:pic>
        <p:nvPicPr>
          <p:cNvPr id="29700" name="Content Placeholder 5" descr="BODLEIAN-LIBRARIES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5638800"/>
            <a:ext cx="12954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22238" y="0"/>
            <a:ext cx="539751" cy="6932613"/>
          </a:xfrm>
          <a:prstGeom prst="rect">
            <a:avLst/>
          </a:prstGeom>
          <a:solidFill>
            <a:srgbClr val="10215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ctrTitle"/>
          </p:nvPr>
        </p:nvSpPr>
        <p:spPr>
          <a:xfrm>
            <a:off x="812800" y="973138"/>
            <a:ext cx="7645400" cy="781050"/>
          </a:xfrm>
        </p:spPr>
        <p:txBody>
          <a:bodyPr/>
          <a:lstStyle/>
          <a:p>
            <a:pPr algn="l" eaLnBrk="1" hangingPunct="1"/>
            <a:r>
              <a:rPr lang="en-US" altLang="en-US" sz="3600" b="1" dirty="0" smtClean="0">
                <a:solidFill>
                  <a:srgbClr val="002060"/>
                </a:solidFill>
                <a:latin typeface="Myriad Pro" charset="0"/>
              </a:rPr>
              <a:t>Questions?</a:t>
            </a:r>
          </a:p>
        </p:txBody>
      </p:sp>
      <p:sp>
        <p:nvSpPr>
          <p:cNvPr id="58371" name="Subtitle 2"/>
          <p:cNvSpPr>
            <a:spLocks noGrp="1"/>
          </p:cNvSpPr>
          <p:nvPr>
            <p:ph type="subTitle" idx="1"/>
          </p:nvPr>
        </p:nvSpPr>
        <p:spPr>
          <a:xfrm>
            <a:off x="812800" y="2082800"/>
            <a:ext cx="6959600" cy="4157663"/>
          </a:xfrm>
        </p:spPr>
        <p:txBody>
          <a:bodyPr/>
          <a:lstStyle/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rgbClr val="002060"/>
                </a:solidFill>
                <a:latin typeface="Myriad Pro" charset="0"/>
                <a:hlinkClick r:id="rId3"/>
              </a:rPr>
              <a:t>frankie.wilson@bodleian.ox.ac.uk</a:t>
            </a:r>
            <a:endParaRPr lang="en-GB" altLang="en-US" sz="2800" dirty="0" smtClean="0">
              <a:solidFill>
                <a:srgbClr val="002060"/>
              </a:solidFill>
              <a:latin typeface="Myriad Pro" charset="0"/>
            </a:endParaRPr>
          </a:p>
          <a:p>
            <a:pPr algn="l" eaLnBrk="1" hangingPunct="1"/>
            <a:endParaRPr lang="en-GB" altLang="en-US" sz="2800" dirty="0" smtClean="0">
              <a:solidFill>
                <a:srgbClr val="002060"/>
              </a:solidFill>
              <a:latin typeface="Myriad Pro" charset="0"/>
            </a:endParaRP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rgbClr val="002060"/>
                </a:solidFill>
                <a:latin typeface="Myriad Pro" charset="0"/>
              </a:rPr>
              <a:t>         @</a:t>
            </a:r>
            <a:r>
              <a:rPr lang="en-GB" altLang="en-US" sz="2800" dirty="0" err="1" smtClean="0">
                <a:solidFill>
                  <a:srgbClr val="002060"/>
                </a:solidFill>
                <a:latin typeface="Myriad Pro" charset="0"/>
              </a:rPr>
              <a:t>qualitydog</a:t>
            </a:r>
            <a:r>
              <a:rPr lang="en-GB" altLang="en-US" sz="2800" dirty="0">
                <a:solidFill>
                  <a:srgbClr val="002060"/>
                </a:solidFill>
                <a:latin typeface="Myriad Pro" charset="0"/>
              </a:rPr>
              <a:t/>
            </a:r>
            <a:br>
              <a:rPr lang="en-GB" altLang="en-US" sz="2800" dirty="0">
                <a:solidFill>
                  <a:srgbClr val="002060"/>
                </a:solidFill>
                <a:latin typeface="Myriad Pro" charset="0"/>
              </a:rPr>
            </a:br>
            <a:endParaRPr lang="en-GB" altLang="en-US" sz="2800" dirty="0" smtClean="0">
              <a:solidFill>
                <a:srgbClr val="002060"/>
              </a:solidFill>
              <a:latin typeface="Myriad Pro" charset="0"/>
            </a:endParaRP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rgbClr val="002060"/>
                </a:solidFill>
                <a:latin typeface="Myriad Pro" charset="0"/>
              </a:rPr>
              <a:t>Data </a:t>
            </a:r>
            <a:r>
              <a:rPr lang="en-GB" altLang="en-US" sz="2800" dirty="0" err="1" smtClean="0">
                <a:solidFill>
                  <a:srgbClr val="002060"/>
                </a:solidFill>
                <a:latin typeface="Myriad Pro" charset="0"/>
              </a:rPr>
              <a:t>modeling</a:t>
            </a:r>
            <a:r>
              <a:rPr lang="en-GB" altLang="en-US" sz="2800" dirty="0" smtClean="0">
                <a:solidFill>
                  <a:srgbClr val="002060"/>
                </a:solidFill>
                <a:latin typeface="Myriad Pro" charset="0"/>
              </a:rPr>
              <a:t> made simple by Steve </a:t>
            </a:r>
            <a:r>
              <a:rPr lang="en-GB" altLang="en-US" sz="2800" dirty="0" err="1" smtClean="0">
                <a:solidFill>
                  <a:srgbClr val="002060"/>
                </a:solidFill>
                <a:latin typeface="Myriad Pro" charset="0"/>
              </a:rPr>
              <a:t>Hoberman</a:t>
            </a:r>
            <a:r>
              <a:rPr lang="en-GB" altLang="en-US" sz="2800" dirty="0" smtClean="0">
                <a:solidFill>
                  <a:srgbClr val="002060"/>
                </a:solidFill>
                <a:latin typeface="Myriad Pro" charset="0"/>
              </a:rPr>
              <a:t>.</a:t>
            </a:r>
            <a:endParaRPr lang="en-GB" altLang="en-US" sz="2800" dirty="0" smtClean="0">
              <a:solidFill>
                <a:srgbClr val="002060"/>
              </a:solidFill>
              <a:latin typeface="Myriad Pro" charset="0"/>
            </a:endParaRP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endParaRPr lang="en-GB" altLang="en-US" sz="2000" dirty="0" smtClean="0">
              <a:solidFill>
                <a:srgbClr val="002060"/>
              </a:solidFill>
              <a:latin typeface="Myriad Pro" charset="0"/>
            </a:endParaRPr>
          </a:p>
        </p:txBody>
      </p:sp>
      <p:pic>
        <p:nvPicPr>
          <p:cNvPr id="58372" name="Content Placeholder 5" descr="BODLEIAN-LIBRARIES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5638800"/>
            <a:ext cx="12954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22238" y="0"/>
            <a:ext cx="539751" cy="6932613"/>
          </a:xfrm>
          <a:prstGeom prst="rect">
            <a:avLst/>
          </a:prstGeom>
          <a:solidFill>
            <a:srgbClr val="10215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8374" name="Picture 7" descr="twitter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160713"/>
            <a:ext cx="51593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812800" y="973138"/>
            <a:ext cx="7645400" cy="781050"/>
          </a:xfrm>
        </p:spPr>
        <p:txBody>
          <a:bodyPr/>
          <a:lstStyle/>
          <a:p>
            <a:pPr algn="l" eaLnBrk="1" hangingPunct="1"/>
            <a:r>
              <a:rPr lang="en-US" altLang="en-US" sz="3600" b="1" dirty="0" smtClean="0">
                <a:solidFill>
                  <a:srgbClr val="002060"/>
                </a:solidFill>
                <a:latin typeface="Myriad Pro" charset="0"/>
              </a:rPr>
              <a:t>What </a:t>
            </a:r>
            <a:r>
              <a:rPr lang="en-US" altLang="en-US" sz="3600" b="1" dirty="0" smtClean="0">
                <a:solidFill>
                  <a:srgbClr val="002060"/>
                </a:solidFill>
                <a:latin typeface="Myriad Pro" charset="0"/>
              </a:rPr>
              <a:t>is a data model?</a:t>
            </a:r>
            <a:endParaRPr lang="en-US" altLang="en-US" sz="3600" b="1" dirty="0" smtClean="0">
              <a:solidFill>
                <a:srgbClr val="002060"/>
              </a:solidFill>
              <a:latin typeface="Myriad Pro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22238" y="0"/>
            <a:ext cx="539751" cy="6932613"/>
          </a:xfrm>
          <a:prstGeom prst="rect">
            <a:avLst/>
          </a:prstGeom>
          <a:solidFill>
            <a:srgbClr val="10215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64" y="1700573"/>
            <a:ext cx="6198176" cy="5063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130" y="2442039"/>
            <a:ext cx="5812043" cy="333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35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>
          <a:xfrm>
            <a:off x="812800" y="973138"/>
            <a:ext cx="7645400" cy="781050"/>
          </a:xfrm>
        </p:spPr>
        <p:txBody>
          <a:bodyPr/>
          <a:lstStyle/>
          <a:p>
            <a:pPr algn="l" eaLnBrk="1" hangingPunct="1"/>
            <a:r>
              <a:rPr lang="en-US" altLang="en-US" sz="3600" b="1" dirty="0" smtClean="0">
                <a:solidFill>
                  <a:srgbClr val="002060"/>
                </a:solidFill>
                <a:latin typeface="Myriad Pro" charset="0"/>
              </a:rPr>
              <a:t>Why are data models useful?</a:t>
            </a:r>
            <a:endParaRPr lang="en-US" altLang="en-US" sz="3600" b="1" dirty="0" smtClean="0">
              <a:solidFill>
                <a:srgbClr val="002060"/>
              </a:solidFill>
              <a:latin typeface="Myriad Pro" charset="0"/>
            </a:endParaRPr>
          </a:p>
        </p:txBody>
      </p:sp>
      <p:pic>
        <p:nvPicPr>
          <p:cNvPr id="27652" name="Content Placeholder 5" descr="BODLEIAN-LIBRARIES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3714024"/>
            <a:ext cx="949394" cy="68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22238" y="0"/>
            <a:ext cx="539751" cy="6932613"/>
          </a:xfrm>
          <a:prstGeom prst="rect">
            <a:avLst/>
          </a:prstGeom>
          <a:solidFill>
            <a:srgbClr val="10215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1867" y="1666789"/>
            <a:ext cx="2249396" cy="17995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800" y="4642712"/>
            <a:ext cx="1159660" cy="1924776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513805" y="1742307"/>
            <a:ext cx="5599612" cy="2652349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86885" y="1838277"/>
            <a:ext cx="58265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</a:t>
            </a:r>
            <a:r>
              <a:rPr lang="en-GB" dirty="0" smtClean="0"/>
              <a:t>			Every </a:t>
            </a:r>
            <a:r>
              <a:rPr lang="en-GB" dirty="0"/>
              <a:t>person in the </a:t>
            </a:r>
            <a:r>
              <a:rPr lang="en-GB" dirty="0" smtClean="0"/>
              <a:t>library,</a:t>
            </a:r>
            <a:br>
              <a:rPr lang="en-GB" dirty="0" smtClean="0"/>
            </a:br>
            <a:r>
              <a:rPr lang="en-GB" dirty="0" smtClean="0"/>
              <a:t>		for </a:t>
            </a:r>
            <a:r>
              <a:rPr lang="en-GB" dirty="0"/>
              <a:t>every day in a specific week, keeps a </a:t>
            </a:r>
            <a:r>
              <a:rPr lang="en-GB" dirty="0" smtClean="0"/>
              <a:t>tally</a:t>
            </a:r>
            <a:br>
              <a:rPr lang="en-GB" dirty="0" smtClean="0"/>
            </a:br>
            <a:r>
              <a:rPr lang="en-GB" dirty="0" smtClean="0"/>
              <a:t>	of </a:t>
            </a:r>
            <a:r>
              <a:rPr lang="en-GB" dirty="0"/>
              <a:t>the number of enquiries they receive. They </a:t>
            </a:r>
            <a:r>
              <a:rPr lang="en-GB" dirty="0" smtClean="0"/>
              <a:t>report</a:t>
            </a:r>
            <a:br>
              <a:rPr lang="en-GB" dirty="0" smtClean="0"/>
            </a:br>
            <a:r>
              <a:rPr lang="en-GB" dirty="0" smtClean="0"/>
              <a:t>     the </a:t>
            </a:r>
            <a:r>
              <a:rPr lang="en-GB" dirty="0"/>
              <a:t>daily number to a team ‘rep’ who sums them to </a:t>
            </a:r>
            <a:r>
              <a:rPr lang="en-GB" dirty="0" smtClean="0"/>
              <a:t>get</a:t>
            </a:r>
            <a:br>
              <a:rPr lang="en-GB" dirty="0" smtClean="0"/>
            </a:br>
            <a:r>
              <a:rPr lang="en-GB" dirty="0" smtClean="0"/>
              <a:t>    a </a:t>
            </a:r>
            <a:r>
              <a:rPr lang="en-GB" dirty="0"/>
              <a:t>team daily total. The rep then enters this figure into </a:t>
            </a:r>
            <a:r>
              <a:rPr lang="en-GB" dirty="0" smtClean="0"/>
              <a:t>the</a:t>
            </a:r>
            <a:br>
              <a:rPr lang="en-GB" dirty="0" smtClean="0"/>
            </a:br>
            <a:r>
              <a:rPr lang="en-GB" dirty="0" smtClean="0"/>
              <a:t>      form</a:t>
            </a:r>
            <a:r>
              <a:rPr lang="en-GB" dirty="0"/>
              <a:t>. Some libraries have more than one team; </a:t>
            </a:r>
            <a:r>
              <a:rPr lang="en-GB" dirty="0" smtClean="0"/>
              <a:t>some</a:t>
            </a:r>
            <a:br>
              <a:rPr lang="en-GB" dirty="0" smtClean="0"/>
            </a:br>
            <a:r>
              <a:rPr lang="en-GB" dirty="0" smtClean="0"/>
              <a:t>	 teams </a:t>
            </a:r>
            <a:r>
              <a:rPr lang="en-GB" dirty="0"/>
              <a:t>cover more than one library; and some </a:t>
            </a:r>
            <a:r>
              <a:rPr lang="en-GB" dirty="0" smtClean="0"/>
              <a:t>teams</a:t>
            </a:r>
            <a:br>
              <a:rPr lang="en-GB" dirty="0" smtClean="0"/>
            </a:br>
            <a:r>
              <a:rPr lang="en-GB" dirty="0" smtClean="0"/>
              <a:t>				are </a:t>
            </a:r>
            <a:r>
              <a:rPr lang="en-GB" dirty="0"/>
              <a:t>not in any library. </a:t>
            </a:r>
            <a:endParaRPr lang="en-GB" dirty="0"/>
          </a:p>
        </p:txBody>
      </p:sp>
      <p:pic>
        <p:nvPicPr>
          <p:cNvPr id="10" name="Content Placeholder 5" descr="BODLEIAN-LIBRARIES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591" y="4823509"/>
            <a:ext cx="949394" cy="68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5" descr="BODLEIAN-LIBRARIES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17" y="4619415"/>
            <a:ext cx="949394" cy="68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5" descr="BODLEIAN-LIBRARIES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309" y="3790224"/>
            <a:ext cx="949394" cy="68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ontent Placeholder 5" descr="BODLEIAN-LIBRARIES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945" y="3809994"/>
            <a:ext cx="949394" cy="68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Content Placeholder 5" descr="BODLEIAN-LIBRARIES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985" y="5685741"/>
            <a:ext cx="949394" cy="68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Content Placeholder 5" descr="BODLEIAN-LIBRARIES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626" y="5837024"/>
            <a:ext cx="949394" cy="68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43513" y="4531579"/>
            <a:ext cx="17877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700+ staff;</a:t>
            </a:r>
          </a:p>
          <a:p>
            <a:r>
              <a:rPr lang="en-GB" dirty="0" smtClean="0"/>
              <a:t>28 libraries; broadly subject focussed; back office &amp; administration buildings; book storage facility</a:t>
            </a:r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6809" y="4889402"/>
            <a:ext cx="570038" cy="5018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0845" y="6177697"/>
            <a:ext cx="570038" cy="5018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208" y="4898368"/>
            <a:ext cx="570038" cy="5018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6985" y="5533549"/>
            <a:ext cx="570038" cy="5018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9269" y="5573039"/>
            <a:ext cx="570038" cy="5018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9324" y="5542112"/>
            <a:ext cx="570038" cy="5018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1038" y="4876543"/>
            <a:ext cx="570038" cy="50186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812800" y="973138"/>
            <a:ext cx="7645400" cy="781050"/>
          </a:xfrm>
        </p:spPr>
        <p:txBody>
          <a:bodyPr/>
          <a:lstStyle/>
          <a:p>
            <a:pPr algn="l" eaLnBrk="1" hangingPunct="1"/>
            <a:r>
              <a:rPr lang="en-US" altLang="en-US" sz="3600" b="1" dirty="0" smtClean="0">
                <a:solidFill>
                  <a:srgbClr val="002060"/>
                </a:solidFill>
                <a:latin typeface="Myriad Pro" charset="0"/>
              </a:rPr>
              <a:t>Implicit knowledge - context</a:t>
            </a:r>
            <a:endParaRPr lang="en-US" altLang="en-US" sz="3600" b="1" dirty="0" smtClean="0">
              <a:solidFill>
                <a:srgbClr val="002060"/>
              </a:solidFill>
              <a:latin typeface="Myriad Pro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22238" y="0"/>
            <a:ext cx="539751" cy="6932613"/>
          </a:xfrm>
          <a:prstGeom prst="rect">
            <a:avLst/>
          </a:prstGeom>
          <a:solidFill>
            <a:srgbClr val="10215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1754188"/>
            <a:ext cx="5085806" cy="23644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345" y="1754188"/>
            <a:ext cx="2335855" cy="273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800" y="4571526"/>
            <a:ext cx="3440706" cy="2097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8319" y="4733968"/>
            <a:ext cx="3979881" cy="193514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/>
          </p:nvPr>
        </p:nvSpPr>
        <p:spPr>
          <a:xfrm>
            <a:off x="812800" y="973138"/>
            <a:ext cx="7645400" cy="781050"/>
          </a:xfrm>
        </p:spPr>
        <p:txBody>
          <a:bodyPr/>
          <a:lstStyle/>
          <a:p>
            <a:pPr algn="l" eaLnBrk="1" hangingPunct="1"/>
            <a:r>
              <a:rPr lang="en-US" altLang="en-US" sz="3600" b="1" dirty="0" smtClean="0">
                <a:solidFill>
                  <a:srgbClr val="002060"/>
                </a:solidFill>
                <a:latin typeface="Myriad Pro" charset="0"/>
              </a:rPr>
              <a:t>Data model</a:t>
            </a:r>
            <a:endParaRPr lang="en-US" altLang="en-US" sz="3600" b="1" dirty="0" smtClean="0">
              <a:solidFill>
                <a:srgbClr val="002060"/>
              </a:solidFill>
              <a:latin typeface="Myriad Pro" charset="0"/>
            </a:endParaRPr>
          </a:p>
        </p:txBody>
      </p:sp>
      <p:sp>
        <p:nvSpPr>
          <p:cNvPr id="25603" name="Subtitle 2"/>
          <p:cNvSpPr>
            <a:spLocks noGrp="1"/>
          </p:cNvSpPr>
          <p:nvPr>
            <p:ph type="subTitle" idx="1"/>
          </p:nvPr>
        </p:nvSpPr>
        <p:spPr>
          <a:xfrm>
            <a:off x="812800" y="2082800"/>
            <a:ext cx="6959600" cy="4157663"/>
          </a:xfrm>
        </p:spPr>
        <p:txBody>
          <a:bodyPr/>
          <a:lstStyle/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Myriad Pro" charset="0"/>
              </a:rPr>
              <a:t>A</a:t>
            </a:r>
            <a:r>
              <a:rPr lang="en-GB" dirty="0" smtClean="0">
                <a:solidFill>
                  <a:srgbClr val="002060"/>
                </a:solidFill>
                <a:latin typeface="Myriad Pro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Myriad Pro" charset="0"/>
              </a:rPr>
              <a:t>conceptual framework that </a:t>
            </a:r>
            <a:r>
              <a:rPr lang="en-GB" dirty="0" smtClean="0">
                <a:solidFill>
                  <a:srgbClr val="002060"/>
                </a:solidFill>
                <a:latin typeface="Myriad Pro" charset="0"/>
              </a:rPr>
              <a:t>represents </a:t>
            </a:r>
            <a:r>
              <a:rPr lang="en-GB" dirty="0">
                <a:solidFill>
                  <a:srgbClr val="002060"/>
                </a:solidFill>
                <a:latin typeface="Myriad Pro" charset="0"/>
              </a:rPr>
              <a:t>the world as accurately as </a:t>
            </a:r>
            <a:r>
              <a:rPr lang="en-GB" dirty="0" smtClean="0">
                <a:solidFill>
                  <a:srgbClr val="002060"/>
                </a:solidFill>
                <a:latin typeface="Myriad Pro" charset="0"/>
              </a:rPr>
              <a:t>possible.</a:t>
            </a:r>
            <a:endParaRPr lang="en-GB" dirty="0">
              <a:solidFill>
                <a:srgbClr val="002060"/>
              </a:solidFill>
              <a:latin typeface="Myriad Pro" charset="0"/>
            </a:endParaRP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Myriad Pro" charset="0"/>
              </a:rPr>
              <a:t>Defines </a:t>
            </a:r>
            <a:r>
              <a:rPr lang="en-GB" dirty="0">
                <a:solidFill>
                  <a:srgbClr val="002060"/>
                </a:solidFill>
                <a:latin typeface="Myriad Pro" charset="0"/>
              </a:rPr>
              <a:t>the actors, actions and rules that govern the ways that processes work, representing them in a standard syntax.</a:t>
            </a:r>
            <a:endParaRPr lang="en-GB" altLang="en-US" dirty="0">
              <a:solidFill>
                <a:srgbClr val="002060"/>
              </a:solidFill>
              <a:latin typeface="Myriad Pro" charset="0"/>
            </a:endParaRPr>
          </a:p>
        </p:txBody>
      </p:sp>
      <p:pic>
        <p:nvPicPr>
          <p:cNvPr id="25604" name="Content Placeholder 5" descr="BODLEIAN-LIBRARIES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5638800"/>
            <a:ext cx="12954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22238" y="0"/>
            <a:ext cx="539751" cy="6932613"/>
          </a:xfrm>
          <a:prstGeom prst="rect">
            <a:avLst/>
          </a:prstGeom>
          <a:solidFill>
            <a:srgbClr val="10215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ctrTitle"/>
          </p:nvPr>
        </p:nvSpPr>
        <p:spPr>
          <a:xfrm>
            <a:off x="812800" y="973138"/>
            <a:ext cx="7645400" cy="781050"/>
          </a:xfrm>
        </p:spPr>
        <p:txBody>
          <a:bodyPr/>
          <a:lstStyle/>
          <a:p>
            <a:pPr algn="l" eaLnBrk="1" hangingPunct="1"/>
            <a:r>
              <a:rPr lang="en-US" altLang="en-US" sz="3600" b="1" dirty="0" smtClean="0">
                <a:solidFill>
                  <a:srgbClr val="002060"/>
                </a:solidFill>
                <a:latin typeface="Myriad Pro" charset="0"/>
              </a:rPr>
              <a:t>Ice cream</a:t>
            </a:r>
            <a:endParaRPr lang="en-US" altLang="en-US" sz="3600" b="1" dirty="0" smtClean="0">
              <a:solidFill>
                <a:srgbClr val="002060"/>
              </a:solidFill>
              <a:latin typeface="Myriad Pr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458" y="488950"/>
            <a:ext cx="2919563" cy="4660900"/>
          </a:xfrm>
          <a:prstGeom prst="rect">
            <a:avLst/>
          </a:prstGeom>
        </p:spPr>
      </p:pic>
      <p:sp>
        <p:nvSpPr>
          <p:cNvPr id="46083" name="Subtitle 2"/>
          <p:cNvSpPr>
            <a:spLocks noGrp="1"/>
          </p:cNvSpPr>
          <p:nvPr>
            <p:ph type="subTitle" idx="1"/>
          </p:nvPr>
        </p:nvSpPr>
        <p:spPr>
          <a:xfrm>
            <a:off x="725208" y="2082800"/>
            <a:ext cx="6959600" cy="4157663"/>
          </a:xfrm>
        </p:spPr>
        <p:txBody>
          <a:bodyPr/>
          <a:lstStyle/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002060"/>
                </a:solidFill>
                <a:latin typeface="Myriad Pro" charset="0"/>
              </a:rPr>
              <a:t>Ice cream flavour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002060"/>
                </a:solidFill>
                <a:latin typeface="Myriad Pro" charset="0"/>
              </a:rPr>
              <a:t>Ice cream size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002060"/>
                </a:solidFill>
                <a:latin typeface="Myriad Pro" charset="0"/>
              </a:rPr>
              <a:t>Ice cream container</a:t>
            </a:r>
            <a:endParaRPr lang="en-GB" altLang="en-US" dirty="0" smtClean="0">
              <a:solidFill>
                <a:srgbClr val="002060"/>
              </a:solidFill>
              <a:latin typeface="Myriad Pro" charset="0"/>
            </a:endParaRPr>
          </a:p>
        </p:txBody>
      </p:sp>
      <p:pic>
        <p:nvPicPr>
          <p:cNvPr id="46084" name="Content Placeholder 5" descr="BODLEIAN-LIBRARIES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5638800"/>
            <a:ext cx="12954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22238" y="0"/>
            <a:ext cx="539751" cy="6932613"/>
          </a:xfrm>
          <a:prstGeom prst="rect">
            <a:avLst/>
          </a:prstGeom>
          <a:solidFill>
            <a:srgbClr val="10215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19" y="4138988"/>
            <a:ext cx="3167089" cy="237531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ctrTitle"/>
          </p:nvPr>
        </p:nvSpPr>
        <p:spPr>
          <a:xfrm>
            <a:off x="812800" y="973138"/>
            <a:ext cx="7645400" cy="781050"/>
          </a:xfrm>
        </p:spPr>
        <p:txBody>
          <a:bodyPr/>
          <a:lstStyle/>
          <a:p>
            <a:pPr algn="l" eaLnBrk="1" hangingPunct="1"/>
            <a:r>
              <a:rPr lang="en-US" altLang="en-US" sz="3600" b="1" dirty="0" smtClean="0">
                <a:solidFill>
                  <a:srgbClr val="002060"/>
                </a:solidFill>
                <a:latin typeface="Myriad Pro" charset="0"/>
              </a:rPr>
              <a:t>All about the process</a:t>
            </a:r>
            <a:endParaRPr lang="en-US" altLang="en-US" sz="3600" b="1" dirty="0" smtClean="0">
              <a:solidFill>
                <a:srgbClr val="002060"/>
              </a:solidFill>
              <a:latin typeface="Myriad Pro" charset="0"/>
            </a:endParaRPr>
          </a:p>
        </p:txBody>
      </p:sp>
      <p:pic>
        <p:nvPicPr>
          <p:cNvPr id="48132" name="Content Placeholder 5" descr="BODLEIAN-LIBRARIES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5638800"/>
            <a:ext cx="12954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22238" y="0"/>
            <a:ext cx="539751" cy="6932613"/>
          </a:xfrm>
          <a:prstGeom prst="rect">
            <a:avLst/>
          </a:prstGeom>
          <a:solidFill>
            <a:srgbClr val="10215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25208" y="2082800"/>
            <a:ext cx="6959600" cy="4157663"/>
          </a:xfrm>
        </p:spPr>
        <p:txBody>
          <a:bodyPr/>
          <a:lstStyle/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002060"/>
                </a:solidFill>
                <a:latin typeface="Myriad Pro" charset="0"/>
              </a:rPr>
              <a:t>Time consuming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002060"/>
                </a:solidFill>
                <a:latin typeface="Myriad Pro" charset="0"/>
              </a:rPr>
              <a:t>Challenging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002060"/>
                </a:solidFill>
                <a:latin typeface="Myriad Pro" charset="0"/>
              </a:rPr>
              <a:t>Trial and error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002060"/>
                </a:solidFill>
                <a:latin typeface="Myriad Pro" charset="0"/>
              </a:rPr>
              <a:t>Making implicit explicit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002060"/>
                </a:solidFill>
                <a:latin typeface="Myriad Pro" charset="0"/>
              </a:rPr>
              <a:t>Thinking about how aspects of data relate to each other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002060"/>
                </a:solidFill>
                <a:latin typeface="Myriad Pro" charset="0"/>
              </a:rPr>
              <a:t>Documenting constraints</a:t>
            </a:r>
            <a:endParaRPr lang="en-GB" altLang="en-US" dirty="0" smtClean="0">
              <a:solidFill>
                <a:srgbClr val="002060"/>
              </a:solidFill>
              <a:latin typeface="Myriad Pro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ctrTitle"/>
          </p:nvPr>
        </p:nvSpPr>
        <p:spPr>
          <a:xfrm>
            <a:off x="812800" y="973138"/>
            <a:ext cx="7645400" cy="781050"/>
          </a:xfrm>
        </p:spPr>
        <p:txBody>
          <a:bodyPr/>
          <a:lstStyle/>
          <a:p>
            <a:pPr algn="l" eaLnBrk="1" hangingPunct="1"/>
            <a:r>
              <a:rPr lang="en-US" altLang="en-US" sz="3600" b="1" dirty="0" smtClean="0">
                <a:solidFill>
                  <a:srgbClr val="002060"/>
                </a:solidFill>
                <a:latin typeface="Myriad Pro" charset="0"/>
              </a:rPr>
              <a:t>Entities</a:t>
            </a:r>
            <a:endParaRPr lang="en-US" altLang="en-US" sz="3600" b="1" dirty="0" smtClean="0">
              <a:solidFill>
                <a:srgbClr val="002060"/>
              </a:solidFill>
              <a:latin typeface="Myriad Pro" charset="0"/>
            </a:endParaRPr>
          </a:p>
        </p:txBody>
      </p:sp>
      <p:sp>
        <p:nvSpPr>
          <p:cNvPr id="41987" name="Subtitle 2"/>
          <p:cNvSpPr>
            <a:spLocks noGrp="1"/>
          </p:cNvSpPr>
          <p:nvPr>
            <p:ph type="subTitle" idx="1"/>
          </p:nvPr>
        </p:nvSpPr>
        <p:spPr>
          <a:xfrm>
            <a:off x="812800" y="2082800"/>
            <a:ext cx="7645400" cy="448468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Myriad Pro" charset="0"/>
              </a:rPr>
              <a:t>Things that are important to the </a:t>
            </a:r>
            <a:r>
              <a:rPr lang="en-GB" dirty="0" smtClean="0">
                <a:solidFill>
                  <a:srgbClr val="002060"/>
                </a:solidFill>
                <a:latin typeface="Myriad Pro" charset="0"/>
              </a:rPr>
              <a:t>organization</a:t>
            </a:r>
            <a:endParaRPr lang="en-GB" dirty="0">
              <a:solidFill>
                <a:srgbClr val="002060"/>
              </a:solidFill>
              <a:latin typeface="Myriad Pro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Myriad Pro" charset="0"/>
              </a:rPr>
              <a:t>Who</a:t>
            </a:r>
            <a:r>
              <a:rPr lang="en-GB" dirty="0">
                <a:solidFill>
                  <a:srgbClr val="002060"/>
                </a:solidFill>
                <a:latin typeface="Myriad Pro" charset="0"/>
              </a:rPr>
              <a:t>; What; Where; When; Why; How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Myriad Pro" charset="0"/>
              </a:rPr>
              <a:t>3 levels of </a:t>
            </a:r>
            <a:r>
              <a:rPr lang="en-GB" dirty="0" smtClean="0">
                <a:solidFill>
                  <a:srgbClr val="002060"/>
                </a:solidFill>
                <a:latin typeface="Myriad Pro" charset="0"/>
              </a:rPr>
              <a:t>abstraction:</a:t>
            </a:r>
            <a:br>
              <a:rPr lang="en-GB" dirty="0" smtClean="0">
                <a:solidFill>
                  <a:srgbClr val="002060"/>
                </a:solidFill>
                <a:latin typeface="Myriad Pro" charset="0"/>
              </a:rPr>
            </a:br>
            <a:r>
              <a:rPr lang="en-GB" dirty="0" smtClean="0">
                <a:solidFill>
                  <a:srgbClr val="002060"/>
                </a:solidFill>
                <a:latin typeface="Myriad Pro" charset="0"/>
              </a:rPr>
              <a:t>Subject; Logic; Physical</a:t>
            </a:r>
            <a:r>
              <a:rPr lang="en-GB" sz="2000" dirty="0" smtClean="0">
                <a:solidFill>
                  <a:srgbClr val="002060"/>
                </a:solidFill>
                <a:latin typeface="Myriad Pro" charset="0"/>
              </a:rPr>
              <a:t>	</a:t>
            </a:r>
          </a:p>
          <a:p>
            <a:pPr algn="l"/>
            <a:r>
              <a:rPr lang="en-GB" sz="2000" dirty="0" smtClean="0">
                <a:solidFill>
                  <a:srgbClr val="002060"/>
                </a:solidFill>
                <a:latin typeface="Myriad Pro" charset="0"/>
              </a:rPr>
              <a:t>						</a:t>
            </a:r>
            <a:r>
              <a:rPr lang="en-GB" sz="2800" dirty="0" smtClean="0">
                <a:solidFill>
                  <a:srgbClr val="002060"/>
                </a:solidFill>
                <a:latin typeface="Myriad Pro" charset="0"/>
              </a:rPr>
              <a:t>Student</a:t>
            </a:r>
          </a:p>
          <a:p>
            <a:pPr lvl="1" algn="l"/>
            <a:r>
              <a:rPr lang="en-GB" dirty="0" smtClean="0">
                <a:solidFill>
                  <a:srgbClr val="002060"/>
                </a:solidFill>
                <a:latin typeface="Myriad Pro" charset="0"/>
              </a:rPr>
              <a:t>Attainment	 Retention	Satisfaction</a:t>
            </a:r>
          </a:p>
          <a:p>
            <a:pPr lvl="1" algn="l"/>
            <a:r>
              <a:rPr lang="en-GB" dirty="0" smtClean="0">
                <a:solidFill>
                  <a:srgbClr val="002060"/>
                </a:solidFill>
                <a:latin typeface="Myriad Pro" charset="0"/>
              </a:rPr>
              <a:t>					Survey score</a:t>
            </a:r>
            <a:endParaRPr lang="en-GB" dirty="0" smtClean="0">
              <a:solidFill>
                <a:srgbClr val="002060"/>
              </a:solidFill>
              <a:latin typeface="Myriad Pro" charset="0"/>
            </a:endParaRPr>
          </a:p>
        </p:txBody>
      </p:sp>
      <p:pic>
        <p:nvPicPr>
          <p:cNvPr id="41988" name="Content Placeholder 5" descr="BODLEIAN-LIBRARIES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5638800"/>
            <a:ext cx="12954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22238" y="0"/>
            <a:ext cx="539751" cy="6932613"/>
          </a:xfrm>
          <a:prstGeom prst="rect">
            <a:avLst/>
          </a:prstGeom>
          <a:solidFill>
            <a:srgbClr val="10215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ctrTitle"/>
          </p:nvPr>
        </p:nvSpPr>
        <p:spPr>
          <a:xfrm>
            <a:off x="812800" y="973138"/>
            <a:ext cx="7645400" cy="781050"/>
          </a:xfrm>
        </p:spPr>
        <p:txBody>
          <a:bodyPr/>
          <a:lstStyle/>
          <a:p>
            <a:pPr algn="l" eaLnBrk="1" hangingPunct="1"/>
            <a:r>
              <a:rPr lang="en-US" altLang="en-US" sz="3600" b="1" dirty="0" smtClean="0">
                <a:solidFill>
                  <a:srgbClr val="002060"/>
                </a:solidFill>
                <a:latin typeface="Myriad Pro" charset="0"/>
              </a:rPr>
              <a:t>Elements</a:t>
            </a:r>
            <a:endParaRPr lang="en-US" altLang="en-US" sz="3600" b="1" dirty="0" smtClean="0">
              <a:solidFill>
                <a:srgbClr val="002060"/>
              </a:solidFill>
              <a:latin typeface="Myriad Pro" charset="0"/>
            </a:endParaRPr>
          </a:p>
        </p:txBody>
      </p:sp>
      <p:sp>
        <p:nvSpPr>
          <p:cNvPr id="44035" name="Subtitle 2"/>
          <p:cNvSpPr>
            <a:spLocks noGrp="1"/>
          </p:cNvSpPr>
          <p:nvPr>
            <p:ph type="subTitle" idx="1"/>
          </p:nvPr>
        </p:nvSpPr>
        <p:spPr>
          <a:xfrm>
            <a:off x="812799" y="2082800"/>
            <a:ext cx="8018463" cy="4157663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rgbClr val="002060"/>
                </a:solidFill>
                <a:latin typeface="Myriad Pro" charset="0"/>
              </a:rPr>
              <a:t>Property of entity that is important to organisation</a:t>
            </a:r>
          </a:p>
          <a:p>
            <a:pPr marL="457200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rgbClr val="002060"/>
                </a:solidFill>
                <a:latin typeface="Myriad Pro" charset="0"/>
              </a:rPr>
              <a:t>AKA attribute; label; field</a:t>
            </a:r>
          </a:p>
          <a:p>
            <a:pPr marL="457200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rgbClr val="002060"/>
                </a:solidFill>
                <a:latin typeface="Myriad Pro" charset="0"/>
              </a:rPr>
              <a:t>3 levels of abstraction</a:t>
            </a:r>
            <a:br>
              <a:rPr lang="en-GB" altLang="en-US" sz="2800" dirty="0" smtClean="0">
                <a:solidFill>
                  <a:srgbClr val="002060"/>
                </a:solidFill>
                <a:latin typeface="Myriad Pro" charset="0"/>
              </a:rPr>
            </a:br>
            <a:endParaRPr lang="en-GB" altLang="en-US" sz="2800" dirty="0" smtClean="0">
              <a:solidFill>
                <a:srgbClr val="002060"/>
              </a:solidFill>
              <a:latin typeface="Myriad Pro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GB" altLang="en-US" sz="2800" dirty="0" smtClean="0">
                <a:solidFill>
                  <a:srgbClr val="002060"/>
                </a:solidFill>
                <a:latin typeface="Myriad Pro" charset="0"/>
              </a:rPr>
              <a:t>			Programme of study</a:t>
            </a:r>
          </a:p>
          <a:p>
            <a:pPr algn="l" eaLnBrk="1" hangingPunct="1">
              <a:lnSpc>
                <a:spcPct val="90000"/>
              </a:lnSpc>
            </a:pPr>
            <a:r>
              <a:rPr lang="en-GB" altLang="en-US" sz="2800" dirty="0" smtClean="0">
                <a:solidFill>
                  <a:srgbClr val="002060"/>
                </a:solidFill>
                <a:latin typeface="Myriad Pro" charset="0"/>
              </a:rPr>
              <a:t>Department	Status	Level		Mode</a:t>
            </a:r>
          </a:p>
          <a:p>
            <a:pPr algn="l" eaLnBrk="1" hangingPunct="1">
              <a:lnSpc>
                <a:spcPct val="90000"/>
              </a:lnSpc>
            </a:pPr>
            <a:r>
              <a:rPr lang="en-GB" altLang="en-US" sz="2800" dirty="0" smtClean="0">
                <a:solidFill>
                  <a:srgbClr val="002060"/>
                </a:solidFill>
                <a:latin typeface="Myriad Pro" charset="0"/>
              </a:rPr>
              <a:t>	Course code</a:t>
            </a:r>
            <a:endParaRPr lang="en-GB" altLang="en-US" sz="2400" dirty="0" smtClean="0">
              <a:solidFill>
                <a:srgbClr val="002060"/>
              </a:solidFill>
              <a:latin typeface="Myriad Pro" charset="0"/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2800" dirty="0">
              <a:solidFill>
                <a:srgbClr val="002060"/>
              </a:solidFill>
              <a:latin typeface="Myriad Pro" charset="0"/>
            </a:endParaRPr>
          </a:p>
        </p:txBody>
      </p:sp>
      <p:pic>
        <p:nvPicPr>
          <p:cNvPr id="44036" name="Content Placeholder 5" descr="BODLEIAN-LIBRARIES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743" y="5915457"/>
            <a:ext cx="12954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22238" y="0"/>
            <a:ext cx="539751" cy="6932613"/>
          </a:xfrm>
          <a:prstGeom prst="rect">
            <a:avLst/>
          </a:prstGeom>
          <a:solidFill>
            <a:srgbClr val="10215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10091</TotalTime>
  <Words>235</Words>
  <Application>Microsoft Office PowerPoint</Application>
  <PresentationFormat>On-screen Show (4:3)</PresentationFormat>
  <Paragraphs>68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MS PGothic</vt:lpstr>
      <vt:lpstr>Arial</vt:lpstr>
      <vt:lpstr>Calibri</vt:lpstr>
      <vt:lpstr>Myriad Pro</vt:lpstr>
      <vt:lpstr>Office Theme</vt:lpstr>
      <vt:lpstr>Custom Design</vt:lpstr>
      <vt:lpstr>Data modelling and why it matters</vt:lpstr>
      <vt:lpstr>What is a data model?</vt:lpstr>
      <vt:lpstr>Why are data models useful?</vt:lpstr>
      <vt:lpstr>Implicit knowledge - context</vt:lpstr>
      <vt:lpstr>Data model</vt:lpstr>
      <vt:lpstr>Ice cream</vt:lpstr>
      <vt:lpstr>All about the process</vt:lpstr>
      <vt:lpstr>Entities</vt:lpstr>
      <vt:lpstr>Elements</vt:lpstr>
      <vt:lpstr>PowerPoint Presentation</vt:lpstr>
      <vt:lpstr>Relationships</vt:lpstr>
      <vt:lpstr>PowerPoint Presentation</vt:lpstr>
      <vt:lpstr>Learn from my mistakes</vt:lpstr>
      <vt:lpstr>Questions?</vt:lpstr>
    </vt:vector>
  </TitlesOfParts>
  <Company>Bodlein Libraries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</dc:creator>
  <cp:lastModifiedBy>Frankie Wilson</cp:lastModifiedBy>
  <cp:revision>157</cp:revision>
  <cp:lastPrinted>2016-09-23T11:04:50Z</cp:lastPrinted>
  <dcterms:created xsi:type="dcterms:W3CDTF">2014-05-29T10:33:31Z</dcterms:created>
  <dcterms:modified xsi:type="dcterms:W3CDTF">2018-11-30T17:05:04Z</dcterms:modified>
</cp:coreProperties>
</file>