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9" r:id="rId1"/>
  </p:sldMasterIdLst>
  <p:notesMasterIdLst>
    <p:notesMasterId r:id="rId22"/>
  </p:notesMasterIdLst>
  <p:sldIdLst>
    <p:sldId id="256" r:id="rId2"/>
    <p:sldId id="257" r:id="rId3"/>
    <p:sldId id="259" r:id="rId4"/>
    <p:sldId id="260" r:id="rId5"/>
    <p:sldId id="261" r:id="rId6"/>
    <p:sldId id="271" r:id="rId7"/>
    <p:sldId id="262" r:id="rId8"/>
    <p:sldId id="263" r:id="rId9"/>
    <p:sldId id="268" r:id="rId10"/>
    <p:sldId id="265" r:id="rId11"/>
    <p:sldId id="266" r:id="rId12"/>
    <p:sldId id="267" r:id="rId13"/>
    <p:sldId id="269" r:id="rId14"/>
    <p:sldId id="272" r:id="rId15"/>
    <p:sldId id="273" r:id="rId16"/>
    <p:sldId id="274" r:id="rId17"/>
    <p:sldId id="276" r:id="rId18"/>
    <p:sldId id="277" r:id="rId19"/>
    <p:sldId id="280" r:id="rId20"/>
    <p:sldId id="281" r:id="rId21"/>
  </p:sldIdLst>
  <p:sldSz cx="9144000" cy="5143500" type="screen16x9"/>
  <p:notesSz cx="6858000" cy="1743075"/>
  <p:embeddedFontLst>
    <p:embeddedFont>
      <p:font typeface="Calibri" panose="020F0502020204030204" pitchFamily="34" charset="0"/>
      <p:regular r:id="rId23"/>
      <p:bold r:id="rId24"/>
      <p:italic r:id="rId25"/>
      <p:boldItalic r:id="rId26"/>
    </p:embeddedFont>
    <p:embeddedFont>
      <p:font typeface="La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Wrigh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34"/>
    <p:restoredTop sz="69801"/>
  </p:normalViewPr>
  <p:slideViewPr>
    <p:cSldViewPr snapToGrid="0">
      <p:cViewPr varScale="1">
        <p:scale>
          <a:sx n="107" d="100"/>
          <a:sy n="107" d="100"/>
        </p:scale>
        <p:origin x="-104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99773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None/>
            </a:pPr>
            <a:r>
              <a:rPr lang="en-US" dirty="0"/>
              <a:t>Albert R. Mann Library is part of Cornell University Library, one of many unit libraries on campus and serves the College of Agriculture and Life Sciences and the College of Human Ecology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97066511e_3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97066511e_3_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nSpc>
                <a:spcPct val="115000"/>
              </a:lnSpc>
            </a:pPr>
            <a:r>
              <a:rPr lang="en-US" dirty="0"/>
              <a:t>As we all know, task lighting and natural light make an enormous difference in our ability to perform the work we need to do</a:t>
            </a:r>
          </a:p>
          <a:p>
            <a:pPr marL="171450" lvl="0" indent="-171450" algn="l" rtl="0">
              <a:lnSpc>
                <a:spcPct val="115000"/>
              </a:lnSpc>
              <a:spcBef>
                <a:spcPts val="0"/>
              </a:spcBef>
              <a:spcAft>
                <a:spcPts val="0"/>
              </a:spcAft>
            </a:pPr>
            <a:r>
              <a:rPr lang="en-US" dirty="0"/>
              <a:t>The quality of light affects how much our eyes have to strain and focus, and poor quality light can lead to eye strain and headaches</a:t>
            </a:r>
          </a:p>
          <a:p>
            <a:pPr marL="171450" indent="-171450">
              <a:lnSpc>
                <a:spcPct val="115000"/>
              </a:lnSpc>
            </a:pPr>
            <a:r>
              <a:rPr lang="en-US" dirty="0"/>
              <a:t>Our overhead fluorescent offices lights would often flicker and the lighting is zoned, making it difficult to adjust the lighting for a single office without affecting other areas nearby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8040813d2_0_1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8040813d2_0_1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It will perhaps not surprise many of you to learn that in talking to staff, we found that they were unable to separate their comments about</a:t>
            </a:r>
            <a:r>
              <a:rPr lang="en" dirty="0"/>
              <a:t> their office environment from comments about the circulation desk. It was clear that for an office redesign to function the way that staff would like, the desk needed to change as well, which we had not anticipated at the start of this project...though maybe we should have!</a:t>
            </a:r>
            <a:endParaRPr lang="en-US" dirty="0"/>
          </a:p>
          <a:p>
            <a:pPr marL="0" indent="0">
              <a:buNone/>
            </a:pPr>
            <a:endParaRPr lang="en-US" dirty="0"/>
          </a:p>
          <a:p>
            <a:pPr marL="0" indent="0">
              <a:lnSpc>
                <a:spcPct val="115000"/>
              </a:lnSpc>
              <a:spcBef>
                <a:spcPts val="1600"/>
              </a:spcBef>
              <a:spcAft>
                <a:spcPts val="1600"/>
              </a:spcAft>
              <a:buClr>
                <a:schemeClr val="dk1"/>
              </a:buClr>
              <a:buNone/>
            </a:pPr>
            <a:r>
              <a:rPr lang="en" dirty="0"/>
              <a:t>No matter what configuration or redesign we did with the offices, it wouldn’t be effective if we didn’t also address some of the following issues with the desk itself.</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97066511e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97066511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The Access Services offices were cubicles with low walls that had been designed to provide a direct line of sight to the circulation desk. This line of sight was once thought to be absolutely essential in providing timely and quality customer service.</a:t>
            </a:r>
            <a:endParaRPr/>
          </a:p>
          <a:p>
            <a:pPr marL="0" indent="0">
              <a:buClr>
                <a:schemeClr val="dk1"/>
              </a:buClr>
              <a:buNone/>
            </a:pPr>
            <a:endParaRPr lang="en" dirty="0"/>
          </a:p>
          <a:p>
            <a:pPr marL="0" indent="0">
              <a:buNone/>
            </a:pPr>
            <a:r>
              <a:rPr lang="en"/>
              <a:t>This meant that staff could always see what’s happening at the desk, but it also created unrealistic expectations of their availability. Staff felt torn between doing the focused work they needed to do and providing good service. Most staff felt pressure to drop whatever they were doing at a moment's notice if help was needed at the desk.</a:t>
            </a:r>
            <a:endParaRPr/>
          </a:p>
          <a:p>
            <a:pPr marL="0" lvl="0" indent="0" algn="l" rtl="0">
              <a:spcBef>
                <a:spcPts val="0"/>
              </a:spcBef>
              <a:spcAft>
                <a:spcPts val="0"/>
              </a:spcAft>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97066511e_4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97066511e_4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 dirty="0"/>
              <a:t>We have a popular equipment lending program that has recently expanded and now includes close to 100 items – everything from short and long term loan laptops, to DSLR cameras and audio recorders</a:t>
            </a:r>
          </a:p>
          <a:p>
            <a:pPr marL="171450" indent="-171450"/>
            <a:r>
              <a:rPr lang="en" dirty="0"/>
              <a:t>Our circulation desk - built just 11 years ago - was not designed to accommodate this service</a:t>
            </a:r>
          </a:p>
          <a:p>
            <a:pPr marL="171450" indent="-171450"/>
            <a:r>
              <a:rPr lang="en" dirty="0"/>
              <a:t>Designing a desk that would allow us to circulate this equipment as seamlessly as possible was a high priority. This includes better storage, yes, but also workspace to check, reset, and charge the equipment between uses.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97066511e_4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97066511e_4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 dirty="0"/>
              <a:t>Some of our highest circulating items - course reserves and materials that have been requested from other libraries for pickup - were located too far away from the desk</a:t>
            </a:r>
          </a:p>
          <a:p>
            <a:pPr marL="171450" indent="-171450"/>
            <a:r>
              <a:rPr lang="en" dirty="0"/>
              <a:t>Staff who were assisting patrons would seemingly disappear from view when retrieving these</a:t>
            </a:r>
            <a:r>
              <a:rPr lang="en-US" dirty="0"/>
              <a:t> </a:t>
            </a:r>
            <a:r>
              <a:rPr lang="en" dirty="0"/>
              <a:t>items, leaving confused patrons wondering if someone was still helping them and giving the impression that no one was staffing the desk</a:t>
            </a:r>
          </a:p>
          <a:p>
            <a:pPr marL="171450" indent="-171450"/>
            <a:r>
              <a:rPr lang="en" dirty="0"/>
              <a:t>These items were also located too close to the staff offices, again raising the issue of service expectation (staff in their offices couldn’t help but see colleagues/student employees looking for items and would be distracted or want to step in and help) – and it was clear we needed to separate these functions from staff office spaces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97066511e_4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97066511e_4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15000"/>
              </a:lnSpc>
            </a:pPr>
            <a:r>
              <a:rPr lang="en" dirty="0"/>
              <a:t>At our library, the student employees work up front at the desk and the staff member on duty sits at a workstation a little further back from the desk</a:t>
            </a:r>
            <a:endParaRPr lang="en-US" dirty="0"/>
          </a:p>
          <a:p>
            <a:pPr>
              <a:lnSpc>
                <a:spcPct val="115000"/>
              </a:lnSpc>
            </a:pPr>
            <a:r>
              <a:rPr lang="en" dirty="0"/>
              <a:t>Again, it was cobbled together with leftover pieces of other office furniture; it </a:t>
            </a:r>
            <a:r>
              <a:rPr lang="en-US" dirty="0"/>
              <a:t>was cramped and did not have enough storage or work surfaces for items that needed to be processed</a:t>
            </a:r>
          </a:p>
          <a:p>
            <a:pPr>
              <a:lnSpc>
                <a:spcPct val="115000"/>
              </a:lnSpc>
            </a:pPr>
            <a:r>
              <a:rPr lang="en" dirty="0"/>
              <a:t>Staff would frequently use whatever other surfaces were nearby (usually our bookshelves) to store items, giving the entire Access Services area a disorganized appearance that was in full view of our patrons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97066511e_1_2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97066511e_1_2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15000"/>
              </a:lnSpc>
              <a:spcAft>
                <a:spcPts val="1600"/>
              </a:spcAft>
              <a:buNone/>
            </a:pPr>
            <a:r>
              <a:rPr lang="en" dirty="0"/>
              <a:t>Throughout this process, it became clear to us that there was an obvious connection between the office environment and the user experience. </a:t>
            </a:r>
          </a:p>
          <a:p>
            <a:pPr marL="0" indent="0">
              <a:lnSpc>
                <a:spcPct val="115000"/>
              </a:lnSpc>
              <a:spcAft>
                <a:spcPts val="1600"/>
              </a:spcAft>
              <a:buNone/>
              <a:defRPr/>
            </a:pPr>
            <a:endParaRPr lang="en" dirty="0"/>
          </a:p>
          <a:p>
            <a:pPr marL="0" indent="0">
              <a:lnSpc>
                <a:spcPct val="114999"/>
              </a:lnSpc>
              <a:spcAft>
                <a:spcPts val="1600"/>
              </a:spcAft>
              <a:buNone/>
              <a:defRPr/>
            </a:pPr>
            <a:r>
              <a:rPr lang="en" dirty="0"/>
              <a:t>Staff were feeling stressed, and they were telling us that it was impacting the quality of service at the desk. Just as the line of sight between the offices and the desk was distracting, they were also finding it difficult to leave that work in their offices. They would frequently try to get caught up on other tasks while working their desk shifts, which was distracting them from providing good customer service.</a:t>
            </a:r>
          </a:p>
          <a:p>
            <a:pPr marL="0" indent="0">
              <a:lnSpc>
                <a:spcPct val="114999"/>
              </a:lnSpc>
              <a:spcAft>
                <a:spcPts val="1600"/>
              </a:spcAft>
              <a:buNone/>
              <a:defRPr/>
            </a:pPr>
            <a:endParaRPr lang="en" dirty="0"/>
          </a:p>
          <a:p>
            <a:pPr marL="0" indent="0">
              <a:lnSpc>
                <a:spcPct val="114999"/>
              </a:lnSpc>
              <a:spcAft>
                <a:spcPts val="1600"/>
              </a:spcAft>
              <a:buNone/>
              <a:defRPr/>
            </a:pPr>
            <a:r>
              <a:rPr lang="en" dirty="0"/>
              <a:t>When we design state-of-the-art study spaces and classrooms, what we're saying to our patrons is: We see the value in what you’re doing, so we’re going to create a space that allows you to do it well. This is an important message that should carry over to staff, but it often doesn’t.</a:t>
            </a:r>
          </a:p>
          <a:p>
            <a:pPr marL="0" indent="0">
              <a:lnSpc>
                <a:spcPct val="114999"/>
              </a:lnSpc>
              <a:spcAft>
                <a:spcPts val="1600"/>
              </a:spcAft>
              <a:buNone/>
              <a:defRPr/>
            </a:pPr>
            <a:endParaRPr lang="en" dirty="0"/>
          </a:p>
          <a:p>
            <a:pPr marL="0" indent="0">
              <a:lnSpc>
                <a:spcPct val="114999"/>
              </a:lnSpc>
              <a:spcAft>
                <a:spcPts val="1600"/>
              </a:spcAft>
              <a:buNone/>
              <a:defRPr/>
            </a:pPr>
            <a:r>
              <a:rPr lang="en" dirty="0"/>
              <a:t>We realized we needed to create not only offices but also a service desk that enabled staff to do their work well, and we felt this would be a tangible way of showing staff that the work they do is valued by the organization. And staff who feel valued and supported – and are able to complete their work on time - are going to provide better service to our patrons.</a:t>
            </a:r>
          </a:p>
          <a:p>
            <a:pPr marL="0" indent="0">
              <a:lnSpc>
                <a:spcPct val="114999"/>
              </a:lnSpc>
              <a:spcAft>
                <a:spcPts val="1600"/>
              </a:spcAft>
              <a:buNone/>
              <a:defRPr/>
            </a:pPr>
            <a:r>
              <a:rPr lang="en" dirty="0"/>
              <a:t> </a:t>
            </a:r>
            <a:endParaRPr lang="en" dirty="0">
              <a:solidFill>
                <a:schemeClr val="dk1"/>
              </a:solidFill>
            </a:endParaRPr>
          </a:p>
          <a:p>
            <a:pPr marL="0" lvl="0" indent="0" algn="l" rtl="0">
              <a:lnSpc>
                <a:spcPct val="115000"/>
              </a:lnSpc>
              <a:spcBef>
                <a:spcPts val="0"/>
              </a:spcBef>
              <a:spcAft>
                <a:spcPts val="1600"/>
              </a:spcAft>
              <a:buNone/>
            </a:pPr>
            <a:endParaRPr lang="en"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97066511e_4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97066511e_4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15000"/>
              </a:lnSpc>
              <a:buClr>
                <a:schemeClr val="dk1"/>
              </a:buClr>
              <a:buNone/>
            </a:pPr>
            <a:r>
              <a:rPr lang="en" dirty="0"/>
              <a:t>A couple other UX connections...</a:t>
            </a:r>
          </a:p>
          <a:p>
            <a:pPr marL="330200" indent="-171450">
              <a:lnSpc>
                <a:spcPct val="114999"/>
              </a:lnSpc>
              <a:buClr>
                <a:schemeClr val="dk1"/>
              </a:buClr>
            </a:pPr>
            <a:r>
              <a:rPr lang="en" dirty="0"/>
              <a:t>Some of the most interesting conversations we had with staff during the interview process revolved around what message they thought the current desk and office configuration was conveying to our patrons and what message they wanted to convey</a:t>
            </a:r>
            <a:endParaRPr lang="en-US" dirty="0"/>
          </a:p>
          <a:p>
            <a:pPr marL="330200" indent="-171450">
              <a:lnSpc>
                <a:spcPct val="114999"/>
              </a:lnSpc>
              <a:buClr>
                <a:schemeClr val="dk1"/>
              </a:buClr>
            </a:pPr>
            <a:r>
              <a:rPr lang="en" dirty="0"/>
              <a:t>Staff felt that our current configuration was sending an implicit message of “clutter”, “chaos”, “disorder” and a sense of “awkward uncertainty” – not exactly what you want at a service point!</a:t>
            </a:r>
          </a:p>
          <a:p>
            <a:pPr marL="330200" lvl="0" indent="-171450" algn="l">
              <a:lnSpc>
                <a:spcPct val="114999"/>
              </a:lnSpc>
              <a:spcBef>
                <a:spcPts val="0"/>
              </a:spcBef>
              <a:spcAft>
                <a:spcPts val="0"/>
              </a:spcAft>
              <a:buClr>
                <a:schemeClr val="dk1"/>
              </a:buClr>
              <a:buSzPts val="1100"/>
            </a:pPr>
            <a:r>
              <a:rPr lang="en" dirty="0"/>
              <a:t>Everyone wanted the desk and office space to be welcoming, helpful, efficient, and professional</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97066511e_4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97066511e_4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30200" indent="-171450">
              <a:lnSpc>
                <a:spcPct val="115000"/>
              </a:lnSpc>
            </a:pPr>
            <a:r>
              <a:rPr lang="en" dirty="0"/>
              <a:t>We didn't want to focus solely on making current desk functions more efficient – we also wanted to allow for greater flexibility in the future </a:t>
            </a:r>
            <a:endParaRPr lang="en-US" dirty="0"/>
          </a:p>
          <a:p>
            <a:pPr marL="330200" indent="-171450">
              <a:lnSpc>
                <a:spcPct val="114999"/>
              </a:lnSpc>
            </a:pPr>
            <a:r>
              <a:rPr lang="en" dirty="0"/>
              <a:t>User needs will continue to evolve and we wanted to design a new desk that would enable us to make iterative changes so we can be more responsive to those needs</a:t>
            </a:r>
            <a:endParaRPr lang="en-US" dirty="0"/>
          </a:p>
          <a:p>
            <a:pPr marL="171450" indent="-171450">
              <a:buFont typeface="Arial,Sans-Serif"/>
            </a:pPr>
            <a:endParaRPr lang="en-US"/>
          </a:p>
          <a:p>
            <a:pPr>
              <a:lnSpc>
                <a:spcPct val="114999"/>
              </a:lnSpc>
            </a:pPr>
            <a:endParaRPr lang="en" dirty="0"/>
          </a:p>
          <a:p>
            <a:pPr>
              <a:lnSpc>
                <a:spcPct val="114999"/>
              </a:lnSpc>
            </a:pPr>
            <a:endParaRPr lang="e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05fdfbd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05fdfbd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These are pictures of the new staff offices and the new desk that were installed this summer. But we are far from done! We are very much intending for this to be an ongoing design process, particularly since we got thrown a bit of curve ball this summer when we were asked to incorporate reference services into our design. This came up very late in the design process; we were able to make some accommodations but the desk had not been designed with this service in mind so we’re really treating this as a pilot – we'll gather feedback from students and staff, do more observations, and continue to modify the design as we go along.  </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Immediate next steps</a:t>
            </a:r>
          </a:p>
          <a:p>
            <a:pPr marL="171450" indent="-171450"/>
            <a:r>
              <a:rPr lang="en-US" dirty="0"/>
              <a:t>We just completed the first round of desk observations – asked UX colleagues to spend some time observing us in Access Services to assess the layout, workflow and traffic patterns at the desk; and we will be reviewing those findings with them later this month</a:t>
            </a:r>
          </a:p>
          <a:p>
            <a:pPr marL="171450" indent="-171450"/>
            <a:r>
              <a:rPr lang="en-US" dirty="0"/>
              <a:t>From there, we hope to identify some changes that can be implemented for the spring semester</a:t>
            </a:r>
          </a:p>
          <a:p>
            <a:pPr marL="171450" indent="-171450"/>
            <a:r>
              <a:rPr lang="en-US" dirty="0"/>
              <a:t>And we will continue to cross-train Access Services and Reference staff</a:t>
            </a:r>
          </a:p>
          <a:p>
            <a:pPr marL="171450" indent="-171450"/>
            <a:endParaRPr lang="en-US" dirty="0"/>
          </a:p>
          <a:p>
            <a:pPr marL="0" indent="0">
              <a:buNone/>
            </a:pPr>
            <a:r>
              <a:rPr lang="en-US" dirty="0"/>
              <a:t>Throughout this process we've learned</a:t>
            </a:r>
          </a:p>
          <a:p>
            <a:pPr marL="171450" indent="-171450"/>
            <a:r>
              <a:rPr lang="en-US" dirty="0"/>
              <a:t>That it's challenging to try to value both sets of users in this scenario – both staff and patrons. Now that we're switching our focus slightly to try to understand our patrons' experience with this new service desk, staff need to be reminded that the patron feedback is equally important in evaluating the success of our design</a:t>
            </a:r>
          </a:p>
          <a:p>
            <a:pPr marL="171450" indent="-171450"/>
            <a:r>
              <a:rPr lang="en-US" dirty="0"/>
              <a:t>Emotional management has been challenging and time-consuming – We have opened the feedback floodgates – we want staff to be engaged in the process, but it has been overwhelming at times</a:t>
            </a:r>
          </a:p>
          <a:p>
            <a:pPr marL="171450" indent="-171450"/>
            <a:r>
              <a:rPr lang="en-US" dirty="0"/>
              <a:t>And we should continue to examine our service philosophy, both in light of the changing nature of Access Services work, but also with this new combined service point</a:t>
            </a:r>
          </a:p>
          <a:p>
            <a:pPr marL="171450" indent="-171450"/>
            <a:endParaRPr lang="en-US" dirty="0"/>
          </a:p>
          <a:p>
            <a:pPr marL="0" indent="0">
              <a:buNone/>
            </a:pPr>
            <a:r>
              <a:rPr lang="en-US" dirty="0"/>
              <a:t>Ultimately it was important to create an office environment where staff felt like they could do their best work. The hope is that by giving staff space that allows them to remove themselves from the busy desk and do the work they need to do, they will be more focused and attentive when helping our patrons.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8040813d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8040813d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At Mann library we've recently renovated many of our public spaces, and Tobi and I have both been involved in designing and asses</a:t>
            </a:r>
            <a:r>
              <a:rPr lang="en-US" dirty="0"/>
              <a:t>s</a:t>
            </a:r>
            <a:r>
              <a:rPr lang="en" dirty="0" err="1"/>
              <a:t>ing</a:t>
            </a:r>
            <a:r>
              <a:rPr lang="en" dirty="0"/>
              <a:t> these spaces for our users.  While changes to our patron spaces are often informed by assessment data, when it comes to office space, we tend to just let the facilities department handle it using whatever furniture is lying around.  When the time came to renovate our Access Services staff offices, we were excited for the opportunity to apply many of the same user experience techniques as we had to our public spaces.</a:t>
            </a:r>
          </a:p>
          <a:p>
            <a:pPr marL="0" indent="0">
              <a:buNone/>
            </a:pPr>
            <a:endParaRPr lang="en" dirty="0"/>
          </a:p>
          <a:p>
            <a:pPr marL="0" indent="0">
              <a:buNone/>
            </a:pPr>
            <a:r>
              <a:rPr lang="en" dirty="0"/>
              <a:t>The changing nature of library work is no surprise and Access Services functions have not been immune to these changes.  Like many of you, our circulation desk supports more and more services, many of which have pushed staff positions to become much more technical in nature. In addition to changing what we do, who does it and how we do it has also been revamped – it seems like we are constantly restructuring and reevaluating positions. </a:t>
            </a:r>
          </a:p>
          <a:p>
            <a:pPr marL="0" lvl="0" indent="0" algn="l" rtl="0">
              <a:spcBef>
                <a:spcPts val="0"/>
              </a:spcBef>
              <a:spcAft>
                <a:spcPts val="0"/>
              </a:spcAft>
              <a:buNone/>
            </a:pPr>
            <a:endParaRPr lang="en" dirty="0">
              <a:solidFill>
                <a:schemeClr val="dk1"/>
              </a:solidFill>
            </a:endParaRPr>
          </a:p>
          <a:p>
            <a:pPr marL="0" indent="0">
              <a:buNone/>
            </a:pPr>
            <a:r>
              <a:rPr lang="en" dirty="0"/>
              <a:t>As work demands shift, we've been negligent in updating our office environments. We were hearing frustrations from staff that the current offices were not meeting their needs and they were eager to share their ideas and suggestions with us. But as anyone who has talked to users knows, they don't always know what they need, and we suspected that there were some larger issues that needed to be addressed. </a:t>
            </a:r>
          </a:p>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97066511e_1_2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97066511e_1_2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lang="en" dirty="0">
              <a:solidFill>
                <a:schemeClr val="dk1"/>
              </a:solidFill>
            </a:endParaRPr>
          </a:p>
        </p:txBody>
      </p:sp>
    </p:spTree>
    <p:extLst>
      <p:ext uri="{BB962C8B-B14F-4D97-AF65-F5344CB8AC3E}">
        <p14:creationId xmlns:p14="http://schemas.microsoft.com/office/powerpoint/2010/main" val="269198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505fdfbd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505fdfbd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dirty="0"/>
              <a:t>We had some assumptions on what needed to change about the office environment based on regular conversations with our staff and our own observations/experiences working in Access Services but we were ready to test those assumptions and see what was really needed.  So to figure this out we:</a:t>
            </a:r>
            <a:endParaRPr lang="en-US" dirty="0"/>
          </a:p>
          <a:p>
            <a:pPr>
              <a:buNone/>
            </a:pPr>
            <a:endParaRPr lang="en" dirty="0"/>
          </a:p>
          <a:p>
            <a:pPr marL="228600" indent="-228600">
              <a:buFont typeface="+mj-lt"/>
              <a:buAutoNum type="arabicPeriod"/>
            </a:pPr>
            <a:r>
              <a:rPr lang="en-US" dirty="0"/>
              <a:t>Distributed survey to staff – we asked questions like, “which of your work duties requires the most concentration/focus?” “On average, how many hours a day do you spend in your office?” “Is there anything you wanted/needed to work on in your office but space or furniture was too limited?”</a:t>
            </a:r>
          </a:p>
          <a:p>
            <a:pPr marL="228600" indent="-228600">
              <a:buFont typeface="+mj-lt"/>
              <a:buAutoNum type="arabicPeriod"/>
            </a:pPr>
            <a:r>
              <a:rPr lang="en-US" dirty="0"/>
              <a:t>Conducted follow-up interviews – to ask more probing questions</a:t>
            </a:r>
          </a:p>
          <a:p>
            <a:pPr marL="228600" indent="-228600">
              <a:buFont typeface="+mj-lt"/>
              <a:buAutoNum type="arabicPeriod"/>
            </a:pPr>
            <a:r>
              <a:rPr lang="en-US" dirty="0"/>
              <a:t>Finished those interviews by asking staff to do a Card sort ranking – showed different office environments/designs to staff and asked them to rank in order of preference</a:t>
            </a:r>
          </a:p>
          <a:p>
            <a:pPr marL="228600" indent="-228600">
              <a:buFont typeface="+mj-lt"/>
              <a:buAutoNum type="arabicPeriod"/>
            </a:pPr>
            <a:r>
              <a:rPr lang="en-US" dirty="0"/>
              <a:t>With all that information, we then met with an interior designer to develop Preliminary designs on which we solicited feedback in formal way (meeting) and also informally (leaving design out with post-it notes for anonymous feedback/suggestions)</a:t>
            </a:r>
          </a:p>
          <a:p>
            <a:pPr marL="171450" lvl="0" indent="-171450" algn="l" rtl="0">
              <a:spcBef>
                <a:spcPts val="0"/>
              </a:spcBef>
              <a:spcAft>
                <a:spcPts val="0"/>
              </a:spcAft>
            </a:pPr>
            <a:endParaRPr lang="en-US" dirty="0"/>
          </a:p>
          <a:p>
            <a:pPr marL="0" indent="0">
              <a:buNone/>
            </a:pPr>
            <a:r>
              <a:rPr lang="en" dirty="0"/>
              <a:t>From these methods clear themes emerged on what would create an ideal office space.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97066511e_0_5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97066511e_0_5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nSpc>
                <a:spcPct val="115000"/>
              </a:lnSpc>
              <a:buClr>
                <a:schemeClr val="dk1"/>
              </a:buClr>
            </a:pPr>
            <a:r>
              <a:rPr lang="en" sz="1200" dirty="0"/>
              <a:t>Many of our staff had offices that were twice the size of offices elsewhere in the library and they all felt that they didn’t need that much space </a:t>
            </a:r>
          </a:p>
          <a:p>
            <a:pPr marL="171450" indent="-171450">
              <a:lnSpc>
                <a:spcPct val="115000"/>
              </a:lnSpc>
              <a:buClr>
                <a:schemeClr val="dk1"/>
              </a:buClr>
            </a:pPr>
            <a:r>
              <a:rPr lang="en" sz="1200" dirty="0"/>
              <a:t>While staff were willing to reduce the size of their office, it was still important to them to have their own dedicated space with walls. The open office environment that we actually thought might be a perfect fit, was universally disliked.</a:t>
            </a:r>
          </a:p>
          <a:p>
            <a:pPr marL="171450" indent="-171450">
              <a:lnSpc>
                <a:spcPct val="115000"/>
              </a:lnSpc>
              <a:buClr>
                <a:schemeClr val="dk1"/>
              </a:buClr>
            </a:pPr>
            <a:r>
              <a:rPr lang="en" sz="1200" dirty="0"/>
              <a:t>For staff, having their own private office space gave them a sense of ownership and made them feel valued by the organization.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97066511e_0_5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97066511e_0_5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15000"/>
              </a:lnSpc>
              <a:buNone/>
            </a:pPr>
            <a:r>
              <a:rPr lang="en" sz="1200" dirty="0"/>
              <a:t>Our circulation desk is very busy place and there are many distractions for staff who work nearby.  For that reason, visual privacy was crucial to helping staff disconnect from the service point without the expectation that they would have to provide service to patrons when they were engaged in other tasks.</a:t>
            </a:r>
            <a:endParaRPr lang="en-US" dirty="0"/>
          </a:p>
          <a:p>
            <a:pPr marL="0" indent="0">
              <a:lnSpc>
                <a:spcPct val="115000"/>
              </a:lnSpc>
              <a:buNone/>
            </a:pPr>
            <a:endParaRPr lang="en" sz="1200" dirty="0"/>
          </a:p>
          <a:p>
            <a:pPr marL="0" lvl="0" indent="0" algn="l">
              <a:lnSpc>
                <a:spcPct val="114999"/>
              </a:lnSpc>
              <a:spcBef>
                <a:spcPts val="0"/>
              </a:spcBef>
              <a:spcAft>
                <a:spcPts val="0"/>
              </a:spcAft>
              <a:buNone/>
            </a:pPr>
            <a:r>
              <a:rPr lang="en" sz="1200" dirty="0"/>
              <a:t>Many of the staff also responded that they often put on headphones and listened to music in order to tune out what was happening around them.</a:t>
            </a: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97066511e_4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97066511e_4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nSpc>
                <a:spcPct val="115000"/>
              </a:lnSpc>
            </a:pPr>
            <a:r>
              <a:rPr lang="en" dirty="0"/>
              <a:t>We have a team of 30+ student assistants during any given semester and they constantly use the staff conference table to store their personal belongings, do school work before/after their shift, eat their meals, and socialize with each other</a:t>
            </a:r>
            <a:endParaRPr lang="en-US" dirty="0"/>
          </a:p>
          <a:p>
            <a:pPr marL="171450" indent="-171450">
              <a:lnSpc>
                <a:spcPct val="114999"/>
              </a:lnSpc>
            </a:pPr>
            <a:r>
              <a:rPr lang="en" dirty="0"/>
              <a:t>Staff wanted to create a distinct space for the students to do all of those things that would help separate them from the staff offices and meeting area, thereby minimizing noise and visual distractions</a:t>
            </a:r>
          </a:p>
          <a:p>
            <a:pPr marL="171450" indent="-171450">
              <a:lnSpc>
                <a:spcPct val="115000"/>
              </a:lnSpc>
            </a:pPr>
            <a:endParaRPr lang="en" dirty="0"/>
          </a:p>
          <a:p>
            <a:pPr marL="0" lvl="0" indent="0" algn="l" rtl="0">
              <a:lnSpc>
                <a:spcPct val="115000"/>
              </a:lnSpc>
              <a:spcBef>
                <a:spcPts val="0"/>
              </a:spcBef>
              <a:spcAft>
                <a:spcPts val="0"/>
              </a:spcAft>
              <a:buNone/>
            </a:pPr>
            <a:endParaRPr lang="en" dirty="0"/>
          </a:p>
          <a:p>
            <a:pPr marL="171450" lvl="0" indent="-171450" algn="l" rtl="0">
              <a:lnSpc>
                <a:spcPct val="115000"/>
              </a:lnSpc>
              <a:spcBef>
                <a:spcPts val="0"/>
              </a:spcBef>
              <a:spcAft>
                <a:spcPts val="0"/>
              </a:spcAft>
            </a:pPr>
            <a:endParaRPr dirty="0">
              <a:solidFill>
                <a:schemeClr val="dk1"/>
              </a:solidFill>
            </a:endParaRPr>
          </a:p>
          <a:p>
            <a:pPr marL="0" lvl="0" indent="0" algn="l" rtl="0">
              <a:lnSpc>
                <a:spcPct val="115000"/>
              </a:lnSpc>
              <a:spcBef>
                <a:spcPts val="1600"/>
              </a:spcBef>
              <a:spcAft>
                <a:spcPts val="160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97066511e_3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97066511e_3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nSpc>
                <a:spcPct val="115000"/>
              </a:lnSpc>
            </a:pPr>
            <a:r>
              <a:rPr lang="en-US" dirty="0"/>
              <a:t>The staff offices were built from a lot of leftover pieces, they were a bit of a hodge-podge and there was often additional furniture in there as structural support for work surfaces.  So, for example, there might be extra filing cabinets to support a desk surface that didn't really serve any other purpose for the staff member </a:t>
            </a:r>
          </a:p>
          <a:p>
            <a:pPr marL="171450" indent="-171450">
              <a:lnSpc>
                <a:spcPct val="114999"/>
              </a:lnSpc>
            </a:pPr>
            <a:r>
              <a:rPr lang="en-US" dirty="0"/>
              <a:t>And let’s face it – a lot of people who work in libraries tend to be pack rats couple that with the large offices our staff had, and there was a lot of accumulated miscellaneous furniture buried in the corners of staff offices</a:t>
            </a:r>
          </a:p>
          <a:p>
            <a:pPr marL="171450" indent="-171450">
              <a:lnSpc>
                <a:spcPct val="115000"/>
              </a:lnSpc>
            </a:pPr>
            <a:endParaRPr lang="en-US" dirty="0"/>
          </a:p>
          <a:p>
            <a:pPr marL="171450" lvl="0" indent="-171450" algn="l" rtl="0">
              <a:lnSpc>
                <a:spcPct val="115000"/>
              </a:lnSpc>
              <a:spcBef>
                <a:spcPts val="0"/>
              </a:spcBef>
              <a:spcAft>
                <a:spcPts val="0"/>
              </a:spcAft>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97066511e_3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97066511e_3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nSpc>
                <a:spcPct val="115000"/>
              </a:lnSpc>
            </a:pPr>
            <a:r>
              <a:rPr lang="en-US" dirty="0"/>
              <a:t>All staff are doing a mix of collaborative and focused work each day. From needing quiet space to crunch some numbers or outline a lesson plan, to work that is more collaborative in nature like group consultations on how to edit videos or work with fellow committee members on a project  </a:t>
            </a:r>
          </a:p>
          <a:p>
            <a:pPr marL="171450" indent="-171450">
              <a:lnSpc>
                <a:spcPct val="114999"/>
              </a:lnSpc>
            </a:pPr>
            <a:endParaRPr lang="en-US" dirty="0"/>
          </a:p>
          <a:p>
            <a:pPr marL="0" indent="0">
              <a:lnSpc>
                <a:spcPct val="114999"/>
              </a:lnSpc>
              <a:buNone/>
            </a:pPr>
            <a:endParaRPr lang="en-US" dirty="0"/>
          </a:p>
          <a:p>
            <a:pPr marL="0" indent="0">
              <a:lnSpc>
                <a:spcPct val="114999"/>
              </a:lnSpc>
              <a:buNone/>
            </a:pPr>
            <a:endParaRPr lang="en-US" dirty="0"/>
          </a:p>
          <a:p>
            <a:pPr marL="171450" indent="-171450">
              <a:lnSpc>
                <a:spcPct val="115000"/>
              </a:lnSpc>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97066511e_4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97066511e_4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 dirty="0"/>
              <a:t>Many staff now share responsibility for a particular function, for example processing course reserves </a:t>
            </a:r>
            <a:endParaRPr lang="en-US" dirty="0"/>
          </a:p>
          <a:p>
            <a:pPr marL="171450" indent="-171450"/>
            <a:r>
              <a:rPr lang="en" dirty="0"/>
              <a:t>Sharing this work often meant that staff would have to go into each other's office space to do their share of that work or they might move the work back and forth between offices which became quite inefficient</a:t>
            </a:r>
            <a:endParaRPr lang="en-US"/>
          </a:p>
          <a:p>
            <a:pPr marL="171450" indent="-171450"/>
            <a:r>
              <a:rPr lang="en" dirty="0"/>
              <a:t>Creating shared space for shared tasks was a unanimous suggestion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4">
  <p:cSld name="AUTOLAYOUT_4">
    <p:spTree>
      <p:nvGrpSpPr>
        <p:cNvPr id="1" name="Shape 64"/>
        <p:cNvGrpSpPr/>
        <p:nvPr/>
      </p:nvGrpSpPr>
      <p:grpSpPr>
        <a:xfrm>
          <a:off x="0" y="0"/>
          <a:ext cx="0" cy="0"/>
          <a:chOff x="0" y="0"/>
          <a:chExt cx="0" cy="0"/>
        </a:xfrm>
      </p:grpSpPr>
      <p:sp>
        <p:nvSpPr>
          <p:cNvPr id="65" name="Google Shape;65;p1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ctrTitle"/>
          </p:nvPr>
        </p:nvSpPr>
        <p:spPr>
          <a:xfrm>
            <a:off x="304925" y="3745800"/>
            <a:ext cx="7429500" cy="1006800"/>
          </a:xfrm>
          <a:prstGeom prst="rect">
            <a:avLst/>
          </a:prstGeom>
          <a:noFill/>
        </p:spPr>
        <p:txBody>
          <a:bodyPr spcFirstLastPara="1" wrap="square" lIns="91425" tIns="91425" rIns="91425" bIns="91425" anchor="ctr" anchorCtr="0"/>
          <a:lstStyle>
            <a:lvl1pPr lvl="0" algn="l" rtl="0">
              <a:lnSpc>
                <a:spcPct val="100000"/>
              </a:lnSpc>
              <a:spcBef>
                <a:spcPts val="0"/>
              </a:spcBef>
              <a:spcAft>
                <a:spcPts val="0"/>
              </a:spcAft>
              <a:buClr>
                <a:schemeClr val="dk1"/>
              </a:buClr>
              <a:buSzPts val="2600"/>
              <a:buNone/>
              <a:defRPr sz="2600">
                <a:solidFill>
                  <a:schemeClr val="lt1"/>
                </a:solidFill>
              </a:defRPr>
            </a:lvl1pPr>
            <a:lvl2pPr lvl="1" algn="l" rtl="0">
              <a:lnSpc>
                <a:spcPct val="100000"/>
              </a:lnSpc>
              <a:spcBef>
                <a:spcPts val="0"/>
              </a:spcBef>
              <a:spcAft>
                <a:spcPts val="0"/>
              </a:spcAft>
              <a:buClr>
                <a:schemeClr val="dk1"/>
              </a:buClr>
              <a:buSzPts val="2600"/>
              <a:buNone/>
              <a:defRPr sz="2600">
                <a:solidFill>
                  <a:schemeClr val="lt1"/>
                </a:solidFill>
              </a:defRPr>
            </a:lvl2pPr>
            <a:lvl3pPr lvl="2" algn="l" rtl="0">
              <a:lnSpc>
                <a:spcPct val="100000"/>
              </a:lnSpc>
              <a:spcBef>
                <a:spcPts val="0"/>
              </a:spcBef>
              <a:spcAft>
                <a:spcPts val="0"/>
              </a:spcAft>
              <a:buClr>
                <a:schemeClr val="dk1"/>
              </a:buClr>
              <a:buSzPts val="2600"/>
              <a:buNone/>
              <a:defRPr sz="2600">
                <a:solidFill>
                  <a:schemeClr val="lt1"/>
                </a:solidFill>
              </a:defRPr>
            </a:lvl3pPr>
            <a:lvl4pPr lvl="3" algn="l" rtl="0">
              <a:lnSpc>
                <a:spcPct val="100000"/>
              </a:lnSpc>
              <a:spcBef>
                <a:spcPts val="0"/>
              </a:spcBef>
              <a:spcAft>
                <a:spcPts val="0"/>
              </a:spcAft>
              <a:buClr>
                <a:schemeClr val="dk1"/>
              </a:buClr>
              <a:buSzPts val="2600"/>
              <a:buNone/>
              <a:defRPr sz="2600">
                <a:solidFill>
                  <a:schemeClr val="lt1"/>
                </a:solidFill>
              </a:defRPr>
            </a:lvl4pPr>
            <a:lvl5pPr lvl="4" algn="l" rtl="0">
              <a:lnSpc>
                <a:spcPct val="100000"/>
              </a:lnSpc>
              <a:spcBef>
                <a:spcPts val="0"/>
              </a:spcBef>
              <a:spcAft>
                <a:spcPts val="0"/>
              </a:spcAft>
              <a:buClr>
                <a:schemeClr val="dk1"/>
              </a:buClr>
              <a:buSzPts val="2600"/>
              <a:buNone/>
              <a:defRPr sz="2600">
                <a:solidFill>
                  <a:schemeClr val="lt1"/>
                </a:solidFill>
              </a:defRPr>
            </a:lvl5pPr>
            <a:lvl6pPr lvl="5" algn="l" rtl="0">
              <a:lnSpc>
                <a:spcPct val="100000"/>
              </a:lnSpc>
              <a:spcBef>
                <a:spcPts val="0"/>
              </a:spcBef>
              <a:spcAft>
                <a:spcPts val="0"/>
              </a:spcAft>
              <a:buClr>
                <a:schemeClr val="dk1"/>
              </a:buClr>
              <a:buSzPts val="2600"/>
              <a:buNone/>
              <a:defRPr sz="2600">
                <a:solidFill>
                  <a:schemeClr val="lt1"/>
                </a:solidFill>
              </a:defRPr>
            </a:lvl6pPr>
            <a:lvl7pPr lvl="6" algn="l" rtl="0">
              <a:lnSpc>
                <a:spcPct val="100000"/>
              </a:lnSpc>
              <a:spcBef>
                <a:spcPts val="0"/>
              </a:spcBef>
              <a:spcAft>
                <a:spcPts val="0"/>
              </a:spcAft>
              <a:buClr>
                <a:schemeClr val="dk1"/>
              </a:buClr>
              <a:buSzPts val="2600"/>
              <a:buNone/>
              <a:defRPr sz="2600">
                <a:solidFill>
                  <a:schemeClr val="lt1"/>
                </a:solidFill>
              </a:defRPr>
            </a:lvl7pPr>
            <a:lvl8pPr lvl="7" algn="l" rtl="0">
              <a:lnSpc>
                <a:spcPct val="100000"/>
              </a:lnSpc>
              <a:spcBef>
                <a:spcPts val="0"/>
              </a:spcBef>
              <a:spcAft>
                <a:spcPts val="0"/>
              </a:spcAft>
              <a:buClr>
                <a:schemeClr val="dk1"/>
              </a:buClr>
              <a:buSzPts val="2600"/>
              <a:buNone/>
              <a:defRPr sz="2600">
                <a:solidFill>
                  <a:schemeClr val="lt1"/>
                </a:solidFill>
              </a:defRPr>
            </a:lvl8pPr>
            <a:lvl9pPr lvl="8" algn="l" rtl="0">
              <a:lnSpc>
                <a:spcPct val="100000"/>
              </a:lnSpc>
              <a:spcBef>
                <a:spcPts val="0"/>
              </a:spcBef>
              <a:spcAft>
                <a:spcPts val="0"/>
              </a:spcAft>
              <a:buClr>
                <a:schemeClr val="dk1"/>
              </a:buClr>
              <a:buSzPts val="2600"/>
              <a:buNone/>
              <a:defRPr sz="2600">
                <a:solidFill>
                  <a:schemeClr val="lt1"/>
                </a:solidFill>
              </a:defRPr>
            </a:lvl9pPr>
          </a:lstStyle>
          <a:p>
            <a:endParaRPr/>
          </a:p>
        </p:txBody>
      </p:sp>
      <p:sp>
        <p:nvSpPr>
          <p:cNvPr id="67" name="Google Shape;67;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AUTOLAYOUT_8">
    <p:spTree>
      <p:nvGrpSpPr>
        <p:cNvPr id="1"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p:nvPr/>
        </p:nvSpPr>
        <p:spPr>
          <a:xfrm>
            <a:off x="3047975" y="2571750"/>
            <a:ext cx="3048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6"/>
          <p:cNvSpPr/>
          <p:nvPr/>
        </p:nvSpPr>
        <p:spPr>
          <a:xfrm>
            <a:off x="-25" y="0"/>
            <a:ext cx="3048000" cy="5143500"/>
          </a:xfrm>
          <a:prstGeom prst="rect">
            <a:avLst/>
          </a:prstGeom>
          <a:solidFill>
            <a:srgbClr val="E06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6095975" y="0"/>
            <a:ext cx="3048000" cy="2571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txBox="1">
            <a:spLocks noGrp="1"/>
          </p:cNvSpPr>
          <p:nvPr>
            <p:ph type="title"/>
          </p:nvPr>
        </p:nvSpPr>
        <p:spPr>
          <a:xfrm>
            <a:off x="326350" y="283350"/>
            <a:ext cx="2395200" cy="4576800"/>
          </a:xfrm>
          <a:prstGeom prst="rect">
            <a:avLst/>
          </a:prstGeom>
          <a:noFill/>
        </p:spPr>
        <p:txBody>
          <a:bodyPr spcFirstLastPara="1" wrap="square" lIns="91425" tIns="91425" rIns="91425" bIns="91425" anchor="ctr" anchorCtr="0"/>
          <a:lstStyle>
            <a:lvl1pPr lvl="0" algn="ctr" rtl="0">
              <a:lnSpc>
                <a:spcPct val="100000"/>
              </a:lnSpc>
              <a:spcBef>
                <a:spcPts val="0"/>
              </a:spcBef>
              <a:spcAft>
                <a:spcPts val="0"/>
              </a:spcAft>
              <a:buNone/>
              <a:defRPr sz="2400" b="1">
                <a:solidFill>
                  <a:srgbClr val="FFFFFF"/>
                </a:solidFill>
              </a:defRPr>
            </a:lvl1pPr>
            <a:lvl2pPr lvl="1" algn="ctr" rtl="0">
              <a:lnSpc>
                <a:spcPct val="100000"/>
              </a:lnSpc>
              <a:spcBef>
                <a:spcPts val="0"/>
              </a:spcBef>
              <a:spcAft>
                <a:spcPts val="0"/>
              </a:spcAft>
              <a:buNone/>
              <a:defRPr sz="2400" b="1">
                <a:solidFill>
                  <a:srgbClr val="FFFFFF"/>
                </a:solidFill>
              </a:defRPr>
            </a:lvl2pPr>
            <a:lvl3pPr lvl="2" algn="ctr" rtl="0">
              <a:lnSpc>
                <a:spcPct val="100000"/>
              </a:lnSpc>
              <a:spcBef>
                <a:spcPts val="0"/>
              </a:spcBef>
              <a:spcAft>
                <a:spcPts val="0"/>
              </a:spcAft>
              <a:buNone/>
              <a:defRPr sz="2400" b="1">
                <a:solidFill>
                  <a:srgbClr val="FFFFFF"/>
                </a:solidFill>
              </a:defRPr>
            </a:lvl3pPr>
            <a:lvl4pPr lvl="3" algn="ctr" rtl="0">
              <a:lnSpc>
                <a:spcPct val="100000"/>
              </a:lnSpc>
              <a:spcBef>
                <a:spcPts val="0"/>
              </a:spcBef>
              <a:spcAft>
                <a:spcPts val="0"/>
              </a:spcAft>
              <a:buNone/>
              <a:defRPr sz="2400" b="1">
                <a:solidFill>
                  <a:srgbClr val="FFFFFF"/>
                </a:solidFill>
              </a:defRPr>
            </a:lvl4pPr>
            <a:lvl5pPr lvl="4" algn="ctr" rtl="0">
              <a:lnSpc>
                <a:spcPct val="100000"/>
              </a:lnSpc>
              <a:spcBef>
                <a:spcPts val="0"/>
              </a:spcBef>
              <a:spcAft>
                <a:spcPts val="0"/>
              </a:spcAft>
              <a:buNone/>
              <a:defRPr sz="2400" b="1">
                <a:solidFill>
                  <a:srgbClr val="FFFFFF"/>
                </a:solidFill>
              </a:defRPr>
            </a:lvl5pPr>
            <a:lvl6pPr lvl="5" algn="ctr" rtl="0">
              <a:lnSpc>
                <a:spcPct val="100000"/>
              </a:lnSpc>
              <a:spcBef>
                <a:spcPts val="0"/>
              </a:spcBef>
              <a:spcAft>
                <a:spcPts val="0"/>
              </a:spcAft>
              <a:buNone/>
              <a:defRPr sz="2400" b="1">
                <a:solidFill>
                  <a:srgbClr val="FFFFFF"/>
                </a:solidFill>
              </a:defRPr>
            </a:lvl6pPr>
            <a:lvl7pPr lvl="6" algn="ctr" rtl="0">
              <a:lnSpc>
                <a:spcPct val="100000"/>
              </a:lnSpc>
              <a:spcBef>
                <a:spcPts val="0"/>
              </a:spcBef>
              <a:spcAft>
                <a:spcPts val="0"/>
              </a:spcAft>
              <a:buNone/>
              <a:defRPr sz="2400" b="1">
                <a:solidFill>
                  <a:srgbClr val="FFFFFF"/>
                </a:solidFill>
              </a:defRPr>
            </a:lvl7pPr>
            <a:lvl8pPr lvl="7" algn="ctr" rtl="0">
              <a:lnSpc>
                <a:spcPct val="100000"/>
              </a:lnSpc>
              <a:spcBef>
                <a:spcPts val="0"/>
              </a:spcBef>
              <a:spcAft>
                <a:spcPts val="0"/>
              </a:spcAft>
              <a:buNone/>
              <a:defRPr sz="2400" b="1">
                <a:solidFill>
                  <a:srgbClr val="FFFFFF"/>
                </a:solidFill>
              </a:defRPr>
            </a:lvl8pPr>
            <a:lvl9pPr lvl="8" algn="ctr" rtl="0">
              <a:lnSpc>
                <a:spcPct val="100000"/>
              </a:lnSpc>
              <a:spcBef>
                <a:spcPts val="0"/>
              </a:spcBef>
              <a:spcAft>
                <a:spcPts val="0"/>
              </a:spcAft>
              <a:buNone/>
              <a:defRPr sz="2400" b="1">
                <a:solidFill>
                  <a:srgbClr val="FFFFFF"/>
                </a:solidFill>
              </a:defRPr>
            </a:lvl9pPr>
          </a:lstStyle>
          <a:p>
            <a:endParaRPr/>
          </a:p>
        </p:txBody>
      </p:sp>
      <p:sp>
        <p:nvSpPr>
          <p:cNvPr id="74" name="Google Shape;74;p16"/>
          <p:cNvSpPr txBox="1">
            <a:spLocks noGrp="1"/>
          </p:cNvSpPr>
          <p:nvPr>
            <p:ph type="body" idx="1"/>
          </p:nvPr>
        </p:nvSpPr>
        <p:spPr>
          <a:xfrm>
            <a:off x="3374375" y="283350"/>
            <a:ext cx="2395200" cy="1702500"/>
          </a:xfrm>
          <a:prstGeom prst="rect">
            <a:avLst/>
          </a:prstGeom>
          <a:noFill/>
        </p:spPr>
        <p:txBody>
          <a:bodyPr spcFirstLastPara="1" wrap="square" lIns="91425" tIns="91425" rIns="91425" bIns="91425" anchor="t" anchorCtr="0"/>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75" name="Google Shape;75;p16"/>
          <p:cNvSpPr txBox="1">
            <a:spLocks noGrp="1"/>
          </p:cNvSpPr>
          <p:nvPr>
            <p:ph type="body" idx="2"/>
          </p:nvPr>
        </p:nvSpPr>
        <p:spPr>
          <a:xfrm>
            <a:off x="6412675" y="283350"/>
            <a:ext cx="2395200" cy="1702500"/>
          </a:xfrm>
          <a:prstGeom prst="rect">
            <a:avLst/>
          </a:prstGeom>
          <a:noFill/>
        </p:spPr>
        <p:txBody>
          <a:bodyPr spcFirstLastPara="1" wrap="square" lIns="91425" tIns="91425" rIns="91425" bIns="91425" anchor="t" anchorCtr="0"/>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76" name="Google Shape;76;p16"/>
          <p:cNvSpPr txBox="1">
            <a:spLocks noGrp="1"/>
          </p:cNvSpPr>
          <p:nvPr>
            <p:ph type="body" idx="3"/>
          </p:nvPr>
        </p:nvSpPr>
        <p:spPr>
          <a:xfrm>
            <a:off x="3374375" y="2855100"/>
            <a:ext cx="2395200" cy="1702500"/>
          </a:xfrm>
          <a:prstGeom prst="rect">
            <a:avLst/>
          </a:prstGeom>
          <a:noFill/>
        </p:spPr>
        <p:txBody>
          <a:bodyPr spcFirstLastPara="1" wrap="square" lIns="91425" tIns="91425" rIns="91425" bIns="91425" anchor="t" anchorCtr="0"/>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77" name="Google Shape;77;p16"/>
          <p:cNvSpPr txBox="1">
            <a:spLocks noGrp="1"/>
          </p:cNvSpPr>
          <p:nvPr>
            <p:ph type="body" idx="4"/>
          </p:nvPr>
        </p:nvSpPr>
        <p:spPr>
          <a:xfrm>
            <a:off x="6408400" y="2855100"/>
            <a:ext cx="2395200" cy="1702500"/>
          </a:xfrm>
          <a:prstGeom prst="rect">
            <a:avLst/>
          </a:prstGeom>
          <a:noFill/>
        </p:spPr>
        <p:txBody>
          <a:bodyPr spcFirstLastPara="1" wrap="square" lIns="91425" tIns="91425" rIns="91425" bIns="91425" anchor="t" anchorCtr="0"/>
          <a:lstStyle>
            <a:lvl1pPr marL="457200" lvl="0" indent="-304800" algn="l" rtl="0">
              <a:lnSpc>
                <a:spcPct val="115000"/>
              </a:lnSpc>
              <a:spcBef>
                <a:spcPts val="0"/>
              </a:spcBef>
              <a:spcAft>
                <a:spcPts val="0"/>
              </a:spcAft>
              <a:buClr>
                <a:srgbClr val="434343"/>
              </a:buClr>
              <a:buSzPts val="1200"/>
              <a:buChar char="●"/>
              <a:defRPr sz="1200">
                <a:solidFill>
                  <a:srgbClr val="434343"/>
                </a:solidFill>
              </a:defRPr>
            </a:lvl1pPr>
            <a:lvl2pPr marL="914400" lvl="1" indent="-304800" algn="l" rtl="0">
              <a:lnSpc>
                <a:spcPct val="115000"/>
              </a:lnSpc>
              <a:spcBef>
                <a:spcPts val="1600"/>
              </a:spcBef>
              <a:spcAft>
                <a:spcPts val="0"/>
              </a:spcAft>
              <a:buClr>
                <a:srgbClr val="434343"/>
              </a:buClr>
              <a:buSzPts val="1200"/>
              <a:buChar char="○"/>
              <a:defRPr sz="1200">
                <a:solidFill>
                  <a:srgbClr val="434343"/>
                </a:solidFill>
              </a:defRPr>
            </a:lvl2pPr>
            <a:lvl3pPr marL="1371600" lvl="2" indent="-304800" algn="l" rtl="0">
              <a:lnSpc>
                <a:spcPct val="115000"/>
              </a:lnSpc>
              <a:spcBef>
                <a:spcPts val="1600"/>
              </a:spcBef>
              <a:spcAft>
                <a:spcPts val="0"/>
              </a:spcAft>
              <a:buClr>
                <a:srgbClr val="434343"/>
              </a:buClr>
              <a:buSzPts val="1200"/>
              <a:buChar char="■"/>
              <a:defRPr sz="1200">
                <a:solidFill>
                  <a:srgbClr val="434343"/>
                </a:solidFill>
              </a:defRPr>
            </a:lvl3pPr>
            <a:lvl4pPr marL="1828800" lvl="3" indent="-304800" algn="l" rtl="0">
              <a:lnSpc>
                <a:spcPct val="115000"/>
              </a:lnSpc>
              <a:spcBef>
                <a:spcPts val="1600"/>
              </a:spcBef>
              <a:spcAft>
                <a:spcPts val="0"/>
              </a:spcAft>
              <a:buClr>
                <a:srgbClr val="434343"/>
              </a:buClr>
              <a:buSzPts val="1200"/>
              <a:buChar char="●"/>
              <a:defRPr sz="1200">
                <a:solidFill>
                  <a:srgbClr val="434343"/>
                </a:solidFill>
              </a:defRPr>
            </a:lvl4pPr>
            <a:lvl5pPr marL="2286000" lvl="4" indent="-304800" algn="l" rtl="0">
              <a:lnSpc>
                <a:spcPct val="115000"/>
              </a:lnSpc>
              <a:spcBef>
                <a:spcPts val="1600"/>
              </a:spcBef>
              <a:spcAft>
                <a:spcPts val="0"/>
              </a:spcAft>
              <a:buClr>
                <a:srgbClr val="434343"/>
              </a:buClr>
              <a:buSzPts val="1200"/>
              <a:buChar char="○"/>
              <a:defRPr sz="1200">
                <a:solidFill>
                  <a:srgbClr val="434343"/>
                </a:solidFill>
              </a:defRPr>
            </a:lvl5pPr>
            <a:lvl6pPr marL="2743200" lvl="5" indent="-304800" algn="l" rtl="0">
              <a:lnSpc>
                <a:spcPct val="115000"/>
              </a:lnSpc>
              <a:spcBef>
                <a:spcPts val="1600"/>
              </a:spcBef>
              <a:spcAft>
                <a:spcPts val="0"/>
              </a:spcAft>
              <a:buClr>
                <a:srgbClr val="434343"/>
              </a:buClr>
              <a:buSzPts val="1200"/>
              <a:buChar char="■"/>
              <a:defRPr sz="1200">
                <a:solidFill>
                  <a:srgbClr val="434343"/>
                </a:solidFill>
              </a:defRPr>
            </a:lvl6pPr>
            <a:lvl7pPr marL="3200400" lvl="6" indent="-304800" algn="l" rtl="0">
              <a:lnSpc>
                <a:spcPct val="115000"/>
              </a:lnSpc>
              <a:spcBef>
                <a:spcPts val="1600"/>
              </a:spcBef>
              <a:spcAft>
                <a:spcPts val="0"/>
              </a:spcAft>
              <a:buClr>
                <a:srgbClr val="434343"/>
              </a:buClr>
              <a:buSzPts val="1200"/>
              <a:buChar char="●"/>
              <a:defRPr sz="1200">
                <a:solidFill>
                  <a:srgbClr val="434343"/>
                </a:solidFill>
              </a:defRPr>
            </a:lvl7pPr>
            <a:lvl8pPr marL="3657600" lvl="7" indent="-304800" algn="l" rtl="0">
              <a:lnSpc>
                <a:spcPct val="115000"/>
              </a:lnSpc>
              <a:spcBef>
                <a:spcPts val="1600"/>
              </a:spcBef>
              <a:spcAft>
                <a:spcPts val="0"/>
              </a:spcAft>
              <a:buClr>
                <a:srgbClr val="434343"/>
              </a:buClr>
              <a:buSzPts val="1200"/>
              <a:buChar char="○"/>
              <a:defRPr sz="1200">
                <a:solidFill>
                  <a:srgbClr val="434343"/>
                </a:solidFill>
              </a:defRPr>
            </a:lvl8pPr>
            <a:lvl9pPr marL="4114800" lvl="8" indent="-304800" algn="l" rtl="0">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78" name="Google Shape;78;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0">
  <p:cSld name="AUTOLAYOUT_17">
    <p:spTree>
      <p:nvGrpSpPr>
        <p:cNvPr id="1" name="Shape 79"/>
        <p:cNvGrpSpPr/>
        <p:nvPr/>
      </p:nvGrpSpPr>
      <p:grpSpPr>
        <a:xfrm>
          <a:off x="0" y="0"/>
          <a:ext cx="0" cy="0"/>
          <a:chOff x="0" y="0"/>
          <a:chExt cx="0" cy="0"/>
        </a:xfrm>
      </p:grpSpPr>
      <p:sp>
        <p:nvSpPr>
          <p:cNvPr id="80" name="Google Shape;80;p17"/>
          <p:cNvSpPr/>
          <p:nvPr/>
        </p:nvSpPr>
        <p:spPr>
          <a:xfrm>
            <a:off x="0" y="0"/>
            <a:ext cx="9144000" cy="5143500"/>
          </a:xfrm>
          <a:prstGeom prst="rect">
            <a:avLst/>
          </a:prstGeom>
          <a:solidFill>
            <a:srgbClr val="00A8E8"/>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1" name="Google Shape;81;p17"/>
          <p:cNvSpPr/>
          <p:nvPr/>
        </p:nvSpPr>
        <p:spPr>
          <a:xfrm>
            <a:off x="1967410" y="1026904"/>
            <a:ext cx="4828200" cy="2708700"/>
          </a:xfrm>
          <a:prstGeom prst="rect">
            <a:avLst/>
          </a:prstGeom>
          <a:solidFill>
            <a:srgbClr val="007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2348388" y="1407896"/>
            <a:ext cx="4828200" cy="2708700"/>
          </a:xfrm>
          <a:prstGeom prst="rect">
            <a:avLst/>
          </a:prstGeom>
          <a:solidFill>
            <a:srgbClr val="FAF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txBox="1">
            <a:spLocks noGrp="1"/>
          </p:cNvSpPr>
          <p:nvPr>
            <p:ph type="ctrTitle"/>
          </p:nvPr>
        </p:nvSpPr>
        <p:spPr>
          <a:xfrm>
            <a:off x="2689350" y="1848606"/>
            <a:ext cx="4146300" cy="1827300"/>
          </a:xfrm>
          <a:prstGeom prst="rect">
            <a:avLst/>
          </a:prstGeom>
          <a:noFill/>
        </p:spPr>
        <p:txBody>
          <a:bodyPr spcFirstLastPara="1" wrap="square" lIns="91425" tIns="91425" rIns="91425" bIns="91425" anchor="ctr" anchorCtr="0"/>
          <a:lstStyle>
            <a:lvl1pPr lvl="0" algn="ctr" rtl="0">
              <a:lnSpc>
                <a:spcPct val="100000"/>
              </a:lnSpc>
              <a:spcBef>
                <a:spcPts val="0"/>
              </a:spcBef>
              <a:spcAft>
                <a:spcPts val="0"/>
              </a:spcAft>
              <a:buClr>
                <a:srgbClr val="003459"/>
              </a:buClr>
              <a:buSzPts val="3600"/>
              <a:buNone/>
              <a:defRPr sz="3600" b="1">
                <a:solidFill>
                  <a:srgbClr val="003459"/>
                </a:solidFill>
              </a:defRPr>
            </a:lvl1pPr>
            <a:lvl2pPr lvl="1" algn="ctr" rtl="0">
              <a:lnSpc>
                <a:spcPct val="100000"/>
              </a:lnSpc>
              <a:spcBef>
                <a:spcPts val="0"/>
              </a:spcBef>
              <a:spcAft>
                <a:spcPts val="0"/>
              </a:spcAft>
              <a:buClr>
                <a:srgbClr val="003459"/>
              </a:buClr>
              <a:buSzPts val="3600"/>
              <a:buNone/>
              <a:defRPr sz="3600" b="1">
                <a:solidFill>
                  <a:srgbClr val="003459"/>
                </a:solidFill>
              </a:defRPr>
            </a:lvl2pPr>
            <a:lvl3pPr lvl="2" algn="ctr" rtl="0">
              <a:lnSpc>
                <a:spcPct val="100000"/>
              </a:lnSpc>
              <a:spcBef>
                <a:spcPts val="0"/>
              </a:spcBef>
              <a:spcAft>
                <a:spcPts val="0"/>
              </a:spcAft>
              <a:buClr>
                <a:srgbClr val="003459"/>
              </a:buClr>
              <a:buSzPts val="3600"/>
              <a:buNone/>
              <a:defRPr sz="3600" b="1">
                <a:solidFill>
                  <a:srgbClr val="003459"/>
                </a:solidFill>
              </a:defRPr>
            </a:lvl3pPr>
            <a:lvl4pPr lvl="3" algn="ctr" rtl="0">
              <a:lnSpc>
                <a:spcPct val="100000"/>
              </a:lnSpc>
              <a:spcBef>
                <a:spcPts val="0"/>
              </a:spcBef>
              <a:spcAft>
                <a:spcPts val="0"/>
              </a:spcAft>
              <a:buClr>
                <a:srgbClr val="003459"/>
              </a:buClr>
              <a:buSzPts val="3600"/>
              <a:buNone/>
              <a:defRPr sz="3600" b="1">
                <a:solidFill>
                  <a:srgbClr val="003459"/>
                </a:solidFill>
              </a:defRPr>
            </a:lvl4pPr>
            <a:lvl5pPr lvl="4" algn="ctr" rtl="0">
              <a:lnSpc>
                <a:spcPct val="100000"/>
              </a:lnSpc>
              <a:spcBef>
                <a:spcPts val="0"/>
              </a:spcBef>
              <a:spcAft>
                <a:spcPts val="0"/>
              </a:spcAft>
              <a:buClr>
                <a:srgbClr val="003459"/>
              </a:buClr>
              <a:buSzPts val="3600"/>
              <a:buNone/>
              <a:defRPr sz="3600" b="1">
                <a:solidFill>
                  <a:srgbClr val="003459"/>
                </a:solidFill>
              </a:defRPr>
            </a:lvl5pPr>
            <a:lvl6pPr lvl="5" algn="ctr" rtl="0">
              <a:lnSpc>
                <a:spcPct val="100000"/>
              </a:lnSpc>
              <a:spcBef>
                <a:spcPts val="0"/>
              </a:spcBef>
              <a:spcAft>
                <a:spcPts val="0"/>
              </a:spcAft>
              <a:buClr>
                <a:srgbClr val="003459"/>
              </a:buClr>
              <a:buSzPts val="3600"/>
              <a:buNone/>
              <a:defRPr sz="3600" b="1">
                <a:solidFill>
                  <a:srgbClr val="003459"/>
                </a:solidFill>
              </a:defRPr>
            </a:lvl6pPr>
            <a:lvl7pPr lvl="6" algn="ctr" rtl="0">
              <a:lnSpc>
                <a:spcPct val="100000"/>
              </a:lnSpc>
              <a:spcBef>
                <a:spcPts val="0"/>
              </a:spcBef>
              <a:spcAft>
                <a:spcPts val="0"/>
              </a:spcAft>
              <a:buClr>
                <a:srgbClr val="003459"/>
              </a:buClr>
              <a:buSzPts val="3600"/>
              <a:buNone/>
              <a:defRPr sz="3600" b="1">
                <a:solidFill>
                  <a:srgbClr val="003459"/>
                </a:solidFill>
              </a:defRPr>
            </a:lvl7pPr>
            <a:lvl8pPr lvl="7" algn="ctr" rtl="0">
              <a:lnSpc>
                <a:spcPct val="100000"/>
              </a:lnSpc>
              <a:spcBef>
                <a:spcPts val="0"/>
              </a:spcBef>
              <a:spcAft>
                <a:spcPts val="0"/>
              </a:spcAft>
              <a:buClr>
                <a:srgbClr val="003459"/>
              </a:buClr>
              <a:buSzPts val="3600"/>
              <a:buNone/>
              <a:defRPr sz="3600" b="1">
                <a:solidFill>
                  <a:srgbClr val="003459"/>
                </a:solidFill>
              </a:defRPr>
            </a:lvl8pPr>
            <a:lvl9pPr lvl="8" algn="ctr" rtl="0">
              <a:lnSpc>
                <a:spcPct val="100000"/>
              </a:lnSpc>
              <a:spcBef>
                <a:spcPts val="0"/>
              </a:spcBef>
              <a:spcAft>
                <a:spcPts val="0"/>
              </a:spcAft>
              <a:buClr>
                <a:srgbClr val="003459"/>
              </a:buClr>
              <a:buSzPts val="3600"/>
              <a:buNone/>
              <a:defRPr sz="3600" b="1">
                <a:solidFill>
                  <a:srgbClr val="003459"/>
                </a:solidFill>
              </a:defRPr>
            </a:lvl9pPr>
          </a:lstStyle>
          <a:p>
            <a:endParaRPr/>
          </a:p>
        </p:txBody>
      </p:sp>
      <p:sp>
        <p:nvSpPr>
          <p:cNvPr id="84" name="Google Shape;84;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003459"/>
                </a:solidFill>
              </a:defRPr>
            </a:lvl1pPr>
            <a:lvl2pPr lvl="1" algn="r" rtl="0">
              <a:lnSpc>
                <a:spcPct val="100000"/>
              </a:lnSpc>
              <a:spcAft>
                <a:spcPts val="0"/>
              </a:spcAft>
              <a:buNone/>
              <a:defRPr sz="1000">
                <a:solidFill>
                  <a:srgbClr val="003459"/>
                </a:solidFill>
              </a:defRPr>
            </a:lvl2pPr>
            <a:lvl3pPr lvl="2" algn="r" rtl="0">
              <a:lnSpc>
                <a:spcPct val="100000"/>
              </a:lnSpc>
              <a:spcAft>
                <a:spcPts val="0"/>
              </a:spcAft>
              <a:buNone/>
              <a:defRPr sz="1000">
                <a:solidFill>
                  <a:srgbClr val="003459"/>
                </a:solidFill>
              </a:defRPr>
            </a:lvl3pPr>
            <a:lvl4pPr lvl="3" algn="r" rtl="0">
              <a:lnSpc>
                <a:spcPct val="100000"/>
              </a:lnSpc>
              <a:spcAft>
                <a:spcPts val="0"/>
              </a:spcAft>
              <a:buNone/>
              <a:defRPr sz="1000">
                <a:solidFill>
                  <a:srgbClr val="003459"/>
                </a:solidFill>
              </a:defRPr>
            </a:lvl4pPr>
            <a:lvl5pPr lvl="4" algn="r" rtl="0">
              <a:lnSpc>
                <a:spcPct val="100000"/>
              </a:lnSpc>
              <a:spcAft>
                <a:spcPts val="0"/>
              </a:spcAft>
              <a:buNone/>
              <a:defRPr sz="1000">
                <a:solidFill>
                  <a:srgbClr val="003459"/>
                </a:solidFill>
              </a:defRPr>
            </a:lvl5pPr>
            <a:lvl6pPr lvl="5" algn="r" rtl="0">
              <a:lnSpc>
                <a:spcPct val="100000"/>
              </a:lnSpc>
              <a:spcAft>
                <a:spcPts val="0"/>
              </a:spcAft>
              <a:buNone/>
              <a:defRPr sz="1000">
                <a:solidFill>
                  <a:srgbClr val="003459"/>
                </a:solidFill>
              </a:defRPr>
            </a:lvl6pPr>
            <a:lvl7pPr lvl="6" algn="r" rtl="0">
              <a:lnSpc>
                <a:spcPct val="100000"/>
              </a:lnSpc>
              <a:spcAft>
                <a:spcPts val="0"/>
              </a:spcAft>
              <a:buNone/>
              <a:defRPr sz="1000">
                <a:solidFill>
                  <a:srgbClr val="003459"/>
                </a:solidFill>
              </a:defRPr>
            </a:lvl7pPr>
            <a:lvl8pPr lvl="7" algn="r" rtl="0">
              <a:lnSpc>
                <a:spcPct val="100000"/>
              </a:lnSpc>
              <a:spcAft>
                <a:spcPts val="0"/>
              </a:spcAft>
              <a:buNone/>
              <a:defRPr sz="1000">
                <a:solidFill>
                  <a:srgbClr val="003459"/>
                </a:solidFill>
              </a:defRPr>
            </a:lvl8pPr>
            <a:lvl9pPr lvl="8" algn="r" rtl="0">
              <a:lnSpc>
                <a:spcPct val="100000"/>
              </a:lnSpc>
              <a:spcAft>
                <a:spcPts val="0"/>
              </a:spcAft>
              <a:buNone/>
              <a:defRPr sz="1000">
                <a:solidFill>
                  <a:srgbClr val="003459"/>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4">
  <p:cSld name="AUTOLAYOUT_24">
    <p:spTree>
      <p:nvGrpSpPr>
        <p:cNvPr id="1" name="Shape 85"/>
        <p:cNvGrpSpPr/>
        <p:nvPr/>
      </p:nvGrpSpPr>
      <p:grpSpPr>
        <a:xfrm>
          <a:off x="0" y="0"/>
          <a:ext cx="0" cy="0"/>
          <a:chOff x="0" y="0"/>
          <a:chExt cx="0" cy="0"/>
        </a:xfrm>
      </p:grpSpPr>
      <p:sp>
        <p:nvSpPr>
          <p:cNvPr id="86" name="Google Shape;86;p1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p:nvPr/>
        </p:nvSpPr>
        <p:spPr>
          <a:xfrm>
            <a:off x="0" y="0"/>
            <a:ext cx="9144000" cy="398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title"/>
          </p:nvPr>
        </p:nvSpPr>
        <p:spPr>
          <a:xfrm>
            <a:off x="838350" y="4094725"/>
            <a:ext cx="7467300" cy="9621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chemeClr val="dk1"/>
              </a:buClr>
              <a:buSzPts val="3200"/>
              <a:buNone/>
              <a:defRPr sz="3200">
                <a:solidFill>
                  <a:schemeClr val="dk2"/>
                </a:solidFill>
              </a:defRPr>
            </a:lvl1pPr>
            <a:lvl2pPr lvl="1" algn="ctr">
              <a:lnSpc>
                <a:spcPct val="100000"/>
              </a:lnSpc>
              <a:spcBef>
                <a:spcPts val="0"/>
              </a:spcBef>
              <a:spcAft>
                <a:spcPts val="0"/>
              </a:spcAft>
              <a:buClr>
                <a:schemeClr val="dk1"/>
              </a:buClr>
              <a:buSzPts val="3200"/>
              <a:buNone/>
              <a:defRPr sz="3200">
                <a:solidFill>
                  <a:schemeClr val="dk2"/>
                </a:solidFill>
              </a:defRPr>
            </a:lvl2pPr>
            <a:lvl3pPr lvl="2" algn="ctr">
              <a:lnSpc>
                <a:spcPct val="100000"/>
              </a:lnSpc>
              <a:spcBef>
                <a:spcPts val="0"/>
              </a:spcBef>
              <a:spcAft>
                <a:spcPts val="0"/>
              </a:spcAft>
              <a:buClr>
                <a:schemeClr val="dk1"/>
              </a:buClr>
              <a:buSzPts val="3200"/>
              <a:buNone/>
              <a:defRPr sz="3200">
                <a:solidFill>
                  <a:schemeClr val="dk2"/>
                </a:solidFill>
              </a:defRPr>
            </a:lvl3pPr>
            <a:lvl4pPr lvl="3" algn="ctr">
              <a:lnSpc>
                <a:spcPct val="100000"/>
              </a:lnSpc>
              <a:spcBef>
                <a:spcPts val="0"/>
              </a:spcBef>
              <a:spcAft>
                <a:spcPts val="0"/>
              </a:spcAft>
              <a:buClr>
                <a:schemeClr val="dk1"/>
              </a:buClr>
              <a:buSzPts val="3200"/>
              <a:buNone/>
              <a:defRPr sz="3200">
                <a:solidFill>
                  <a:schemeClr val="dk2"/>
                </a:solidFill>
              </a:defRPr>
            </a:lvl4pPr>
            <a:lvl5pPr lvl="4" algn="ctr">
              <a:lnSpc>
                <a:spcPct val="100000"/>
              </a:lnSpc>
              <a:spcBef>
                <a:spcPts val="0"/>
              </a:spcBef>
              <a:spcAft>
                <a:spcPts val="0"/>
              </a:spcAft>
              <a:buClr>
                <a:schemeClr val="dk1"/>
              </a:buClr>
              <a:buSzPts val="3200"/>
              <a:buNone/>
              <a:defRPr sz="3200">
                <a:solidFill>
                  <a:schemeClr val="dk2"/>
                </a:solidFill>
              </a:defRPr>
            </a:lvl5pPr>
            <a:lvl6pPr lvl="5" algn="ctr">
              <a:lnSpc>
                <a:spcPct val="100000"/>
              </a:lnSpc>
              <a:spcBef>
                <a:spcPts val="0"/>
              </a:spcBef>
              <a:spcAft>
                <a:spcPts val="0"/>
              </a:spcAft>
              <a:buClr>
                <a:schemeClr val="dk1"/>
              </a:buClr>
              <a:buSzPts val="3200"/>
              <a:buNone/>
              <a:defRPr sz="3200">
                <a:solidFill>
                  <a:schemeClr val="dk2"/>
                </a:solidFill>
              </a:defRPr>
            </a:lvl6pPr>
            <a:lvl7pPr lvl="6" algn="ctr">
              <a:lnSpc>
                <a:spcPct val="100000"/>
              </a:lnSpc>
              <a:spcBef>
                <a:spcPts val="0"/>
              </a:spcBef>
              <a:spcAft>
                <a:spcPts val="0"/>
              </a:spcAft>
              <a:buClr>
                <a:schemeClr val="dk1"/>
              </a:buClr>
              <a:buSzPts val="3200"/>
              <a:buNone/>
              <a:defRPr sz="3200">
                <a:solidFill>
                  <a:schemeClr val="dk2"/>
                </a:solidFill>
              </a:defRPr>
            </a:lvl7pPr>
            <a:lvl8pPr lvl="7" algn="ctr">
              <a:lnSpc>
                <a:spcPct val="100000"/>
              </a:lnSpc>
              <a:spcBef>
                <a:spcPts val="0"/>
              </a:spcBef>
              <a:spcAft>
                <a:spcPts val="0"/>
              </a:spcAft>
              <a:buClr>
                <a:schemeClr val="dk1"/>
              </a:buClr>
              <a:buSzPts val="3200"/>
              <a:buNone/>
              <a:defRPr sz="3200">
                <a:solidFill>
                  <a:schemeClr val="dk2"/>
                </a:solidFill>
              </a:defRPr>
            </a:lvl8pPr>
            <a:lvl9pPr lvl="8" algn="ctr">
              <a:lnSpc>
                <a:spcPct val="100000"/>
              </a:lnSpc>
              <a:spcBef>
                <a:spcPts val="0"/>
              </a:spcBef>
              <a:spcAft>
                <a:spcPts val="0"/>
              </a:spcAft>
              <a:buClr>
                <a:schemeClr val="dk1"/>
              </a:buClr>
              <a:buSzPts val="3200"/>
              <a:buNone/>
              <a:defRPr sz="3200">
                <a:solidFill>
                  <a:schemeClr val="dk2"/>
                </a:solidFill>
              </a:defRPr>
            </a:lvl9pPr>
          </a:lstStyle>
          <a:p>
            <a:endParaRPr/>
          </a:p>
        </p:txBody>
      </p:sp>
      <p:sp>
        <p:nvSpPr>
          <p:cNvPr id="89" name="Google Shape;89;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6">
  <p:cSld name="AUTOLAYOUT_26">
    <p:spTree>
      <p:nvGrpSpPr>
        <p:cNvPr id="1" name="Shape 90"/>
        <p:cNvGrpSpPr/>
        <p:nvPr/>
      </p:nvGrpSpPr>
      <p:grpSpPr>
        <a:xfrm>
          <a:off x="0" y="0"/>
          <a:ext cx="0" cy="0"/>
          <a:chOff x="0" y="0"/>
          <a:chExt cx="0" cy="0"/>
        </a:xfrm>
      </p:grpSpPr>
      <p:sp>
        <p:nvSpPr>
          <p:cNvPr id="91" name="Google Shape;91;p1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9"/>
          <p:cNvSpPr/>
          <p:nvPr/>
        </p:nvSpPr>
        <p:spPr>
          <a:xfrm>
            <a:off x="3389100" y="0"/>
            <a:ext cx="57549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3" name="Google Shape;93;p19"/>
          <p:cNvCxnSpPr/>
          <p:nvPr/>
        </p:nvCxnSpPr>
        <p:spPr>
          <a:xfrm>
            <a:off x="372950" y="511683"/>
            <a:ext cx="642300" cy="0"/>
          </a:xfrm>
          <a:prstGeom prst="straightConnector1">
            <a:avLst/>
          </a:prstGeom>
          <a:noFill/>
          <a:ln w="76200" cap="flat" cmpd="sng">
            <a:solidFill>
              <a:schemeClr val="accent5"/>
            </a:solidFill>
            <a:prstDash val="solid"/>
            <a:round/>
            <a:headEnd type="none" w="sm" len="sm"/>
            <a:tailEnd type="none" w="sm" len="sm"/>
          </a:ln>
        </p:spPr>
      </p:cxnSp>
      <p:sp>
        <p:nvSpPr>
          <p:cNvPr id="94" name="Google Shape;94;p19"/>
          <p:cNvSpPr txBox="1">
            <a:spLocks noGrp="1"/>
          </p:cNvSpPr>
          <p:nvPr>
            <p:ph type="title"/>
          </p:nvPr>
        </p:nvSpPr>
        <p:spPr>
          <a:xfrm>
            <a:off x="321825" y="694100"/>
            <a:ext cx="2143800" cy="31494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None/>
              <a:defRPr sz="2600" b="1">
                <a:solidFill>
                  <a:schemeClr val="dk1"/>
                </a:solidFill>
              </a:defRPr>
            </a:lvl1pPr>
            <a:lvl2pPr lvl="1" algn="l">
              <a:lnSpc>
                <a:spcPct val="100000"/>
              </a:lnSpc>
              <a:spcBef>
                <a:spcPts val="0"/>
              </a:spcBef>
              <a:spcAft>
                <a:spcPts val="0"/>
              </a:spcAft>
              <a:buNone/>
              <a:defRPr sz="2600" b="1">
                <a:solidFill>
                  <a:schemeClr val="dk1"/>
                </a:solidFill>
              </a:defRPr>
            </a:lvl2pPr>
            <a:lvl3pPr lvl="2" algn="l">
              <a:lnSpc>
                <a:spcPct val="100000"/>
              </a:lnSpc>
              <a:spcBef>
                <a:spcPts val="0"/>
              </a:spcBef>
              <a:spcAft>
                <a:spcPts val="0"/>
              </a:spcAft>
              <a:buNone/>
              <a:defRPr sz="2600" b="1">
                <a:solidFill>
                  <a:schemeClr val="dk1"/>
                </a:solidFill>
              </a:defRPr>
            </a:lvl3pPr>
            <a:lvl4pPr lvl="3" algn="l">
              <a:lnSpc>
                <a:spcPct val="100000"/>
              </a:lnSpc>
              <a:spcBef>
                <a:spcPts val="0"/>
              </a:spcBef>
              <a:spcAft>
                <a:spcPts val="0"/>
              </a:spcAft>
              <a:buNone/>
              <a:defRPr sz="2600" b="1">
                <a:solidFill>
                  <a:schemeClr val="dk1"/>
                </a:solidFill>
              </a:defRPr>
            </a:lvl4pPr>
            <a:lvl5pPr lvl="4" algn="l">
              <a:lnSpc>
                <a:spcPct val="100000"/>
              </a:lnSpc>
              <a:spcBef>
                <a:spcPts val="0"/>
              </a:spcBef>
              <a:spcAft>
                <a:spcPts val="0"/>
              </a:spcAft>
              <a:buNone/>
              <a:defRPr sz="2600" b="1">
                <a:solidFill>
                  <a:schemeClr val="dk1"/>
                </a:solidFill>
              </a:defRPr>
            </a:lvl5pPr>
            <a:lvl6pPr lvl="5" algn="l">
              <a:lnSpc>
                <a:spcPct val="100000"/>
              </a:lnSpc>
              <a:spcBef>
                <a:spcPts val="0"/>
              </a:spcBef>
              <a:spcAft>
                <a:spcPts val="0"/>
              </a:spcAft>
              <a:buNone/>
              <a:defRPr sz="2600" b="1">
                <a:solidFill>
                  <a:schemeClr val="dk1"/>
                </a:solidFill>
              </a:defRPr>
            </a:lvl6pPr>
            <a:lvl7pPr lvl="6" algn="l">
              <a:lnSpc>
                <a:spcPct val="100000"/>
              </a:lnSpc>
              <a:spcBef>
                <a:spcPts val="0"/>
              </a:spcBef>
              <a:spcAft>
                <a:spcPts val="0"/>
              </a:spcAft>
              <a:buNone/>
              <a:defRPr sz="2600" b="1">
                <a:solidFill>
                  <a:schemeClr val="dk1"/>
                </a:solidFill>
              </a:defRPr>
            </a:lvl7pPr>
            <a:lvl8pPr lvl="7" algn="l">
              <a:lnSpc>
                <a:spcPct val="100000"/>
              </a:lnSpc>
              <a:spcBef>
                <a:spcPts val="0"/>
              </a:spcBef>
              <a:spcAft>
                <a:spcPts val="0"/>
              </a:spcAft>
              <a:buNone/>
              <a:defRPr sz="2600" b="1">
                <a:solidFill>
                  <a:schemeClr val="dk1"/>
                </a:solidFill>
              </a:defRPr>
            </a:lvl8pPr>
            <a:lvl9pPr lvl="8" algn="l">
              <a:lnSpc>
                <a:spcPct val="100000"/>
              </a:lnSpc>
              <a:spcBef>
                <a:spcPts val="0"/>
              </a:spcBef>
              <a:spcAft>
                <a:spcPts val="0"/>
              </a:spcAft>
              <a:buNone/>
              <a:defRPr sz="2600" b="1">
                <a:solidFill>
                  <a:schemeClr val="dk1"/>
                </a:solidFill>
              </a:defRPr>
            </a:lvl9pPr>
          </a:lstStyle>
          <a:p>
            <a:endParaRPr/>
          </a:p>
        </p:txBody>
      </p:sp>
      <p:sp>
        <p:nvSpPr>
          <p:cNvPr id="95" name="Google Shape;95;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5">
  <p:cSld name="AUTOLAYOUT_30">
    <p:spTree>
      <p:nvGrpSpPr>
        <p:cNvPr id="1" name="Shape 96"/>
        <p:cNvGrpSpPr/>
        <p:nvPr/>
      </p:nvGrpSpPr>
      <p:grpSpPr>
        <a:xfrm>
          <a:off x="0" y="0"/>
          <a:ext cx="0" cy="0"/>
          <a:chOff x="0" y="0"/>
          <a:chExt cx="0" cy="0"/>
        </a:xfrm>
      </p:grpSpPr>
      <p:sp>
        <p:nvSpPr>
          <p:cNvPr id="97" name="Google Shape;97;p20"/>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0"/>
          <p:cNvSpPr/>
          <p:nvPr/>
        </p:nvSpPr>
        <p:spPr>
          <a:xfrm rot="10800000">
            <a:off x="348325" y="150"/>
            <a:ext cx="7153800" cy="5143500"/>
          </a:xfrm>
          <a:prstGeom prst="parallelogram">
            <a:avLst>
              <a:gd name="adj" fmla="val 25000"/>
            </a:avLst>
          </a:prstGeom>
          <a:solidFill>
            <a:srgbClr val="E7E6E6"/>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9" name="Google Shape;99;p20"/>
          <p:cNvSpPr/>
          <p:nvPr/>
        </p:nvSpPr>
        <p:spPr>
          <a:xfrm rot="10800000">
            <a:off x="11" y="25"/>
            <a:ext cx="7153800" cy="5143500"/>
          </a:xfrm>
          <a:prstGeom prst="parallelogram">
            <a:avLst>
              <a:gd name="adj" fmla="val 25000"/>
            </a:avLst>
          </a:prstGeom>
          <a:solidFill>
            <a:srgbClr val="E06055"/>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0" name="Google Shape;100;p20"/>
          <p:cNvSpPr/>
          <p:nvPr/>
        </p:nvSpPr>
        <p:spPr>
          <a:xfrm rot="10800000" flipH="1">
            <a:off x="0" y="25"/>
            <a:ext cx="2349600" cy="5143500"/>
          </a:xfrm>
          <a:prstGeom prst="rtTriangle">
            <a:avLst/>
          </a:prstGeom>
          <a:solidFill>
            <a:srgbClr val="E06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p:nvPr/>
        </p:nvSpPr>
        <p:spPr>
          <a:xfrm>
            <a:off x="595774" y="2577426"/>
            <a:ext cx="27600" cy="196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0"/>
          <p:cNvSpPr txBox="1">
            <a:spLocks noGrp="1"/>
          </p:cNvSpPr>
          <p:nvPr>
            <p:ph type="ctrTitle"/>
          </p:nvPr>
        </p:nvSpPr>
        <p:spPr>
          <a:xfrm>
            <a:off x="751200" y="2577425"/>
            <a:ext cx="5053500" cy="19614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3600"/>
              <a:buNone/>
              <a:defRPr sz="3600" b="1">
                <a:solidFill>
                  <a:srgbClr val="FFFFFF"/>
                </a:solidFill>
              </a:defRPr>
            </a:lvl1pPr>
            <a:lvl2pPr lvl="1" algn="l">
              <a:lnSpc>
                <a:spcPct val="100000"/>
              </a:lnSpc>
              <a:spcBef>
                <a:spcPts val="0"/>
              </a:spcBef>
              <a:spcAft>
                <a:spcPts val="0"/>
              </a:spcAft>
              <a:buClr>
                <a:srgbClr val="FFFFFF"/>
              </a:buClr>
              <a:buSzPts val="3600"/>
              <a:buNone/>
              <a:defRPr sz="3600" b="1">
                <a:solidFill>
                  <a:srgbClr val="FFFFFF"/>
                </a:solidFill>
              </a:defRPr>
            </a:lvl2pPr>
            <a:lvl3pPr lvl="2" algn="l">
              <a:lnSpc>
                <a:spcPct val="100000"/>
              </a:lnSpc>
              <a:spcBef>
                <a:spcPts val="0"/>
              </a:spcBef>
              <a:spcAft>
                <a:spcPts val="0"/>
              </a:spcAft>
              <a:buClr>
                <a:srgbClr val="FFFFFF"/>
              </a:buClr>
              <a:buSzPts val="3600"/>
              <a:buNone/>
              <a:defRPr sz="3600" b="1">
                <a:solidFill>
                  <a:srgbClr val="FFFFFF"/>
                </a:solidFill>
              </a:defRPr>
            </a:lvl3pPr>
            <a:lvl4pPr lvl="3" algn="l">
              <a:lnSpc>
                <a:spcPct val="100000"/>
              </a:lnSpc>
              <a:spcBef>
                <a:spcPts val="0"/>
              </a:spcBef>
              <a:spcAft>
                <a:spcPts val="0"/>
              </a:spcAft>
              <a:buClr>
                <a:srgbClr val="FFFFFF"/>
              </a:buClr>
              <a:buSzPts val="3600"/>
              <a:buNone/>
              <a:defRPr sz="3600" b="1">
                <a:solidFill>
                  <a:srgbClr val="FFFFFF"/>
                </a:solidFill>
              </a:defRPr>
            </a:lvl4pPr>
            <a:lvl5pPr lvl="4" algn="l">
              <a:lnSpc>
                <a:spcPct val="100000"/>
              </a:lnSpc>
              <a:spcBef>
                <a:spcPts val="0"/>
              </a:spcBef>
              <a:spcAft>
                <a:spcPts val="0"/>
              </a:spcAft>
              <a:buClr>
                <a:srgbClr val="FFFFFF"/>
              </a:buClr>
              <a:buSzPts val="3600"/>
              <a:buNone/>
              <a:defRPr sz="3600" b="1">
                <a:solidFill>
                  <a:srgbClr val="FFFFFF"/>
                </a:solidFill>
              </a:defRPr>
            </a:lvl5pPr>
            <a:lvl6pPr lvl="5" algn="l">
              <a:lnSpc>
                <a:spcPct val="100000"/>
              </a:lnSpc>
              <a:spcBef>
                <a:spcPts val="0"/>
              </a:spcBef>
              <a:spcAft>
                <a:spcPts val="0"/>
              </a:spcAft>
              <a:buClr>
                <a:srgbClr val="FFFFFF"/>
              </a:buClr>
              <a:buSzPts val="3600"/>
              <a:buNone/>
              <a:defRPr sz="3600" b="1">
                <a:solidFill>
                  <a:srgbClr val="FFFFFF"/>
                </a:solidFill>
              </a:defRPr>
            </a:lvl6pPr>
            <a:lvl7pPr lvl="6" algn="l">
              <a:lnSpc>
                <a:spcPct val="100000"/>
              </a:lnSpc>
              <a:spcBef>
                <a:spcPts val="0"/>
              </a:spcBef>
              <a:spcAft>
                <a:spcPts val="0"/>
              </a:spcAft>
              <a:buClr>
                <a:srgbClr val="FFFFFF"/>
              </a:buClr>
              <a:buSzPts val="3600"/>
              <a:buNone/>
              <a:defRPr sz="3600" b="1">
                <a:solidFill>
                  <a:srgbClr val="FFFFFF"/>
                </a:solidFill>
              </a:defRPr>
            </a:lvl7pPr>
            <a:lvl8pPr lvl="7" algn="l">
              <a:lnSpc>
                <a:spcPct val="100000"/>
              </a:lnSpc>
              <a:spcBef>
                <a:spcPts val="0"/>
              </a:spcBef>
              <a:spcAft>
                <a:spcPts val="0"/>
              </a:spcAft>
              <a:buClr>
                <a:srgbClr val="FFFFFF"/>
              </a:buClr>
              <a:buSzPts val="3600"/>
              <a:buNone/>
              <a:defRPr sz="3600" b="1">
                <a:solidFill>
                  <a:srgbClr val="FFFFFF"/>
                </a:solidFill>
              </a:defRPr>
            </a:lvl8pPr>
            <a:lvl9pPr lvl="8" algn="l">
              <a:lnSpc>
                <a:spcPct val="100000"/>
              </a:lnSpc>
              <a:spcBef>
                <a:spcPts val="0"/>
              </a:spcBef>
              <a:spcAft>
                <a:spcPts val="0"/>
              </a:spcAft>
              <a:buClr>
                <a:srgbClr val="FFFFFF"/>
              </a:buClr>
              <a:buSzPts val="3600"/>
              <a:buNone/>
              <a:defRPr sz="3600" b="1">
                <a:solidFill>
                  <a:srgbClr val="FFFFFF"/>
                </a:solidFill>
              </a:defRPr>
            </a:lvl9pPr>
          </a:lstStyle>
          <a:p>
            <a:endParaRPr/>
          </a:p>
        </p:txBody>
      </p:sp>
      <p:sp>
        <p:nvSpPr>
          <p:cNvPr id="103" name="Google Shape;103;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2">
  <p:cSld name="AUTOLAYOUT_39">
    <p:spTree>
      <p:nvGrpSpPr>
        <p:cNvPr id="1" name="Shape 104"/>
        <p:cNvGrpSpPr/>
        <p:nvPr/>
      </p:nvGrpSpPr>
      <p:grpSpPr>
        <a:xfrm>
          <a:off x="0" y="0"/>
          <a:ext cx="0" cy="0"/>
          <a:chOff x="0" y="0"/>
          <a:chExt cx="0" cy="0"/>
        </a:xfrm>
      </p:grpSpPr>
      <p:sp>
        <p:nvSpPr>
          <p:cNvPr id="105" name="Google Shape;105;p21"/>
          <p:cNvSpPr/>
          <p:nvPr/>
        </p:nvSpPr>
        <p:spPr>
          <a:xfrm>
            <a:off x="0" y="0"/>
            <a:ext cx="9144000" cy="5143500"/>
          </a:xfrm>
          <a:prstGeom prst="rect">
            <a:avLst/>
          </a:prstGeom>
          <a:solidFill>
            <a:srgbClr val="E06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1"/>
          <p:cNvSpPr/>
          <p:nvPr/>
        </p:nvSpPr>
        <p:spPr>
          <a:xfrm>
            <a:off x="5037500" y="751050"/>
            <a:ext cx="3641400" cy="3641400"/>
          </a:xfrm>
          <a:prstGeom prst="rect">
            <a:avLst/>
          </a:prstGeom>
          <a:noFill/>
          <a:ln w="76200" cap="flat" cmpd="thinThick">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1"/>
          <p:cNvSpPr txBox="1">
            <a:spLocks noGrp="1"/>
          </p:cNvSpPr>
          <p:nvPr>
            <p:ph type="title"/>
          </p:nvPr>
        </p:nvSpPr>
        <p:spPr>
          <a:xfrm>
            <a:off x="5172950" y="923700"/>
            <a:ext cx="3370500" cy="32961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3000"/>
              <a:buNone/>
              <a:defRPr sz="3000" b="1">
                <a:solidFill>
                  <a:srgbClr val="FFFFFF"/>
                </a:solidFill>
              </a:defRPr>
            </a:lvl1pPr>
            <a:lvl2pPr lvl="1" algn="ctr">
              <a:lnSpc>
                <a:spcPct val="100000"/>
              </a:lnSpc>
              <a:spcBef>
                <a:spcPts val="0"/>
              </a:spcBef>
              <a:spcAft>
                <a:spcPts val="0"/>
              </a:spcAft>
              <a:buClr>
                <a:srgbClr val="FFFFFF"/>
              </a:buClr>
              <a:buSzPts val="3000"/>
              <a:buNone/>
              <a:defRPr sz="3000" b="1">
                <a:solidFill>
                  <a:srgbClr val="FFFFFF"/>
                </a:solidFill>
              </a:defRPr>
            </a:lvl2pPr>
            <a:lvl3pPr lvl="2" algn="ctr">
              <a:lnSpc>
                <a:spcPct val="100000"/>
              </a:lnSpc>
              <a:spcBef>
                <a:spcPts val="0"/>
              </a:spcBef>
              <a:spcAft>
                <a:spcPts val="0"/>
              </a:spcAft>
              <a:buClr>
                <a:srgbClr val="FFFFFF"/>
              </a:buClr>
              <a:buSzPts val="3000"/>
              <a:buNone/>
              <a:defRPr sz="3000" b="1">
                <a:solidFill>
                  <a:srgbClr val="FFFFFF"/>
                </a:solidFill>
              </a:defRPr>
            </a:lvl3pPr>
            <a:lvl4pPr lvl="3" algn="ctr">
              <a:lnSpc>
                <a:spcPct val="100000"/>
              </a:lnSpc>
              <a:spcBef>
                <a:spcPts val="0"/>
              </a:spcBef>
              <a:spcAft>
                <a:spcPts val="0"/>
              </a:spcAft>
              <a:buClr>
                <a:srgbClr val="FFFFFF"/>
              </a:buClr>
              <a:buSzPts val="3000"/>
              <a:buNone/>
              <a:defRPr sz="3000" b="1">
                <a:solidFill>
                  <a:srgbClr val="FFFFFF"/>
                </a:solidFill>
              </a:defRPr>
            </a:lvl4pPr>
            <a:lvl5pPr lvl="4" algn="ctr">
              <a:lnSpc>
                <a:spcPct val="100000"/>
              </a:lnSpc>
              <a:spcBef>
                <a:spcPts val="0"/>
              </a:spcBef>
              <a:spcAft>
                <a:spcPts val="0"/>
              </a:spcAft>
              <a:buClr>
                <a:srgbClr val="FFFFFF"/>
              </a:buClr>
              <a:buSzPts val="3000"/>
              <a:buNone/>
              <a:defRPr sz="3000" b="1">
                <a:solidFill>
                  <a:srgbClr val="FFFFFF"/>
                </a:solidFill>
              </a:defRPr>
            </a:lvl5pPr>
            <a:lvl6pPr lvl="5" algn="ctr">
              <a:lnSpc>
                <a:spcPct val="100000"/>
              </a:lnSpc>
              <a:spcBef>
                <a:spcPts val="0"/>
              </a:spcBef>
              <a:spcAft>
                <a:spcPts val="0"/>
              </a:spcAft>
              <a:buClr>
                <a:srgbClr val="FFFFFF"/>
              </a:buClr>
              <a:buSzPts val="3000"/>
              <a:buNone/>
              <a:defRPr sz="3000" b="1">
                <a:solidFill>
                  <a:srgbClr val="FFFFFF"/>
                </a:solidFill>
              </a:defRPr>
            </a:lvl6pPr>
            <a:lvl7pPr lvl="6" algn="ctr">
              <a:lnSpc>
                <a:spcPct val="100000"/>
              </a:lnSpc>
              <a:spcBef>
                <a:spcPts val="0"/>
              </a:spcBef>
              <a:spcAft>
                <a:spcPts val="0"/>
              </a:spcAft>
              <a:buClr>
                <a:srgbClr val="FFFFFF"/>
              </a:buClr>
              <a:buSzPts val="3000"/>
              <a:buNone/>
              <a:defRPr sz="3000" b="1">
                <a:solidFill>
                  <a:srgbClr val="FFFFFF"/>
                </a:solidFill>
              </a:defRPr>
            </a:lvl7pPr>
            <a:lvl8pPr lvl="7" algn="ctr">
              <a:lnSpc>
                <a:spcPct val="100000"/>
              </a:lnSpc>
              <a:spcBef>
                <a:spcPts val="0"/>
              </a:spcBef>
              <a:spcAft>
                <a:spcPts val="0"/>
              </a:spcAft>
              <a:buClr>
                <a:srgbClr val="FFFFFF"/>
              </a:buClr>
              <a:buSzPts val="3000"/>
              <a:buNone/>
              <a:defRPr sz="3000" b="1">
                <a:solidFill>
                  <a:srgbClr val="FFFFFF"/>
                </a:solidFill>
              </a:defRPr>
            </a:lvl8pPr>
            <a:lvl9pPr lvl="8" algn="ctr">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108" name="Google Shape;108;p21"/>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1">
  <p:cSld name="AUTOLAYOUT_40">
    <p:spTree>
      <p:nvGrpSpPr>
        <p:cNvPr id="1" name="Shape 109"/>
        <p:cNvGrpSpPr/>
        <p:nvPr/>
      </p:nvGrpSpPr>
      <p:grpSpPr>
        <a:xfrm>
          <a:off x="0" y="0"/>
          <a:ext cx="0" cy="0"/>
          <a:chOff x="0" y="0"/>
          <a:chExt cx="0" cy="0"/>
        </a:xfrm>
      </p:grpSpPr>
      <p:sp>
        <p:nvSpPr>
          <p:cNvPr id="110" name="Google Shape;110;p22"/>
          <p:cNvSpPr/>
          <p:nvPr/>
        </p:nvSpPr>
        <p:spPr>
          <a:xfrm>
            <a:off x="0" y="0"/>
            <a:ext cx="9144000" cy="5143500"/>
          </a:xfrm>
          <a:prstGeom prst="rect">
            <a:avLst/>
          </a:prstGeom>
          <a:solidFill>
            <a:srgbClr val="E06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2"/>
          <p:cNvSpPr/>
          <p:nvPr/>
        </p:nvSpPr>
        <p:spPr>
          <a:xfrm>
            <a:off x="5037500" y="751050"/>
            <a:ext cx="3641400" cy="3641400"/>
          </a:xfrm>
          <a:prstGeom prst="rect">
            <a:avLst/>
          </a:prstGeom>
          <a:noFill/>
          <a:ln w="76200" cap="flat" cmpd="thinThick">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2"/>
          <p:cNvSpPr txBox="1">
            <a:spLocks noGrp="1"/>
          </p:cNvSpPr>
          <p:nvPr>
            <p:ph type="title"/>
          </p:nvPr>
        </p:nvSpPr>
        <p:spPr>
          <a:xfrm>
            <a:off x="5172950" y="923700"/>
            <a:ext cx="3370500" cy="32961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3000"/>
              <a:buNone/>
              <a:defRPr sz="3000" b="1">
                <a:solidFill>
                  <a:srgbClr val="FFFFFF"/>
                </a:solidFill>
              </a:defRPr>
            </a:lvl1pPr>
            <a:lvl2pPr lvl="1" algn="ctr">
              <a:lnSpc>
                <a:spcPct val="100000"/>
              </a:lnSpc>
              <a:spcBef>
                <a:spcPts val="0"/>
              </a:spcBef>
              <a:spcAft>
                <a:spcPts val="0"/>
              </a:spcAft>
              <a:buClr>
                <a:srgbClr val="FFFFFF"/>
              </a:buClr>
              <a:buSzPts val="3000"/>
              <a:buNone/>
              <a:defRPr sz="3000" b="1">
                <a:solidFill>
                  <a:srgbClr val="FFFFFF"/>
                </a:solidFill>
              </a:defRPr>
            </a:lvl2pPr>
            <a:lvl3pPr lvl="2" algn="ctr">
              <a:lnSpc>
                <a:spcPct val="100000"/>
              </a:lnSpc>
              <a:spcBef>
                <a:spcPts val="0"/>
              </a:spcBef>
              <a:spcAft>
                <a:spcPts val="0"/>
              </a:spcAft>
              <a:buClr>
                <a:srgbClr val="FFFFFF"/>
              </a:buClr>
              <a:buSzPts val="3000"/>
              <a:buNone/>
              <a:defRPr sz="3000" b="1">
                <a:solidFill>
                  <a:srgbClr val="FFFFFF"/>
                </a:solidFill>
              </a:defRPr>
            </a:lvl3pPr>
            <a:lvl4pPr lvl="3" algn="ctr">
              <a:lnSpc>
                <a:spcPct val="100000"/>
              </a:lnSpc>
              <a:spcBef>
                <a:spcPts val="0"/>
              </a:spcBef>
              <a:spcAft>
                <a:spcPts val="0"/>
              </a:spcAft>
              <a:buClr>
                <a:srgbClr val="FFFFFF"/>
              </a:buClr>
              <a:buSzPts val="3000"/>
              <a:buNone/>
              <a:defRPr sz="3000" b="1">
                <a:solidFill>
                  <a:srgbClr val="FFFFFF"/>
                </a:solidFill>
              </a:defRPr>
            </a:lvl4pPr>
            <a:lvl5pPr lvl="4" algn="ctr">
              <a:lnSpc>
                <a:spcPct val="100000"/>
              </a:lnSpc>
              <a:spcBef>
                <a:spcPts val="0"/>
              </a:spcBef>
              <a:spcAft>
                <a:spcPts val="0"/>
              </a:spcAft>
              <a:buClr>
                <a:srgbClr val="FFFFFF"/>
              </a:buClr>
              <a:buSzPts val="3000"/>
              <a:buNone/>
              <a:defRPr sz="3000" b="1">
                <a:solidFill>
                  <a:srgbClr val="FFFFFF"/>
                </a:solidFill>
              </a:defRPr>
            </a:lvl5pPr>
            <a:lvl6pPr lvl="5" algn="ctr">
              <a:lnSpc>
                <a:spcPct val="100000"/>
              </a:lnSpc>
              <a:spcBef>
                <a:spcPts val="0"/>
              </a:spcBef>
              <a:spcAft>
                <a:spcPts val="0"/>
              </a:spcAft>
              <a:buClr>
                <a:srgbClr val="FFFFFF"/>
              </a:buClr>
              <a:buSzPts val="3000"/>
              <a:buNone/>
              <a:defRPr sz="3000" b="1">
                <a:solidFill>
                  <a:srgbClr val="FFFFFF"/>
                </a:solidFill>
              </a:defRPr>
            </a:lvl6pPr>
            <a:lvl7pPr lvl="6" algn="ctr">
              <a:lnSpc>
                <a:spcPct val="100000"/>
              </a:lnSpc>
              <a:spcBef>
                <a:spcPts val="0"/>
              </a:spcBef>
              <a:spcAft>
                <a:spcPts val="0"/>
              </a:spcAft>
              <a:buClr>
                <a:srgbClr val="FFFFFF"/>
              </a:buClr>
              <a:buSzPts val="3000"/>
              <a:buNone/>
              <a:defRPr sz="3000" b="1">
                <a:solidFill>
                  <a:srgbClr val="FFFFFF"/>
                </a:solidFill>
              </a:defRPr>
            </a:lvl7pPr>
            <a:lvl8pPr lvl="7" algn="ctr">
              <a:lnSpc>
                <a:spcPct val="100000"/>
              </a:lnSpc>
              <a:spcBef>
                <a:spcPts val="0"/>
              </a:spcBef>
              <a:spcAft>
                <a:spcPts val="0"/>
              </a:spcAft>
              <a:buClr>
                <a:srgbClr val="FFFFFF"/>
              </a:buClr>
              <a:buSzPts val="3000"/>
              <a:buNone/>
              <a:defRPr sz="3000" b="1">
                <a:solidFill>
                  <a:srgbClr val="FFFFFF"/>
                </a:solidFill>
              </a:defRPr>
            </a:lvl8pPr>
            <a:lvl9pPr lvl="8" algn="ctr">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113" name="Google Shape;113;p22"/>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0"/>
            <a:ext cx="9144000" cy="346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rot="-5400000">
            <a:off x="5684575" y="600"/>
            <a:ext cx="3460200" cy="3459000"/>
          </a:xfrm>
          <a:prstGeom prst="rtTriangle">
            <a:avLst/>
          </a:prstGeom>
          <a:solidFill>
            <a:srgbClr val="FFFFFF">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txBox="1">
            <a:spLocks noGrp="1"/>
          </p:cNvSpPr>
          <p:nvPr>
            <p:ph type="title"/>
          </p:nvPr>
        </p:nvSpPr>
        <p:spPr>
          <a:xfrm>
            <a:off x="324475" y="465975"/>
            <a:ext cx="5124300" cy="28416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None/>
              <a:defRPr sz="3600" b="1">
                <a:solidFill>
                  <a:srgbClr val="FFFFFF"/>
                </a:solidFill>
              </a:defRPr>
            </a:lvl1pPr>
            <a:lvl2pPr lvl="1" algn="l" rtl="0">
              <a:lnSpc>
                <a:spcPct val="100000"/>
              </a:lnSpc>
              <a:spcBef>
                <a:spcPts val="0"/>
              </a:spcBef>
              <a:spcAft>
                <a:spcPts val="0"/>
              </a:spcAft>
              <a:buNone/>
              <a:defRPr sz="3600" b="1">
                <a:solidFill>
                  <a:srgbClr val="FFFFFF"/>
                </a:solidFill>
              </a:defRPr>
            </a:lvl2pPr>
            <a:lvl3pPr lvl="2" algn="l" rtl="0">
              <a:lnSpc>
                <a:spcPct val="100000"/>
              </a:lnSpc>
              <a:spcBef>
                <a:spcPts val="0"/>
              </a:spcBef>
              <a:spcAft>
                <a:spcPts val="0"/>
              </a:spcAft>
              <a:buNone/>
              <a:defRPr sz="3600" b="1">
                <a:solidFill>
                  <a:srgbClr val="FFFFFF"/>
                </a:solidFill>
              </a:defRPr>
            </a:lvl3pPr>
            <a:lvl4pPr lvl="3" algn="l" rtl="0">
              <a:lnSpc>
                <a:spcPct val="100000"/>
              </a:lnSpc>
              <a:spcBef>
                <a:spcPts val="0"/>
              </a:spcBef>
              <a:spcAft>
                <a:spcPts val="0"/>
              </a:spcAft>
              <a:buNone/>
              <a:defRPr sz="3600" b="1">
                <a:solidFill>
                  <a:srgbClr val="FFFFFF"/>
                </a:solidFill>
              </a:defRPr>
            </a:lvl4pPr>
            <a:lvl5pPr lvl="4" algn="l" rtl="0">
              <a:lnSpc>
                <a:spcPct val="100000"/>
              </a:lnSpc>
              <a:spcBef>
                <a:spcPts val="0"/>
              </a:spcBef>
              <a:spcAft>
                <a:spcPts val="0"/>
              </a:spcAft>
              <a:buNone/>
              <a:defRPr sz="3600" b="1">
                <a:solidFill>
                  <a:srgbClr val="FFFFFF"/>
                </a:solidFill>
              </a:defRPr>
            </a:lvl5pPr>
            <a:lvl6pPr lvl="5" algn="l" rtl="0">
              <a:lnSpc>
                <a:spcPct val="100000"/>
              </a:lnSpc>
              <a:spcBef>
                <a:spcPts val="0"/>
              </a:spcBef>
              <a:spcAft>
                <a:spcPts val="0"/>
              </a:spcAft>
              <a:buNone/>
              <a:defRPr sz="3600" b="1">
                <a:solidFill>
                  <a:srgbClr val="FFFFFF"/>
                </a:solidFill>
              </a:defRPr>
            </a:lvl6pPr>
            <a:lvl7pPr lvl="6" algn="l" rtl="0">
              <a:lnSpc>
                <a:spcPct val="100000"/>
              </a:lnSpc>
              <a:spcBef>
                <a:spcPts val="0"/>
              </a:spcBef>
              <a:spcAft>
                <a:spcPts val="0"/>
              </a:spcAft>
              <a:buNone/>
              <a:defRPr sz="3600" b="1">
                <a:solidFill>
                  <a:srgbClr val="FFFFFF"/>
                </a:solidFill>
              </a:defRPr>
            </a:lvl7pPr>
            <a:lvl8pPr lvl="7" algn="l" rtl="0">
              <a:lnSpc>
                <a:spcPct val="100000"/>
              </a:lnSpc>
              <a:spcBef>
                <a:spcPts val="0"/>
              </a:spcBef>
              <a:spcAft>
                <a:spcPts val="0"/>
              </a:spcAft>
              <a:buNone/>
              <a:defRPr sz="3600" b="1">
                <a:solidFill>
                  <a:srgbClr val="FFFFFF"/>
                </a:solidFill>
              </a:defRPr>
            </a:lvl8pPr>
            <a:lvl9pPr lvl="8" algn="l" rtl="0">
              <a:lnSpc>
                <a:spcPct val="100000"/>
              </a:lnSpc>
              <a:spcBef>
                <a:spcPts val="0"/>
              </a:spcBef>
              <a:spcAft>
                <a:spcPts val="0"/>
              </a:spcAft>
              <a:buNone/>
              <a:defRPr sz="3600" b="1">
                <a:solidFill>
                  <a:srgbClr val="FFFFFF"/>
                </a:solidFill>
              </a:defRPr>
            </a:lvl9pPr>
          </a:lstStyle>
          <a:p>
            <a:endParaRPr/>
          </a:p>
        </p:txBody>
      </p:sp>
      <p:sp>
        <p:nvSpPr>
          <p:cNvPr id="55" name="Google Shape;55;p13"/>
          <p:cNvSpPr txBox="1">
            <a:spLocks noGrp="1"/>
          </p:cNvSpPr>
          <p:nvPr>
            <p:ph type="subTitle" idx="1"/>
          </p:nvPr>
        </p:nvSpPr>
        <p:spPr>
          <a:xfrm>
            <a:off x="324475" y="3612602"/>
            <a:ext cx="5124300" cy="13026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rgbClr val="616161"/>
              </a:buClr>
              <a:buSzPts val="1800"/>
              <a:buNone/>
              <a:defRPr sz="1800">
                <a:solidFill>
                  <a:srgbClr val="616161"/>
                </a:solidFill>
              </a:defRPr>
            </a:lvl1pPr>
            <a:lvl2pPr lvl="1" algn="l" rtl="0">
              <a:lnSpc>
                <a:spcPct val="100000"/>
              </a:lnSpc>
              <a:spcBef>
                <a:spcPts val="0"/>
              </a:spcBef>
              <a:spcAft>
                <a:spcPts val="0"/>
              </a:spcAft>
              <a:buClr>
                <a:srgbClr val="616161"/>
              </a:buClr>
              <a:buSzPts val="1800"/>
              <a:buNone/>
              <a:defRPr sz="1800">
                <a:solidFill>
                  <a:srgbClr val="616161"/>
                </a:solidFill>
              </a:defRPr>
            </a:lvl2pPr>
            <a:lvl3pPr lvl="2" algn="l" rtl="0">
              <a:lnSpc>
                <a:spcPct val="100000"/>
              </a:lnSpc>
              <a:spcBef>
                <a:spcPts val="0"/>
              </a:spcBef>
              <a:spcAft>
                <a:spcPts val="0"/>
              </a:spcAft>
              <a:buClr>
                <a:srgbClr val="616161"/>
              </a:buClr>
              <a:buSzPts val="1800"/>
              <a:buNone/>
              <a:defRPr sz="1800">
                <a:solidFill>
                  <a:srgbClr val="616161"/>
                </a:solidFill>
              </a:defRPr>
            </a:lvl3pPr>
            <a:lvl4pPr lvl="3" algn="l" rtl="0">
              <a:lnSpc>
                <a:spcPct val="100000"/>
              </a:lnSpc>
              <a:spcBef>
                <a:spcPts val="0"/>
              </a:spcBef>
              <a:spcAft>
                <a:spcPts val="0"/>
              </a:spcAft>
              <a:buClr>
                <a:srgbClr val="616161"/>
              </a:buClr>
              <a:buSzPts val="1800"/>
              <a:buNone/>
              <a:defRPr sz="1800">
                <a:solidFill>
                  <a:srgbClr val="616161"/>
                </a:solidFill>
              </a:defRPr>
            </a:lvl4pPr>
            <a:lvl5pPr lvl="4" algn="l" rtl="0">
              <a:lnSpc>
                <a:spcPct val="100000"/>
              </a:lnSpc>
              <a:spcBef>
                <a:spcPts val="0"/>
              </a:spcBef>
              <a:spcAft>
                <a:spcPts val="0"/>
              </a:spcAft>
              <a:buClr>
                <a:srgbClr val="616161"/>
              </a:buClr>
              <a:buSzPts val="1800"/>
              <a:buNone/>
              <a:defRPr sz="1800">
                <a:solidFill>
                  <a:srgbClr val="616161"/>
                </a:solidFill>
              </a:defRPr>
            </a:lvl5pPr>
            <a:lvl6pPr lvl="5" algn="l" rtl="0">
              <a:lnSpc>
                <a:spcPct val="100000"/>
              </a:lnSpc>
              <a:spcBef>
                <a:spcPts val="0"/>
              </a:spcBef>
              <a:spcAft>
                <a:spcPts val="0"/>
              </a:spcAft>
              <a:buClr>
                <a:srgbClr val="616161"/>
              </a:buClr>
              <a:buSzPts val="1800"/>
              <a:buNone/>
              <a:defRPr sz="1800">
                <a:solidFill>
                  <a:srgbClr val="616161"/>
                </a:solidFill>
              </a:defRPr>
            </a:lvl6pPr>
            <a:lvl7pPr lvl="6" algn="l" rtl="0">
              <a:lnSpc>
                <a:spcPct val="100000"/>
              </a:lnSpc>
              <a:spcBef>
                <a:spcPts val="0"/>
              </a:spcBef>
              <a:spcAft>
                <a:spcPts val="0"/>
              </a:spcAft>
              <a:buClr>
                <a:srgbClr val="616161"/>
              </a:buClr>
              <a:buSzPts val="1800"/>
              <a:buNone/>
              <a:defRPr sz="1800">
                <a:solidFill>
                  <a:srgbClr val="616161"/>
                </a:solidFill>
              </a:defRPr>
            </a:lvl7pPr>
            <a:lvl8pPr lvl="7" algn="l" rtl="0">
              <a:lnSpc>
                <a:spcPct val="100000"/>
              </a:lnSpc>
              <a:spcBef>
                <a:spcPts val="0"/>
              </a:spcBef>
              <a:spcAft>
                <a:spcPts val="0"/>
              </a:spcAft>
              <a:buClr>
                <a:srgbClr val="616161"/>
              </a:buClr>
              <a:buSzPts val="1800"/>
              <a:buNone/>
              <a:defRPr sz="1800">
                <a:solidFill>
                  <a:srgbClr val="616161"/>
                </a:solidFill>
              </a:defRPr>
            </a:lvl8pPr>
            <a:lvl9pPr lvl="8" algn="l" rtl="0">
              <a:lnSpc>
                <a:spcPct val="100000"/>
              </a:lnSpc>
              <a:spcBef>
                <a:spcPts val="0"/>
              </a:spcBef>
              <a:spcAft>
                <a:spcPts val="0"/>
              </a:spcAft>
              <a:buClr>
                <a:srgbClr val="616161"/>
              </a:buClr>
              <a:buSzPts val="1800"/>
              <a:buNone/>
              <a:defRPr sz="1800">
                <a:solidFill>
                  <a:srgbClr val="616161"/>
                </a:solidFill>
              </a:defRPr>
            </a:lvl9pPr>
          </a:lstStyle>
          <a:p>
            <a:endParaRPr/>
          </a:p>
        </p:txBody>
      </p:sp>
      <p:sp>
        <p:nvSpPr>
          <p:cNvPr id="56" name="Google Shape;56;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16161"/>
                </a:solidFill>
              </a:defRPr>
            </a:lvl1pPr>
            <a:lvl2pPr lvl="1" algn="r" rtl="0">
              <a:lnSpc>
                <a:spcPct val="100000"/>
              </a:lnSpc>
              <a:spcAft>
                <a:spcPts val="0"/>
              </a:spcAft>
              <a:buNone/>
              <a:defRPr sz="1000">
                <a:solidFill>
                  <a:srgbClr val="616161"/>
                </a:solidFill>
              </a:defRPr>
            </a:lvl2pPr>
            <a:lvl3pPr lvl="2" algn="r" rtl="0">
              <a:lnSpc>
                <a:spcPct val="100000"/>
              </a:lnSpc>
              <a:spcAft>
                <a:spcPts val="0"/>
              </a:spcAft>
              <a:buNone/>
              <a:defRPr sz="1000">
                <a:solidFill>
                  <a:srgbClr val="616161"/>
                </a:solidFill>
              </a:defRPr>
            </a:lvl3pPr>
            <a:lvl4pPr lvl="3" algn="r" rtl="0">
              <a:lnSpc>
                <a:spcPct val="100000"/>
              </a:lnSpc>
              <a:spcAft>
                <a:spcPts val="0"/>
              </a:spcAft>
              <a:buNone/>
              <a:defRPr sz="1000">
                <a:solidFill>
                  <a:srgbClr val="616161"/>
                </a:solidFill>
              </a:defRPr>
            </a:lvl4pPr>
            <a:lvl5pPr lvl="4" algn="r" rtl="0">
              <a:lnSpc>
                <a:spcPct val="100000"/>
              </a:lnSpc>
              <a:spcAft>
                <a:spcPts val="0"/>
              </a:spcAft>
              <a:buNone/>
              <a:defRPr sz="1000">
                <a:solidFill>
                  <a:srgbClr val="616161"/>
                </a:solidFill>
              </a:defRPr>
            </a:lvl5pPr>
            <a:lvl6pPr lvl="5" algn="r" rtl="0">
              <a:lnSpc>
                <a:spcPct val="100000"/>
              </a:lnSpc>
              <a:spcAft>
                <a:spcPts val="0"/>
              </a:spcAft>
              <a:buNone/>
              <a:defRPr sz="1000">
                <a:solidFill>
                  <a:srgbClr val="616161"/>
                </a:solidFill>
              </a:defRPr>
            </a:lvl6pPr>
            <a:lvl7pPr lvl="6" algn="r" rtl="0">
              <a:lnSpc>
                <a:spcPct val="100000"/>
              </a:lnSpc>
              <a:spcAft>
                <a:spcPts val="0"/>
              </a:spcAft>
              <a:buNone/>
              <a:defRPr sz="1000">
                <a:solidFill>
                  <a:srgbClr val="616161"/>
                </a:solidFill>
              </a:defRPr>
            </a:lvl7pPr>
            <a:lvl8pPr lvl="7" algn="r" rtl="0">
              <a:lnSpc>
                <a:spcPct val="100000"/>
              </a:lnSpc>
              <a:spcAft>
                <a:spcPts val="0"/>
              </a:spcAft>
              <a:buNone/>
              <a:defRPr sz="1000">
                <a:solidFill>
                  <a:srgbClr val="616161"/>
                </a:solidFill>
              </a:defRPr>
            </a:lvl8pPr>
            <a:lvl9pPr lvl="8" algn="r" rtl="0">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345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24475" y="465975"/>
            <a:ext cx="6083400" cy="2841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Lato"/>
                <a:ea typeface="Lato"/>
                <a:cs typeface="Lato"/>
                <a:sym typeface="Lato"/>
              </a:rPr>
              <a:t>Discovering Access: Uncovering the Connection Between Office Spaces and the User Experience</a:t>
            </a:r>
            <a:endParaRPr>
              <a:latin typeface="Lato"/>
              <a:ea typeface="Lato"/>
              <a:cs typeface="Lato"/>
              <a:sym typeface="Lato"/>
            </a:endParaRPr>
          </a:p>
        </p:txBody>
      </p:sp>
      <p:sp>
        <p:nvSpPr>
          <p:cNvPr id="119" name="Google Shape;119;p23"/>
          <p:cNvSpPr txBox="1">
            <a:spLocks noGrp="1"/>
          </p:cNvSpPr>
          <p:nvPr>
            <p:ph type="subTitle" idx="1"/>
          </p:nvPr>
        </p:nvSpPr>
        <p:spPr>
          <a:xfrm>
            <a:off x="324475" y="3751050"/>
            <a:ext cx="6083400" cy="92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a:ea typeface="Lato"/>
                <a:cs typeface="Lato"/>
                <a:sym typeface="Lato"/>
              </a:rPr>
              <a:t>Sara E. Wright, Head of Learning, Spaces &amp; Technology</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Tobi Hines, Head of Operations &amp; Outreach</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Mann Library, Cornell University</a:t>
            </a:r>
            <a:endParaRPr>
              <a:latin typeface="Lato"/>
              <a:ea typeface="Lato"/>
              <a:cs typeface="Lato"/>
              <a:sym typeface="Lato"/>
            </a:endParaRPr>
          </a:p>
        </p:txBody>
      </p:sp>
      <p:pic>
        <p:nvPicPr>
          <p:cNvPr id="3" name="Graphic 2">
            <a:extLst>
              <a:ext uri="{FF2B5EF4-FFF2-40B4-BE49-F238E27FC236}">
                <a16:creationId xmlns:a16="http://schemas.microsoft.com/office/drawing/2014/main" xmlns="" id="{00B5978D-D5FA-9E47-99BB-B73D6890FB9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20314" y="3751050"/>
            <a:ext cx="1143000" cy="1143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rgbClr val="FFFFFF"/>
                </a:solidFill>
                <a:latin typeface="Lato"/>
                <a:ea typeface="Lato"/>
                <a:cs typeface="Lato"/>
                <a:sym typeface="Lato"/>
              </a:rPr>
              <a:t>Natural light and/or quality of overhead lighting is important</a:t>
            </a:r>
            <a:endParaRPr dirty="0">
              <a:solidFill>
                <a:srgbClr val="FFFFFF"/>
              </a:solidFill>
              <a:latin typeface="Lato"/>
              <a:ea typeface="Lato"/>
              <a:cs typeface="Lato"/>
              <a:sym typeface="Lato"/>
            </a:endParaRPr>
          </a:p>
        </p:txBody>
      </p:sp>
      <p:pic>
        <p:nvPicPr>
          <p:cNvPr id="184" name="Google Shape;184;p32"/>
          <p:cNvPicPr preferRelativeResize="0"/>
          <p:nvPr/>
        </p:nvPicPr>
        <p:blipFill rotWithShape="1">
          <a:blip r:embed="rId3">
            <a:alphaModFix/>
          </a:blip>
          <a:srcRect l="12687" r="24812"/>
          <a:stretch/>
        </p:blipFill>
        <p:spPr>
          <a:xfrm>
            <a:off x="0" y="0"/>
            <a:ext cx="4599926" cy="5143501"/>
          </a:xfrm>
          <a:prstGeom prst="rect">
            <a:avLst/>
          </a:prstGeom>
          <a:noFill/>
          <a:ln>
            <a:noFill/>
          </a:ln>
        </p:spPr>
      </p:pic>
      <p:sp>
        <p:nvSpPr>
          <p:cNvPr id="185" name="Google Shape;185;p32"/>
          <p:cNvSpPr txBox="1"/>
          <p:nvPr/>
        </p:nvSpPr>
        <p:spPr>
          <a:xfrm>
            <a:off x="13" y="4887600"/>
            <a:ext cx="4599900" cy="25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hyku - Creative Commons Attribution License  https://www.flickr.com/photos/12734746@N00</a:t>
            </a:r>
            <a:endParaRPr sz="7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ctrTitle"/>
          </p:nvPr>
        </p:nvSpPr>
        <p:spPr>
          <a:xfrm>
            <a:off x="2689350" y="1848606"/>
            <a:ext cx="4146300" cy="182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Duh!</a:t>
            </a:r>
            <a:endParaRPr>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latin typeface="Lato"/>
                <a:ea typeface="Lato"/>
                <a:cs typeface="Lato"/>
                <a:sym typeface="Lato"/>
              </a:rPr>
              <a:t>Line of sight to the desk is a double-edged sword</a:t>
            </a:r>
            <a:endParaRPr>
              <a:solidFill>
                <a:srgbClr val="FFFFFF"/>
              </a:solidFill>
              <a:latin typeface="Lato"/>
              <a:ea typeface="Lato"/>
              <a:cs typeface="Lato"/>
              <a:sym typeface="Lato"/>
            </a:endParaRPr>
          </a:p>
        </p:txBody>
      </p:sp>
      <p:pic>
        <p:nvPicPr>
          <p:cNvPr id="196" name="Google Shape;196;p34"/>
          <p:cNvPicPr preferRelativeResize="0"/>
          <p:nvPr/>
        </p:nvPicPr>
        <p:blipFill rotWithShape="1">
          <a:blip r:embed="rId3">
            <a:alphaModFix/>
          </a:blip>
          <a:srcRect l="7203" r="29989"/>
          <a:stretch/>
        </p:blipFill>
        <p:spPr>
          <a:xfrm>
            <a:off x="0" y="-2287"/>
            <a:ext cx="4599922" cy="5148077"/>
          </a:xfrm>
          <a:prstGeom prst="rect">
            <a:avLst/>
          </a:prstGeom>
          <a:noFill/>
          <a:ln>
            <a:noFill/>
          </a:ln>
        </p:spPr>
      </p:pic>
      <p:sp>
        <p:nvSpPr>
          <p:cNvPr id="197" name="Google Shape;197;p34"/>
          <p:cNvSpPr txBox="1"/>
          <p:nvPr/>
        </p:nvSpPr>
        <p:spPr>
          <a:xfrm>
            <a:off x="13" y="4707000"/>
            <a:ext cx="4599900" cy="43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Nine Köpfer - Creative Commons No known copyright restrictions</a:t>
            </a:r>
            <a:endParaRPr sz="7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https://unsplash.com/@enka80?utm_source=haikudeck&amp;utm_medium=referral&amp;utm_campaign=api-credit</a:t>
            </a:r>
            <a:endParaRPr sz="70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7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r>
              <a:rPr lang="en" dirty="0">
                <a:latin typeface="Lato"/>
                <a:ea typeface="Lato"/>
                <a:cs typeface="Lato"/>
                <a:sym typeface="Lato"/>
              </a:rPr>
              <a:t>Better solutions for equipment</a:t>
            </a:r>
            <a:endParaRPr dirty="0">
              <a:latin typeface="Lato"/>
              <a:ea typeface="Lato"/>
              <a:cs typeface="Lato"/>
              <a:sym typeface="Lato"/>
            </a:endParaRPr>
          </a:p>
        </p:txBody>
      </p:sp>
      <p:pic>
        <p:nvPicPr>
          <p:cNvPr id="210" name="Google Shape;210;p36"/>
          <p:cNvPicPr preferRelativeResize="0"/>
          <p:nvPr/>
        </p:nvPicPr>
        <p:blipFill rotWithShape="1">
          <a:blip r:embed="rId3">
            <a:alphaModFix/>
          </a:blip>
          <a:srcRect l="22446" r="19146"/>
          <a:stretch/>
        </p:blipFill>
        <p:spPr>
          <a:xfrm>
            <a:off x="0" y="-2287"/>
            <a:ext cx="4601280" cy="5148078"/>
          </a:xfrm>
          <a:prstGeom prst="rect">
            <a:avLst/>
          </a:prstGeom>
          <a:noFill/>
          <a:ln>
            <a:noFill/>
          </a:ln>
        </p:spPr>
      </p:pic>
      <p:sp>
        <p:nvSpPr>
          <p:cNvPr id="211" name="Google Shape;211;p36"/>
          <p:cNvSpPr txBox="1"/>
          <p:nvPr/>
        </p:nvSpPr>
        <p:spPr>
          <a:xfrm>
            <a:off x="-62" y="4782000"/>
            <a:ext cx="4601400" cy="36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frank mckenna - Creative Commons No known copyright restrictions  https://unsplash.com/@frankiefoto?utm_source=haikudeck&amp;utm_medium=referral&amp;utm_campaign=api-credit</a:t>
            </a:r>
            <a:endParaRPr sz="700">
              <a:solidFill>
                <a:srgbClr val="FFFFFF"/>
              </a:solidFill>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Easier access to high-demand items</a:t>
            </a:r>
            <a:endParaRPr>
              <a:latin typeface="Lato"/>
              <a:ea typeface="Lato"/>
              <a:cs typeface="Lato"/>
              <a:sym typeface="Lato"/>
            </a:endParaRPr>
          </a:p>
        </p:txBody>
      </p:sp>
      <p:pic>
        <p:nvPicPr>
          <p:cNvPr id="231" name="Google Shape;231;p39"/>
          <p:cNvPicPr preferRelativeResize="0"/>
          <p:nvPr/>
        </p:nvPicPr>
        <p:blipFill rotWithShape="1">
          <a:blip r:embed="rId3">
            <a:alphaModFix/>
          </a:blip>
          <a:srcRect l="22005" r="18470"/>
          <a:stretch/>
        </p:blipFill>
        <p:spPr>
          <a:xfrm>
            <a:off x="0" y="-2287"/>
            <a:ext cx="4602076" cy="5148076"/>
          </a:xfrm>
          <a:prstGeom prst="rect">
            <a:avLst/>
          </a:prstGeom>
          <a:noFill/>
          <a:ln>
            <a:noFill/>
          </a:ln>
        </p:spPr>
      </p:pic>
      <p:sp>
        <p:nvSpPr>
          <p:cNvPr id="232" name="Google Shape;232;p39"/>
          <p:cNvSpPr txBox="1"/>
          <p:nvPr/>
        </p:nvSpPr>
        <p:spPr>
          <a:xfrm>
            <a:off x="-35625" y="4856000"/>
            <a:ext cx="4744500" cy="28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hlkljgk - Creative Commons Attribution-ShareAlike License https://www.flickr.com/photos/52473526@N00</a:t>
            </a:r>
            <a:endParaRPr sz="700">
              <a:solidFill>
                <a:srgbClr val="FFFFFF"/>
              </a:solidFill>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Improved staff workstation</a:t>
            </a:r>
            <a:endParaRPr dirty="0">
              <a:latin typeface="Lato"/>
              <a:ea typeface="Lato"/>
              <a:cs typeface="Lato"/>
              <a:sym typeface="Lato"/>
            </a:endParaRPr>
          </a:p>
        </p:txBody>
      </p:sp>
      <p:pic>
        <p:nvPicPr>
          <p:cNvPr id="238" name="Google Shape;238;p40"/>
          <p:cNvPicPr preferRelativeResize="0"/>
          <p:nvPr/>
        </p:nvPicPr>
        <p:blipFill rotWithShape="1">
          <a:blip r:embed="rId3">
            <a:alphaModFix/>
          </a:blip>
          <a:srcRect l="18848" r="17622"/>
          <a:stretch/>
        </p:blipFill>
        <p:spPr>
          <a:xfrm>
            <a:off x="0" y="-2287"/>
            <a:ext cx="4602076" cy="5148073"/>
          </a:xfrm>
          <a:prstGeom prst="rect">
            <a:avLst/>
          </a:prstGeom>
          <a:noFill/>
          <a:ln>
            <a:noFill/>
          </a:ln>
        </p:spPr>
      </p:pic>
      <p:sp>
        <p:nvSpPr>
          <p:cNvPr id="239" name="Google Shape;239;p40"/>
          <p:cNvSpPr txBox="1"/>
          <p:nvPr/>
        </p:nvSpPr>
        <p:spPr>
          <a:xfrm>
            <a:off x="38" y="4754100"/>
            <a:ext cx="4602000" cy="38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followthethings.com - Creative Commons Attribution-NonCommercial-ShareAlike License  https://www.flickr.com/photos/64914918@N03</a:t>
            </a:r>
            <a:endParaRPr sz="700">
              <a:solidFill>
                <a:srgbClr val="FFFFFF"/>
              </a:solidFill>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ctrTitle"/>
          </p:nvPr>
        </p:nvSpPr>
        <p:spPr>
          <a:xfrm>
            <a:off x="751200" y="2577425"/>
            <a:ext cx="5053500" cy="196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Lato"/>
                <a:ea typeface="Lato"/>
                <a:cs typeface="Lato"/>
                <a:sym typeface="Lato"/>
              </a:rPr>
              <a:t>The UX Connection</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Desk/office configuration is cluttered, creates sense of disorder</a:t>
            </a:r>
            <a:endParaRPr>
              <a:latin typeface="Lato"/>
              <a:ea typeface="Lato"/>
              <a:cs typeface="Lato"/>
              <a:sym typeface="Lato"/>
            </a:endParaRPr>
          </a:p>
        </p:txBody>
      </p:sp>
      <p:pic>
        <p:nvPicPr>
          <p:cNvPr id="257" name="Google Shape;257;p43"/>
          <p:cNvPicPr preferRelativeResize="0"/>
          <p:nvPr/>
        </p:nvPicPr>
        <p:blipFill rotWithShape="1">
          <a:blip r:embed="rId3">
            <a:alphaModFix/>
          </a:blip>
          <a:srcRect r="32890"/>
          <a:stretch/>
        </p:blipFill>
        <p:spPr>
          <a:xfrm>
            <a:off x="0" y="-2287"/>
            <a:ext cx="4590751" cy="5148076"/>
          </a:xfrm>
          <a:prstGeom prst="rect">
            <a:avLst/>
          </a:prstGeom>
          <a:noFill/>
          <a:ln>
            <a:noFill/>
          </a:ln>
        </p:spPr>
      </p:pic>
      <p:sp>
        <p:nvSpPr>
          <p:cNvPr id="258" name="Google Shape;258;p43"/>
          <p:cNvSpPr txBox="1"/>
          <p:nvPr/>
        </p:nvSpPr>
        <p:spPr>
          <a:xfrm>
            <a:off x="75" y="4775400"/>
            <a:ext cx="4590600" cy="36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Darwin Vegher - Creative Commons Attribution License https://unsplash.com/@darwiiiin?utm_source=haikudeck&amp;utm_medium=referral&amp;utm_campaign=api-credit</a:t>
            </a:r>
            <a:endParaRPr sz="7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New design should allow for flexibility, change</a:t>
            </a:r>
            <a:endParaRPr>
              <a:latin typeface="Lato"/>
              <a:ea typeface="Lato"/>
              <a:cs typeface="Lato"/>
              <a:sym typeface="Lato"/>
            </a:endParaRPr>
          </a:p>
        </p:txBody>
      </p:sp>
      <p:pic>
        <p:nvPicPr>
          <p:cNvPr id="264" name="Google Shape;264;p44"/>
          <p:cNvPicPr preferRelativeResize="0"/>
          <p:nvPr/>
        </p:nvPicPr>
        <p:blipFill rotWithShape="1">
          <a:blip r:embed="rId3">
            <a:alphaModFix/>
          </a:blip>
          <a:srcRect r="32759"/>
          <a:stretch/>
        </p:blipFill>
        <p:spPr>
          <a:xfrm>
            <a:off x="0" y="-2275"/>
            <a:ext cx="4592699" cy="5148050"/>
          </a:xfrm>
          <a:prstGeom prst="rect">
            <a:avLst/>
          </a:prstGeom>
          <a:noFill/>
          <a:ln>
            <a:noFill/>
          </a:ln>
        </p:spPr>
      </p:pic>
      <p:sp>
        <p:nvSpPr>
          <p:cNvPr id="265" name="Google Shape;265;p44"/>
          <p:cNvSpPr txBox="1"/>
          <p:nvPr/>
        </p:nvSpPr>
        <p:spPr>
          <a:xfrm>
            <a:off x="0" y="4753200"/>
            <a:ext cx="4592700" cy="39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b="1">
                <a:solidFill>
                  <a:srgbClr val="FFFFFF"/>
                </a:solidFill>
                <a:latin typeface="Calibri"/>
                <a:ea typeface="Calibri"/>
                <a:cs typeface="Calibri"/>
                <a:sym typeface="Calibri"/>
              </a:rPr>
              <a:t>Photo by Tobias Fischer - https://unsplash.com/@tofi?utm_source=haikudeck&amp;utm_medium=referral&amp;utm_campaign=api-credit</a:t>
            </a:r>
            <a:endParaRPr sz="700" b="1">
              <a:solidFill>
                <a:srgbClr val="FFFFFF"/>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3" name="Google Shape;283;p47"/>
          <p:cNvSpPr txBox="1">
            <a:spLocks noGrp="1"/>
          </p:cNvSpPr>
          <p:nvPr>
            <p:ph type="ctrTitle"/>
          </p:nvPr>
        </p:nvSpPr>
        <p:spPr>
          <a:xfrm>
            <a:off x="710039" y="4136700"/>
            <a:ext cx="7429500" cy="10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dk2"/>
                </a:solidFill>
                <a:latin typeface="Lato"/>
                <a:ea typeface="Lato"/>
                <a:cs typeface="Lato"/>
                <a:sym typeface="Lato"/>
              </a:rPr>
              <a:t>Where we are now…</a:t>
            </a:r>
            <a:endParaRPr sz="3200" dirty="0">
              <a:solidFill>
                <a:schemeClr val="dk2"/>
              </a:solidFill>
              <a:latin typeface="Lato"/>
              <a:ea typeface="Lato"/>
              <a:cs typeface="Lato"/>
              <a:sym typeface="Lato"/>
            </a:endParaRPr>
          </a:p>
        </p:txBody>
      </p:sp>
      <p:pic>
        <p:nvPicPr>
          <p:cNvPr id="3" name="Picture 2">
            <a:extLst>
              <a:ext uri="{FF2B5EF4-FFF2-40B4-BE49-F238E27FC236}">
                <a16:creationId xmlns:a16="http://schemas.microsoft.com/office/drawing/2014/main" xmlns="" id="{429E0FBC-C026-C14F-BA7A-6C35938E8BF7}"/>
              </a:ext>
            </a:extLst>
          </p:cNvPr>
          <p:cNvPicPr>
            <a:picLocks noChangeAspect="1"/>
          </p:cNvPicPr>
          <p:nvPr/>
        </p:nvPicPr>
        <p:blipFill rotWithShape="1">
          <a:blip r:embed="rId3"/>
          <a:srcRect l="5740"/>
          <a:stretch/>
        </p:blipFill>
        <p:spPr>
          <a:xfrm>
            <a:off x="0" y="204780"/>
            <a:ext cx="4941618" cy="3931920"/>
          </a:xfrm>
          <a:prstGeom prst="rect">
            <a:avLst/>
          </a:prstGeom>
        </p:spPr>
      </p:pic>
      <p:pic>
        <p:nvPicPr>
          <p:cNvPr id="5" name="Picture 4">
            <a:extLst>
              <a:ext uri="{FF2B5EF4-FFF2-40B4-BE49-F238E27FC236}">
                <a16:creationId xmlns:a16="http://schemas.microsoft.com/office/drawing/2014/main" xmlns="" id="{B0272215-AEF8-844D-920E-D33807A43D8D}"/>
              </a:ext>
            </a:extLst>
          </p:cNvPr>
          <p:cNvPicPr>
            <a:picLocks noChangeAspect="1"/>
          </p:cNvPicPr>
          <p:nvPr/>
        </p:nvPicPr>
        <p:blipFill rotWithShape="1">
          <a:blip r:embed="rId4"/>
          <a:srcRect l="15967" r="4759"/>
          <a:stretch/>
        </p:blipFill>
        <p:spPr>
          <a:xfrm>
            <a:off x="4976344" y="204780"/>
            <a:ext cx="4156082" cy="39319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24"/>
          <p:cNvSpPr txBox="1">
            <a:spLocks noGrp="1"/>
          </p:cNvSpPr>
          <p:nvPr>
            <p:ph type="title"/>
          </p:nvPr>
        </p:nvSpPr>
        <p:spPr>
          <a:xfrm>
            <a:off x="838350" y="4267199"/>
            <a:ext cx="7467300" cy="789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The way we were…</a:t>
            </a:r>
            <a:endParaRPr dirty="0">
              <a:latin typeface="Lato"/>
              <a:ea typeface="Lato"/>
              <a:cs typeface="Lato"/>
              <a:sym typeface="Lato"/>
            </a:endParaRPr>
          </a:p>
        </p:txBody>
      </p:sp>
      <p:pic>
        <p:nvPicPr>
          <p:cNvPr id="5" name="Google Shape;281;p47">
            <a:extLst>
              <a:ext uri="{FF2B5EF4-FFF2-40B4-BE49-F238E27FC236}">
                <a16:creationId xmlns:a16="http://schemas.microsoft.com/office/drawing/2014/main" xmlns="" id="{97B39FC4-3854-B343-A868-BBEAFE32F296}"/>
              </a:ext>
            </a:extLst>
          </p:cNvPr>
          <p:cNvPicPr preferRelativeResize="0">
            <a:picLocks noChangeAspect="1"/>
          </p:cNvPicPr>
          <p:nvPr/>
        </p:nvPicPr>
        <p:blipFill rotWithShape="1">
          <a:blip r:embed="rId3">
            <a:alphaModFix/>
          </a:blip>
          <a:srcRect l="18245" t="15561" r="19459" b="15554"/>
          <a:stretch/>
        </p:blipFill>
        <p:spPr>
          <a:xfrm>
            <a:off x="28508" y="196671"/>
            <a:ext cx="4741333" cy="3931920"/>
          </a:xfrm>
          <a:prstGeom prst="rect">
            <a:avLst/>
          </a:prstGeom>
          <a:noFill/>
          <a:ln>
            <a:noFill/>
          </a:ln>
        </p:spPr>
      </p:pic>
      <p:pic>
        <p:nvPicPr>
          <p:cNvPr id="7" name="Google Shape;290;p48">
            <a:extLst>
              <a:ext uri="{FF2B5EF4-FFF2-40B4-BE49-F238E27FC236}">
                <a16:creationId xmlns:a16="http://schemas.microsoft.com/office/drawing/2014/main" xmlns="" id="{C1A856E8-D87B-1C45-B86E-88A4A2A626B0}"/>
              </a:ext>
            </a:extLst>
          </p:cNvPr>
          <p:cNvPicPr preferRelativeResize="0">
            <a:picLocks noChangeAspect="1"/>
          </p:cNvPicPr>
          <p:nvPr/>
        </p:nvPicPr>
        <p:blipFill rotWithShape="1">
          <a:blip r:embed="rId4">
            <a:alphaModFix/>
          </a:blip>
          <a:srcRect l="2261" r="15991"/>
          <a:stretch/>
        </p:blipFill>
        <p:spPr>
          <a:xfrm>
            <a:off x="4831359" y="191313"/>
            <a:ext cx="4285676" cy="393192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ctrTitle"/>
          </p:nvPr>
        </p:nvSpPr>
        <p:spPr>
          <a:xfrm>
            <a:off x="751200" y="2577424"/>
            <a:ext cx="5560301" cy="2566076"/>
          </a:xfrm>
          <a:prstGeom prst="rect">
            <a:avLst/>
          </a:prstGeom>
        </p:spPr>
        <p:txBody>
          <a:bodyPr spcFirstLastPara="1" wrap="square" lIns="91425" tIns="91425" rIns="91425" bIns="91425" anchor="ctr" anchorCtr="0">
            <a:noAutofit/>
          </a:bodyPr>
          <a:lstStyle/>
          <a:p>
            <a:r>
              <a:rPr lang="en" sz="3200" dirty="0">
                <a:latin typeface="Lato"/>
                <a:ea typeface="Lato"/>
                <a:cs typeface="Lato"/>
                <a:sym typeface="Lato"/>
              </a:rPr>
              <a:t>Questions?</a:t>
            </a:r>
            <a:r>
              <a:rPr lang="en" sz="3200" dirty="0">
                <a:latin typeface="Lato"/>
                <a:ea typeface="Lato"/>
                <a:cs typeface="Lato"/>
              </a:rPr>
              <a:t/>
            </a:r>
            <a:br>
              <a:rPr lang="en" sz="3200" dirty="0">
                <a:latin typeface="Lato"/>
                <a:ea typeface="Lato"/>
                <a:cs typeface="Lato"/>
              </a:rPr>
            </a:br>
            <a:r>
              <a:rPr lang="en" sz="3200" dirty="0">
                <a:latin typeface="Lato"/>
                <a:ea typeface="Lato"/>
                <a:cs typeface="Lato"/>
              </a:rPr>
              <a:t/>
            </a:r>
            <a:br>
              <a:rPr lang="en" sz="3200" dirty="0">
                <a:latin typeface="Lato"/>
                <a:ea typeface="Lato"/>
                <a:cs typeface="Lato"/>
              </a:rPr>
            </a:br>
            <a:r>
              <a:rPr lang="en" sz="2400" dirty="0">
                <a:latin typeface="Lato"/>
                <a:ea typeface="Lato"/>
                <a:cs typeface="Lato"/>
              </a:rPr>
              <a:t>Sara E. Wright   sew268@cornell.edu </a:t>
            </a:r>
            <a:r>
              <a:rPr lang="en" dirty="0">
                <a:latin typeface="Lato"/>
                <a:ea typeface="Lato"/>
                <a:cs typeface="Lato"/>
              </a:rPr>
              <a:t> </a:t>
            </a:r>
            <a:br>
              <a:rPr lang="en" dirty="0">
                <a:latin typeface="Lato"/>
                <a:ea typeface="Lato"/>
                <a:cs typeface="Lato"/>
              </a:rPr>
            </a:br>
            <a:r>
              <a:rPr lang="en" sz="2400" dirty="0">
                <a:latin typeface="Lato"/>
                <a:ea typeface="Lato"/>
                <a:cs typeface="Lato"/>
              </a:rPr>
              <a:t>Tobi Hines   </a:t>
            </a:r>
            <a:r>
              <a:rPr lang="en" sz="2400" dirty="0">
                <a:solidFill>
                  <a:schemeClr val="bg1"/>
                </a:solidFill>
                <a:latin typeface="Lato"/>
                <a:ea typeface="Lato"/>
                <a:cs typeface="Lato"/>
              </a:rPr>
              <a:t>eeh53@cornell.edu</a:t>
            </a:r>
          </a:p>
        </p:txBody>
      </p:sp>
      <p:pic>
        <p:nvPicPr>
          <p:cNvPr id="2" name="Graphic 1" descr="A close up of a logo&#10;&#10;Description generated with very high confidence">
            <a:extLst>
              <a:ext uri="{FF2B5EF4-FFF2-40B4-BE49-F238E27FC236}">
                <a16:creationId xmlns:a16="http://schemas.microsoft.com/office/drawing/2014/main" xmlns="" id="{56B5FA4F-1356-465F-9E35-B90DA5FCAAA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520314" y="3751049"/>
            <a:ext cx="1143000" cy="1143000"/>
          </a:xfrm>
          <a:prstGeom prst="rect">
            <a:avLst/>
          </a:prstGeom>
        </p:spPr>
      </p:pic>
    </p:spTree>
    <p:extLst>
      <p:ext uri="{BB962C8B-B14F-4D97-AF65-F5344CB8AC3E}">
        <p14:creationId xmlns:p14="http://schemas.microsoft.com/office/powerpoint/2010/main" val="180058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326350" y="283350"/>
            <a:ext cx="2395200" cy="45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Lato"/>
                <a:ea typeface="Lato"/>
                <a:cs typeface="Lato"/>
                <a:sym typeface="Lato"/>
              </a:rPr>
              <a:t>Discovery Methods</a:t>
            </a:r>
            <a:endParaRPr sz="3600" dirty="0">
              <a:latin typeface="Lato"/>
              <a:ea typeface="Lato"/>
              <a:cs typeface="Lato"/>
              <a:sym typeface="Lato"/>
            </a:endParaRPr>
          </a:p>
        </p:txBody>
      </p:sp>
      <p:sp>
        <p:nvSpPr>
          <p:cNvPr id="138" name="Google Shape;138;p26"/>
          <p:cNvSpPr txBox="1">
            <a:spLocks noGrp="1"/>
          </p:cNvSpPr>
          <p:nvPr>
            <p:ph type="body" idx="1"/>
          </p:nvPr>
        </p:nvSpPr>
        <p:spPr>
          <a:xfrm>
            <a:off x="3374375" y="28335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Lato"/>
                <a:ea typeface="Lato"/>
                <a:cs typeface="Lato"/>
                <a:sym typeface="Lato"/>
              </a:rPr>
              <a:t>Staff survey </a:t>
            </a:r>
            <a:endParaRPr sz="2400">
              <a:latin typeface="Lato"/>
              <a:ea typeface="Lato"/>
              <a:cs typeface="Lato"/>
              <a:sym typeface="Lato"/>
            </a:endParaRPr>
          </a:p>
        </p:txBody>
      </p:sp>
      <p:sp>
        <p:nvSpPr>
          <p:cNvPr id="139" name="Google Shape;139;p26"/>
          <p:cNvSpPr txBox="1">
            <a:spLocks noGrp="1"/>
          </p:cNvSpPr>
          <p:nvPr>
            <p:ph type="body" idx="2"/>
          </p:nvPr>
        </p:nvSpPr>
        <p:spPr>
          <a:xfrm>
            <a:off x="6412675" y="28335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Lato"/>
                <a:ea typeface="Lato"/>
                <a:cs typeface="Lato"/>
                <a:sym typeface="Lato"/>
              </a:rPr>
              <a:t>Follow-up interviews with each staff member</a:t>
            </a:r>
            <a:endParaRPr sz="2400">
              <a:latin typeface="Lato"/>
              <a:ea typeface="Lato"/>
              <a:cs typeface="Lato"/>
              <a:sym typeface="Lato"/>
            </a:endParaRPr>
          </a:p>
        </p:txBody>
      </p:sp>
      <p:sp>
        <p:nvSpPr>
          <p:cNvPr id="140" name="Google Shape;140;p26"/>
          <p:cNvSpPr txBox="1">
            <a:spLocks noGrp="1"/>
          </p:cNvSpPr>
          <p:nvPr>
            <p:ph type="body" idx="3"/>
          </p:nvPr>
        </p:nvSpPr>
        <p:spPr>
          <a:xfrm>
            <a:off x="3374375" y="285510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Lato"/>
                <a:ea typeface="Lato"/>
                <a:cs typeface="Lato"/>
                <a:sym typeface="Lato"/>
              </a:rPr>
              <a:t>Card sort ranking </a:t>
            </a:r>
            <a:endParaRPr sz="2400">
              <a:latin typeface="Lato"/>
              <a:ea typeface="Lato"/>
              <a:cs typeface="Lato"/>
              <a:sym typeface="Lato"/>
            </a:endParaRPr>
          </a:p>
        </p:txBody>
      </p:sp>
      <p:sp>
        <p:nvSpPr>
          <p:cNvPr id="141" name="Google Shape;141;p26"/>
          <p:cNvSpPr txBox="1">
            <a:spLocks noGrp="1"/>
          </p:cNvSpPr>
          <p:nvPr>
            <p:ph type="body" idx="4"/>
          </p:nvPr>
        </p:nvSpPr>
        <p:spPr>
          <a:xfrm>
            <a:off x="6408400" y="2855100"/>
            <a:ext cx="2395200" cy="170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latin typeface="Lato"/>
                <a:ea typeface="Lato"/>
                <a:cs typeface="Lato"/>
                <a:sym typeface="Lato"/>
              </a:rPr>
              <a:t>Preliminary designs and solicited staff feedback</a:t>
            </a:r>
            <a:endParaRPr sz="24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p:cNvPicPr preferRelativeResize="0"/>
          <p:nvPr/>
        </p:nvPicPr>
        <p:blipFill rotWithShape="1">
          <a:blip r:embed="rId3">
            <a:alphaModFix/>
          </a:blip>
          <a:srcRect l="16666" r="16666"/>
          <a:stretch/>
        </p:blipFill>
        <p:spPr>
          <a:xfrm>
            <a:off x="200" y="0"/>
            <a:ext cx="4572001" cy="5143500"/>
          </a:xfrm>
          <a:prstGeom prst="rect">
            <a:avLst/>
          </a:prstGeom>
          <a:noFill/>
          <a:ln>
            <a:noFill/>
          </a:ln>
        </p:spPr>
      </p:pic>
      <p:sp>
        <p:nvSpPr>
          <p:cNvPr id="147" name="Google Shape;147;p27"/>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Office size could be reduced but it was important to have dedicated space</a:t>
            </a:r>
            <a:endParaRPr>
              <a:latin typeface="Lato"/>
              <a:ea typeface="Lato"/>
              <a:cs typeface="Lato"/>
              <a:sym typeface="Lato"/>
            </a:endParaRPr>
          </a:p>
        </p:txBody>
      </p:sp>
      <p:sp>
        <p:nvSpPr>
          <p:cNvPr id="148" name="Google Shape;148;p27"/>
          <p:cNvSpPr txBox="1"/>
          <p:nvPr/>
        </p:nvSpPr>
        <p:spPr>
          <a:xfrm>
            <a:off x="200" y="4906200"/>
            <a:ext cx="4572000" cy="23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650" dirty="0">
                <a:solidFill>
                  <a:srgbClr val="FFFFFF"/>
                </a:solidFill>
              </a:rPr>
              <a:t>Photo by </a:t>
            </a:r>
            <a:r>
              <a:rPr lang="en" sz="650" dirty="0" err="1">
                <a:solidFill>
                  <a:srgbClr val="FFFFFF"/>
                </a:solidFill>
              </a:rPr>
              <a:t>fodwyer</a:t>
            </a:r>
            <a:r>
              <a:rPr lang="en" sz="650" dirty="0">
                <a:solidFill>
                  <a:srgbClr val="FFFFFF"/>
                </a:solidFill>
              </a:rPr>
              <a:t> - Creative Commons Attribution-</a:t>
            </a:r>
            <a:r>
              <a:rPr lang="en" sz="650" dirty="0" err="1">
                <a:solidFill>
                  <a:srgbClr val="FFFFFF"/>
                </a:solidFill>
              </a:rPr>
              <a:t>ShareAlike</a:t>
            </a:r>
            <a:r>
              <a:rPr lang="en" sz="650" dirty="0">
                <a:solidFill>
                  <a:srgbClr val="FFFFFF"/>
                </a:solidFill>
              </a:rPr>
              <a:t> License  https://</a:t>
            </a:r>
            <a:r>
              <a:rPr lang="en" sz="650" dirty="0" err="1">
                <a:solidFill>
                  <a:srgbClr val="FFFFFF"/>
                </a:solidFill>
              </a:rPr>
              <a:t>www.flickr.com</a:t>
            </a:r>
            <a:r>
              <a:rPr lang="en" sz="650" dirty="0">
                <a:solidFill>
                  <a:srgbClr val="FFFFFF"/>
                </a:solidFill>
              </a:rPr>
              <a:t>/photos/57412091@N00</a:t>
            </a:r>
            <a:endParaRPr sz="650"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8"/>
          <p:cNvPicPr preferRelativeResize="0"/>
          <p:nvPr/>
        </p:nvPicPr>
        <p:blipFill rotWithShape="1">
          <a:blip r:embed="rId3">
            <a:alphaModFix/>
          </a:blip>
          <a:srcRect l="20180" r="20186"/>
          <a:stretch/>
        </p:blipFill>
        <p:spPr>
          <a:xfrm>
            <a:off x="200" y="0"/>
            <a:ext cx="4572001" cy="5143500"/>
          </a:xfrm>
          <a:prstGeom prst="rect">
            <a:avLst/>
          </a:prstGeom>
          <a:noFill/>
          <a:ln>
            <a:noFill/>
          </a:ln>
        </p:spPr>
      </p:pic>
      <p:sp>
        <p:nvSpPr>
          <p:cNvPr id="154" name="Google Shape;154;p28"/>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latin typeface="Lato"/>
                <a:ea typeface="Lato"/>
                <a:cs typeface="Lato"/>
                <a:sym typeface="Lato"/>
              </a:rPr>
              <a:t>Visual &amp; acoustic privacy needed</a:t>
            </a:r>
            <a:endParaRPr>
              <a:latin typeface="Lato"/>
              <a:ea typeface="Lato"/>
              <a:cs typeface="Lato"/>
              <a:sym typeface="Lato"/>
            </a:endParaRPr>
          </a:p>
        </p:txBody>
      </p:sp>
      <p:sp>
        <p:nvSpPr>
          <p:cNvPr id="155" name="Google Shape;155;p28"/>
          <p:cNvSpPr txBox="1"/>
          <p:nvPr/>
        </p:nvSpPr>
        <p:spPr>
          <a:xfrm>
            <a:off x="200" y="4847100"/>
            <a:ext cx="4446300" cy="29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dirty="0">
                <a:solidFill>
                  <a:srgbClr val="FFFFFF"/>
                </a:solidFill>
              </a:rPr>
              <a:t>Photo by </a:t>
            </a:r>
            <a:r>
              <a:rPr lang="en" sz="700" dirty="0" err="1">
                <a:solidFill>
                  <a:srgbClr val="FFFFFF"/>
                </a:solidFill>
              </a:rPr>
              <a:t>hyku</a:t>
            </a:r>
            <a:r>
              <a:rPr lang="en" sz="700" dirty="0">
                <a:solidFill>
                  <a:srgbClr val="FFFFFF"/>
                </a:solidFill>
              </a:rPr>
              <a:t> - Creative Commons Attribution License  https://</a:t>
            </a:r>
            <a:r>
              <a:rPr lang="en" sz="700" dirty="0" err="1">
                <a:solidFill>
                  <a:srgbClr val="FFFFFF"/>
                </a:solidFill>
              </a:rPr>
              <a:t>www.flickr.com</a:t>
            </a:r>
            <a:r>
              <a:rPr lang="en" sz="700" dirty="0">
                <a:solidFill>
                  <a:srgbClr val="FFFFFF"/>
                </a:solidFill>
              </a:rPr>
              <a:t>/photos/12734746@N00</a:t>
            </a:r>
            <a:endParaRPr sz="7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Space for student employees and their belongings</a:t>
            </a:r>
            <a:endParaRPr>
              <a:latin typeface="Lato"/>
              <a:ea typeface="Lato"/>
              <a:cs typeface="Lato"/>
              <a:sym typeface="Lato"/>
            </a:endParaRPr>
          </a:p>
        </p:txBody>
      </p:sp>
      <p:pic>
        <p:nvPicPr>
          <p:cNvPr id="224" name="Google Shape;224;p38"/>
          <p:cNvPicPr preferRelativeResize="0"/>
          <p:nvPr/>
        </p:nvPicPr>
        <p:blipFill rotWithShape="1">
          <a:blip r:embed="rId3">
            <a:alphaModFix/>
          </a:blip>
          <a:srcRect l="25724" r="4237"/>
          <a:stretch/>
        </p:blipFill>
        <p:spPr>
          <a:xfrm>
            <a:off x="0" y="-2287"/>
            <a:ext cx="4587850" cy="5148076"/>
          </a:xfrm>
          <a:prstGeom prst="rect">
            <a:avLst/>
          </a:prstGeom>
          <a:noFill/>
          <a:ln>
            <a:noFill/>
          </a:ln>
        </p:spPr>
      </p:pic>
      <p:sp>
        <p:nvSpPr>
          <p:cNvPr id="225" name="Google Shape;225;p38"/>
          <p:cNvSpPr txBox="1"/>
          <p:nvPr/>
        </p:nvSpPr>
        <p:spPr>
          <a:xfrm>
            <a:off x="-25" y="4865700"/>
            <a:ext cx="4587900" cy="27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Zemlinki! - Creative Commons Attribution License  https://www.flickr.com/photos/78199898@N00</a:t>
            </a:r>
            <a:endParaRPr sz="700">
              <a:solidFill>
                <a:srgbClr val="FFFFFF"/>
              </a:solidFil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9"/>
          <p:cNvPicPr preferRelativeResize="0"/>
          <p:nvPr/>
        </p:nvPicPr>
        <p:blipFill rotWithShape="1">
          <a:blip r:embed="rId3">
            <a:alphaModFix/>
          </a:blip>
          <a:srcRect l="14031" r="26589"/>
          <a:stretch/>
        </p:blipFill>
        <p:spPr>
          <a:xfrm>
            <a:off x="0" y="0"/>
            <a:ext cx="4578975" cy="5143501"/>
          </a:xfrm>
          <a:prstGeom prst="rect">
            <a:avLst/>
          </a:prstGeom>
          <a:noFill/>
          <a:ln>
            <a:noFill/>
          </a:ln>
        </p:spPr>
      </p:pic>
      <p:sp>
        <p:nvSpPr>
          <p:cNvPr id="161" name="Google Shape;161;p29"/>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latin typeface="Lato"/>
                <a:ea typeface="Lato"/>
                <a:cs typeface="Lato"/>
                <a:sym typeface="Lato"/>
              </a:rPr>
              <a:t>Unused furniture occupying office space</a:t>
            </a:r>
            <a:endParaRPr>
              <a:latin typeface="Lato"/>
              <a:ea typeface="Lato"/>
              <a:cs typeface="Lato"/>
              <a:sym typeface="Lato"/>
            </a:endParaRPr>
          </a:p>
        </p:txBody>
      </p:sp>
      <p:sp>
        <p:nvSpPr>
          <p:cNvPr id="162" name="Google Shape;162;p29"/>
          <p:cNvSpPr txBox="1"/>
          <p:nvPr/>
        </p:nvSpPr>
        <p:spPr>
          <a:xfrm>
            <a:off x="0" y="4847100"/>
            <a:ext cx="4578900" cy="29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Tim Ellis - Creative Commons Attribution License  https://www.flickr.com/photos/tim_ellis/3815589201</a:t>
            </a:r>
            <a:endParaRPr sz="7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solidFill>
                  <a:srgbClr val="FFFFFF"/>
                </a:solidFill>
                <a:latin typeface="Lato"/>
                <a:ea typeface="Lato"/>
                <a:cs typeface="Lato"/>
                <a:sym typeface="Lato"/>
              </a:rPr>
              <a:t>All staff are doing a mix of collaborative and focused, individual work each day</a:t>
            </a:r>
            <a:endParaRPr>
              <a:solidFill>
                <a:srgbClr val="FFFFFF"/>
              </a:solidFill>
              <a:latin typeface="Lato"/>
              <a:ea typeface="Lato"/>
              <a:cs typeface="Lato"/>
              <a:sym typeface="Lato"/>
            </a:endParaRPr>
          </a:p>
        </p:txBody>
      </p:sp>
      <p:pic>
        <p:nvPicPr>
          <p:cNvPr id="168" name="Google Shape;168;p30"/>
          <p:cNvPicPr preferRelativeResize="0"/>
          <p:nvPr/>
        </p:nvPicPr>
        <p:blipFill rotWithShape="1">
          <a:blip r:embed="rId3">
            <a:alphaModFix/>
          </a:blip>
          <a:srcRect t="10103" b="12117"/>
          <a:stretch/>
        </p:blipFill>
        <p:spPr>
          <a:xfrm>
            <a:off x="167525" y="139600"/>
            <a:ext cx="4706450" cy="2533801"/>
          </a:xfrm>
          <a:prstGeom prst="rect">
            <a:avLst/>
          </a:prstGeom>
          <a:noFill/>
          <a:ln>
            <a:noFill/>
          </a:ln>
        </p:spPr>
      </p:pic>
      <p:pic>
        <p:nvPicPr>
          <p:cNvPr id="169" name="Google Shape;169;p30"/>
          <p:cNvPicPr preferRelativeResize="0"/>
          <p:nvPr/>
        </p:nvPicPr>
        <p:blipFill rotWithShape="1">
          <a:blip r:embed="rId4">
            <a:alphaModFix/>
          </a:blip>
          <a:srcRect l="3325" t="21934" b="21315"/>
          <a:stretch/>
        </p:blipFill>
        <p:spPr>
          <a:xfrm>
            <a:off x="167525" y="2806025"/>
            <a:ext cx="4706450" cy="2177800"/>
          </a:xfrm>
          <a:prstGeom prst="rect">
            <a:avLst/>
          </a:prstGeom>
          <a:noFill/>
          <a:ln>
            <a:noFill/>
          </a:ln>
        </p:spPr>
      </p:pic>
      <p:sp>
        <p:nvSpPr>
          <p:cNvPr id="170" name="Google Shape;170;p30"/>
          <p:cNvSpPr txBox="1"/>
          <p:nvPr/>
        </p:nvSpPr>
        <p:spPr>
          <a:xfrm>
            <a:off x="367400" y="4687425"/>
            <a:ext cx="4446300" cy="29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Sally9258 - Creative Commons Attribution License  https://www.flickr.com/photos/9258photo</a:t>
            </a:r>
            <a:endParaRPr sz="700">
              <a:solidFill>
                <a:srgbClr val="FFFFFF"/>
              </a:solidFill>
            </a:endParaRPr>
          </a:p>
        </p:txBody>
      </p:sp>
      <p:sp>
        <p:nvSpPr>
          <p:cNvPr id="171" name="Google Shape;171;p30"/>
          <p:cNvSpPr txBox="1"/>
          <p:nvPr/>
        </p:nvSpPr>
        <p:spPr>
          <a:xfrm>
            <a:off x="206850" y="2377000"/>
            <a:ext cx="4627800" cy="29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Mark Stevens - Creative Commons Attribution License  https://www.flickr.com/photos/14723335@N05</a:t>
            </a:r>
            <a:endParaRPr sz="7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latin typeface="Lato"/>
                <a:ea typeface="Lato"/>
                <a:cs typeface="Lato"/>
                <a:sym typeface="Lato"/>
              </a:rPr>
              <a:t>Shared workstations for shared tasks</a:t>
            </a:r>
            <a:endParaRPr>
              <a:solidFill>
                <a:srgbClr val="FFFFFF"/>
              </a:solidFill>
              <a:latin typeface="Lato"/>
              <a:ea typeface="Lato"/>
              <a:cs typeface="Lato"/>
              <a:sym typeface="Lato"/>
            </a:endParaRPr>
          </a:p>
        </p:txBody>
      </p:sp>
      <p:pic>
        <p:nvPicPr>
          <p:cNvPr id="203" name="Google Shape;203;p35"/>
          <p:cNvPicPr preferRelativeResize="0"/>
          <p:nvPr/>
        </p:nvPicPr>
        <p:blipFill rotWithShape="1">
          <a:blip r:embed="rId3">
            <a:alphaModFix/>
          </a:blip>
          <a:srcRect l="25103" r="18100"/>
          <a:stretch/>
        </p:blipFill>
        <p:spPr>
          <a:xfrm>
            <a:off x="0" y="-2287"/>
            <a:ext cx="4599900" cy="5148075"/>
          </a:xfrm>
          <a:prstGeom prst="rect">
            <a:avLst/>
          </a:prstGeom>
          <a:noFill/>
          <a:ln>
            <a:noFill/>
          </a:ln>
        </p:spPr>
      </p:pic>
      <p:sp>
        <p:nvSpPr>
          <p:cNvPr id="204" name="Google Shape;204;p35"/>
          <p:cNvSpPr txBox="1"/>
          <p:nvPr/>
        </p:nvSpPr>
        <p:spPr>
          <a:xfrm>
            <a:off x="0" y="4783200"/>
            <a:ext cx="4599900" cy="37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rgbClr val="FFFFFF"/>
                </a:solidFill>
              </a:rPr>
              <a:t>Photo by ryancr - Creative Commons Attribution-NonCommercial License https://www.flickr.com/photos/33128961@N00</a:t>
            </a:r>
            <a:endParaRPr sz="70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70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70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1200</Words>
  <Application>Microsoft Office PowerPoint</Application>
  <PresentationFormat>On-screen Show (16:9)</PresentationFormat>
  <Paragraphs>120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Lato</vt:lpstr>
      <vt:lpstr>Arial,Sans-Serif</vt:lpstr>
      <vt:lpstr>Simple Light</vt:lpstr>
      <vt:lpstr>Discovering Access: Uncovering the Connection Between Office Spaces and the User Experience</vt:lpstr>
      <vt:lpstr>The way we were…</vt:lpstr>
      <vt:lpstr>Discovery Methods</vt:lpstr>
      <vt:lpstr>Office size could be reduced but it was important to have dedicated space</vt:lpstr>
      <vt:lpstr>Visual &amp; acoustic privacy needed</vt:lpstr>
      <vt:lpstr>Space for student employees and their belongings</vt:lpstr>
      <vt:lpstr>Unused furniture occupying office space</vt:lpstr>
      <vt:lpstr>All staff are doing a mix of collaborative and focused, individual work each day</vt:lpstr>
      <vt:lpstr>Shared workstations for shared tasks</vt:lpstr>
      <vt:lpstr>Natural light and/or quality of overhead lighting is important</vt:lpstr>
      <vt:lpstr>Duh!</vt:lpstr>
      <vt:lpstr>Line of sight to the desk is a double-edged sword</vt:lpstr>
      <vt:lpstr>Better solutions for equipment</vt:lpstr>
      <vt:lpstr>Easier access to high-demand items</vt:lpstr>
      <vt:lpstr>Improved staff workstation</vt:lpstr>
      <vt:lpstr>The UX Connection</vt:lpstr>
      <vt:lpstr>Desk/office configuration is cluttered, creates sense of disorder</vt:lpstr>
      <vt:lpstr>New design should allow for flexibility, change</vt:lpstr>
      <vt:lpstr>Where we are now…</vt:lpstr>
      <vt:lpstr>Questions?  Sara E. Wright   sew268@cornell.edu   Tobi Hines   eeh53@cornell.edu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Access: Uncovering the Connection Between Office Spaces and the User Experience</dc:title>
  <dc:creator>Sara E. Wright</dc:creator>
  <cp:lastModifiedBy>Henry Gross</cp:lastModifiedBy>
  <cp:revision>719</cp:revision>
  <dcterms:modified xsi:type="dcterms:W3CDTF">2018-12-06T19:11:57Z</dcterms:modified>
</cp:coreProperties>
</file>