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2" r:id="rId10"/>
    <p:sldId id="268" r:id="rId11"/>
    <p:sldId id="271" r:id="rId12"/>
    <p:sldId id="269" r:id="rId13"/>
    <p:sldId id="272" r:id="rId14"/>
    <p:sldId id="273" r:id="rId15"/>
    <p:sldId id="274" r:id="rId16"/>
    <p:sldId id="276" r:id="rId17"/>
    <p:sldId id="277" r:id="rId18"/>
    <p:sldId id="275" r:id="rId19"/>
    <p:sldId id="279" r:id="rId20"/>
    <p:sldId id="280" r:id="rId21"/>
    <p:sldId id="278" r:id="rId22"/>
    <p:sldId id="267" r:id="rId23"/>
    <p:sldId id="282" r:id="rId24"/>
    <p:sldId id="283" r:id="rId25"/>
    <p:sldId id="284" r:id="rId26"/>
  </p:sldIdLst>
  <p:sldSz cx="9144000" cy="5143500" type="screen16x9"/>
  <p:notesSz cx="6858000" cy="9144000"/>
  <p:embeddedFontLst>
    <p:embeddedFont>
      <p:font typeface="BentonSans Book" panose="02000404020000020004" charset="0"/>
      <p:regular r:id="rId28"/>
      <p:italic r:id="rId29"/>
    </p:embeddedFont>
    <p:embeddedFont>
      <p:font typeface="Adobe Garamond Pro Bold" panose="02020702060506020403" charset="0"/>
      <p:bold r:id="rId30"/>
      <p:boldItalic r:id="rId31"/>
    </p:embeddedFont>
    <p:embeddedFont>
      <p:font typeface="Adobe Garamond Pro" panose="02020502060506020403" charset="0"/>
      <p:regular r:id="rId32"/>
      <p:italic r:id="rId33"/>
    </p:embeddedFont>
    <p:embeddedFont>
      <p:font typeface="BentonSans" panose="020006030400000200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  <a:srgbClr val="2C2A29"/>
    <a:srgbClr val="191919"/>
    <a:srgbClr val="EAEAEA"/>
    <a:srgbClr val="FFFFFF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3" autoAdjust="0"/>
    <p:restoredTop sz="81977" autoAdjust="0"/>
  </p:normalViewPr>
  <p:slideViewPr>
    <p:cSldViewPr snapToGrid="0" snapToObjects="1">
      <p:cViewPr varScale="1">
        <p:scale>
          <a:sx n="142" d="100"/>
          <a:sy n="142" d="100"/>
        </p:scale>
        <p:origin x="51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90E35-3A0E-4B62-A9BB-48A5BAD6849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B7405F91-4133-47CB-B2DE-72390580992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C2DE1CE2-6175-42B8-8116-08E20B4979A4}" type="parTrans" cxnId="{0C842251-E6C7-416F-96FD-E532276597FE}">
      <dgm:prSet/>
      <dgm:spPr/>
      <dgm:t>
        <a:bodyPr/>
        <a:lstStyle/>
        <a:p>
          <a:endParaRPr lang="en-US"/>
        </a:p>
      </dgm:t>
    </dgm:pt>
    <dgm:pt modelId="{A90D237D-9355-406C-98F4-4572F79FF27D}" type="sibTrans" cxnId="{0C842251-E6C7-416F-96FD-E532276597FE}">
      <dgm:prSet/>
      <dgm:spPr/>
      <dgm:t>
        <a:bodyPr/>
        <a:lstStyle/>
        <a:p>
          <a:endParaRPr lang="en-US"/>
        </a:p>
      </dgm:t>
    </dgm:pt>
    <dgm:pt modelId="{D7CE9364-C89C-480F-9CB8-C62AB9EDBDC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6F24B39B-A41E-43DD-9347-5604F081D66A}" type="parTrans" cxnId="{B4D5C6D8-3A6A-4CF2-9BED-A51FC047CD91}">
      <dgm:prSet/>
      <dgm:spPr/>
      <dgm:t>
        <a:bodyPr/>
        <a:lstStyle/>
        <a:p>
          <a:endParaRPr lang="en-US"/>
        </a:p>
      </dgm:t>
    </dgm:pt>
    <dgm:pt modelId="{86F794FC-479B-451D-87E8-297658F73306}" type="sibTrans" cxnId="{B4D5C6D8-3A6A-4CF2-9BED-A51FC047CD91}">
      <dgm:prSet/>
      <dgm:spPr/>
      <dgm:t>
        <a:bodyPr/>
        <a:lstStyle/>
        <a:p>
          <a:endParaRPr lang="en-US"/>
        </a:p>
      </dgm:t>
    </dgm:pt>
    <dgm:pt modelId="{49F2E483-473B-45A9-BBAC-A04EE3E615AD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E5B00FD5-1A03-4A10-AD1F-772B95EF89AE}" type="parTrans" cxnId="{94EAED51-8971-4C20-BF80-0544690E4A82}">
      <dgm:prSet/>
      <dgm:spPr/>
      <dgm:t>
        <a:bodyPr/>
        <a:lstStyle/>
        <a:p>
          <a:endParaRPr lang="en-US"/>
        </a:p>
      </dgm:t>
    </dgm:pt>
    <dgm:pt modelId="{F2422080-6154-42B5-86A6-FF330158FB45}" type="sibTrans" cxnId="{94EAED51-8971-4C20-BF80-0544690E4A82}">
      <dgm:prSet/>
      <dgm:spPr/>
      <dgm:t>
        <a:bodyPr/>
        <a:lstStyle/>
        <a:p>
          <a:endParaRPr lang="en-US"/>
        </a:p>
      </dgm:t>
    </dgm:pt>
    <dgm:pt modelId="{B556DD02-EB35-4E94-99CC-42987E59DCA6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C8D4790-DDF1-4137-B6C0-98241BD995DF}" type="parTrans" cxnId="{DA7BAF97-730D-4679-994D-4EFB1D32315F}">
      <dgm:prSet/>
      <dgm:spPr/>
      <dgm:t>
        <a:bodyPr/>
        <a:lstStyle/>
        <a:p>
          <a:endParaRPr lang="en-US"/>
        </a:p>
      </dgm:t>
    </dgm:pt>
    <dgm:pt modelId="{BF2FD37A-20C9-4BD1-A549-A4F5221E9EA5}" type="sibTrans" cxnId="{DA7BAF97-730D-4679-994D-4EFB1D32315F}">
      <dgm:prSet/>
      <dgm:spPr/>
      <dgm:t>
        <a:bodyPr/>
        <a:lstStyle/>
        <a:p>
          <a:endParaRPr lang="en-US"/>
        </a:p>
      </dgm:t>
    </dgm:pt>
    <dgm:pt modelId="{8665C505-9985-498B-976C-6D498F34CF1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8A161A48-C470-4B1F-B060-9D2D95578BC1}" type="parTrans" cxnId="{BC516171-B6D1-4829-AC46-A9140EDCCF67}">
      <dgm:prSet/>
      <dgm:spPr/>
      <dgm:t>
        <a:bodyPr/>
        <a:lstStyle/>
        <a:p>
          <a:endParaRPr lang="en-US"/>
        </a:p>
      </dgm:t>
    </dgm:pt>
    <dgm:pt modelId="{72CDB2FF-59B9-4133-BFC6-3B24B65B4F5D}" type="sibTrans" cxnId="{BC516171-B6D1-4829-AC46-A9140EDCCF67}">
      <dgm:prSet/>
      <dgm:spPr/>
      <dgm:t>
        <a:bodyPr/>
        <a:lstStyle/>
        <a:p>
          <a:endParaRPr lang="en-US"/>
        </a:p>
      </dgm:t>
    </dgm:pt>
    <dgm:pt modelId="{F42A4164-06D7-47F2-A42C-143C7839D564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9DC7FCB-DC78-4AEF-9A84-BDA7F23B1FDD}" type="parTrans" cxnId="{AC103B02-E806-4219-9E48-610A7CE99A14}">
      <dgm:prSet/>
      <dgm:spPr/>
      <dgm:t>
        <a:bodyPr/>
        <a:lstStyle/>
        <a:p>
          <a:endParaRPr lang="en-US"/>
        </a:p>
      </dgm:t>
    </dgm:pt>
    <dgm:pt modelId="{AD7E88DD-10E6-41C4-9E10-0579B130DD93}" type="sibTrans" cxnId="{AC103B02-E806-4219-9E48-610A7CE99A14}">
      <dgm:prSet/>
      <dgm:spPr/>
      <dgm:t>
        <a:bodyPr/>
        <a:lstStyle/>
        <a:p>
          <a:endParaRPr lang="en-US"/>
        </a:p>
      </dgm:t>
    </dgm:pt>
    <dgm:pt modelId="{46B211B1-576A-4341-B1E4-212F22D600D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90428984-C733-4133-BD56-E5157CB55802}" type="parTrans" cxnId="{9A4B917C-25DD-4E47-AAE0-DD288265F3B5}">
      <dgm:prSet/>
      <dgm:spPr/>
      <dgm:t>
        <a:bodyPr/>
        <a:lstStyle/>
        <a:p>
          <a:endParaRPr lang="en-US"/>
        </a:p>
      </dgm:t>
    </dgm:pt>
    <dgm:pt modelId="{6F9CA266-37B0-4CD6-8427-C0B6C01D54DF}" type="sibTrans" cxnId="{9A4B917C-25DD-4E47-AAE0-DD288265F3B5}">
      <dgm:prSet/>
      <dgm:spPr/>
      <dgm:t>
        <a:bodyPr/>
        <a:lstStyle/>
        <a:p>
          <a:endParaRPr lang="en-US"/>
        </a:p>
      </dgm:t>
    </dgm:pt>
    <dgm:pt modelId="{50D48308-0108-41B9-9AD7-88F7A10DB0A8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29767E4A-AD23-4A6F-A1B7-D69C549FB125}" type="parTrans" cxnId="{1936ACA3-AB63-4E4E-8FC9-A9E2AA6DDA4E}">
      <dgm:prSet/>
      <dgm:spPr/>
      <dgm:t>
        <a:bodyPr/>
        <a:lstStyle/>
        <a:p>
          <a:endParaRPr lang="en-US"/>
        </a:p>
      </dgm:t>
    </dgm:pt>
    <dgm:pt modelId="{A3360AFA-F8C5-448C-9C73-2A0737FD39DC}" type="sibTrans" cxnId="{1936ACA3-AB63-4E4E-8FC9-A9E2AA6DDA4E}">
      <dgm:prSet/>
      <dgm:spPr/>
      <dgm:t>
        <a:bodyPr/>
        <a:lstStyle/>
        <a:p>
          <a:endParaRPr lang="en-US"/>
        </a:p>
      </dgm:t>
    </dgm:pt>
    <dgm:pt modelId="{357CFDBC-FEEE-4BEE-A538-D316011E73E1}" type="pres">
      <dgm:prSet presAssocID="{84890E35-3A0E-4B62-A9BB-48A5BAD6849B}" presName="Name0" presStyleCnt="0">
        <dgm:presLayoutVars>
          <dgm:dir/>
          <dgm:resizeHandles val="exact"/>
        </dgm:presLayoutVars>
      </dgm:prSet>
      <dgm:spPr/>
    </dgm:pt>
    <dgm:pt modelId="{8C1305E3-7AE0-4F17-8F9C-BC91A4BA490A}" type="pres">
      <dgm:prSet presAssocID="{B7405F91-4133-47CB-B2DE-7239058099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FC5CC-222A-41F2-86D0-422488A13076}" type="pres">
      <dgm:prSet presAssocID="{A90D237D-9355-406C-98F4-4572F79FF27D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6D5E116-6682-4A87-BFCD-99491B38D11B}" type="pres">
      <dgm:prSet presAssocID="{A90D237D-9355-406C-98F4-4572F79FF27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055BBD8-B1CD-44D9-82E2-DFA40CF5D46C}" type="pres">
      <dgm:prSet presAssocID="{D7CE9364-C89C-480F-9CB8-C62AB9EDBD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E8E7-9C8D-4BD8-998F-5B0262229F7B}" type="pres">
      <dgm:prSet presAssocID="{86F794FC-479B-451D-87E8-297658F7330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D400134-4567-48A5-8558-F95740E01F39}" type="pres">
      <dgm:prSet presAssocID="{86F794FC-479B-451D-87E8-297658F7330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B28622D-5304-421F-8304-30A9215BFEBF}" type="pres">
      <dgm:prSet presAssocID="{49F2E483-473B-45A9-BBAC-A04EE3E615A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1EC4-F366-4056-920F-1762FEC744B6}" type="pres">
      <dgm:prSet presAssocID="{F2422080-6154-42B5-86A6-FF330158FB4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87CF203-63EF-45D8-8816-718A993F710D}" type="pres">
      <dgm:prSet presAssocID="{F2422080-6154-42B5-86A6-FF330158FB4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A352FAF-646F-44B8-A1C6-0D9021F2E7CF}" type="pres">
      <dgm:prSet presAssocID="{B556DD02-EB35-4E94-99CC-42987E59DC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0CE34-371C-4475-934D-F9A864A7BC5F}" type="pres">
      <dgm:prSet presAssocID="{BF2FD37A-20C9-4BD1-A549-A4F5221E9EA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C1B94B9-A761-43A3-9E50-1BB12FD5A3AB}" type="pres">
      <dgm:prSet presAssocID="{BF2FD37A-20C9-4BD1-A549-A4F5221E9EA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462783B-9486-410B-A3EE-34D2F5AA1D15}" type="pres">
      <dgm:prSet presAssocID="{8665C505-9985-498B-976C-6D498F34CF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E700-4C57-4A14-B876-74214342C3C9}" type="pres">
      <dgm:prSet presAssocID="{72CDB2FF-59B9-4133-BFC6-3B24B65B4F5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45322BF-6454-46AC-A580-48DEFCB9F587}" type="pres">
      <dgm:prSet presAssocID="{72CDB2FF-59B9-4133-BFC6-3B24B65B4F5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08A73EC-2B3B-4743-B821-7BAB5A315E8E}" type="pres">
      <dgm:prSet presAssocID="{F42A4164-06D7-47F2-A42C-143C7839D56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3AB62-FD27-4AF2-877F-D6D25E713D7C}" type="pres">
      <dgm:prSet presAssocID="{AD7E88DD-10E6-41C4-9E10-0579B130DD9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18ABD89-946F-4139-A921-71AB9AA45ABF}" type="pres">
      <dgm:prSet presAssocID="{AD7E88DD-10E6-41C4-9E10-0579B130DD9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02BF3DC-113F-4BFF-A991-2A3899069898}" type="pres">
      <dgm:prSet presAssocID="{46B211B1-576A-4341-B1E4-212F22D600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6CC6-A6FE-43C4-B614-BCAE3C549C9C}" type="pres">
      <dgm:prSet presAssocID="{6F9CA266-37B0-4CD6-8427-C0B6C01D54DF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845DB8A-F1D7-4D48-A1E8-0F929E9479CB}" type="pres">
      <dgm:prSet presAssocID="{6F9CA266-37B0-4CD6-8427-C0B6C01D54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399BA2F-E5B5-4BE0-8B0C-3474F0EB4587}" type="pres">
      <dgm:prSet presAssocID="{50D48308-0108-41B9-9AD7-88F7A10DB0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5C6D8-3A6A-4CF2-9BED-A51FC047CD91}" srcId="{84890E35-3A0E-4B62-A9BB-48A5BAD6849B}" destId="{D7CE9364-C89C-480F-9CB8-C62AB9EDBDCF}" srcOrd="1" destOrd="0" parTransId="{6F24B39B-A41E-43DD-9347-5604F081D66A}" sibTransId="{86F794FC-479B-451D-87E8-297658F73306}"/>
    <dgm:cxn modelId="{71E3DC3F-E8E4-47C5-975C-9DAE8A612235}" type="presOf" srcId="{84890E35-3A0E-4B62-A9BB-48A5BAD6849B}" destId="{357CFDBC-FEEE-4BEE-A538-D316011E73E1}" srcOrd="0" destOrd="0" presId="urn:microsoft.com/office/officeart/2005/8/layout/process1"/>
    <dgm:cxn modelId="{F3BFF431-D5AF-4AFC-83D0-27415062417B}" type="presOf" srcId="{A90D237D-9355-406C-98F4-4572F79FF27D}" destId="{C76FC5CC-222A-41F2-86D0-422488A13076}" srcOrd="0" destOrd="0" presId="urn:microsoft.com/office/officeart/2005/8/layout/process1"/>
    <dgm:cxn modelId="{A28295D5-5408-4E69-B91A-3FDE4889818C}" type="presOf" srcId="{49F2E483-473B-45A9-BBAC-A04EE3E615AD}" destId="{2B28622D-5304-421F-8304-30A9215BFEBF}" srcOrd="0" destOrd="0" presId="urn:microsoft.com/office/officeart/2005/8/layout/process1"/>
    <dgm:cxn modelId="{1A39C47B-41EA-4848-87DB-89260B70451D}" type="presOf" srcId="{BF2FD37A-20C9-4BD1-A549-A4F5221E9EA5}" destId="{5C1B94B9-A761-43A3-9E50-1BB12FD5A3AB}" srcOrd="1" destOrd="0" presId="urn:microsoft.com/office/officeart/2005/8/layout/process1"/>
    <dgm:cxn modelId="{52C5B6FD-247C-47A7-B28C-17B69EFB8A0A}" type="presOf" srcId="{F42A4164-06D7-47F2-A42C-143C7839D564}" destId="{308A73EC-2B3B-4743-B821-7BAB5A315E8E}" srcOrd="0" destOrd="0" presId="urn:microsoft.com/office/officeart/2005/8/layout/process1"/>
    <dgm:cxn modelId="{0C842251-E6C7-416F-96FD-E532276597FE}" srcId="{84890E35-3A0E-4B62-A9BB-48A5BAD6849B}" destId="{B7405F91-4133-47CB-B2DE-723905809921}" srcOrd="0" destOrd="0" parTransId="{C2DE1CE2-6175-42B8-8116-08E20B4979A4}" sibTransId="{A90D237D-9355-406C-98F4-4572F79FF27D}"/>
    <dgm:cxn modelId="{1ACF94FB-8889-4011-9F53-D3F449A8A8A9}" type="presOf" srcId="{B7405F91-4133-47CB-B2DE-723905809921}" destId="{8C1305E3-7AE0-4F17-8F9C-BC91A4BA490A}" srcOrd="0" destOrd="0" presId="urn:microsoft.com/office/officeart/2005/8/layout/process1"/>
    <dgm:cxn modelId="{1936ACA3-AB63-4E4E-8FC9-A9E2AA6DDA4E}" srcId="{84890E35-3A0E-4B62-A9BB-48A5BAD6849B}" destId="{50D48308-0108-41B9-9AD7-88F7A10DB0A8}" srcOrd="7" destOrd="0" parTransId="{29767E4A-AD23-4A6F-A1B7-D69C549FB125}" sibTransId="{A3360AFA-F8C5-448C-9C73-2A0737FD39DC}"/>
    <dgm:cxn modelId="{26B31FCC-08D2-4C0B-BCE6-68EBFBC56F4F}" type="presOf" srcId="{F2422080-6154-42B5-86A6-FF330158FB45}" destId="{5F411EC4-F366-4056-920F-1762FEC744B6}" srcOrd="0" destOrd="0" presId="urn:microsoft.com/office/officeart/2005/8/layout/process1"/>
    <dgm:cxn modelId="{EB3F6493-F26D-4373-B604-7F90819CD226}" type="presOf" srcId="{AD7E88DD-10E6-41C4-9E10-0579B130DD93}" destId="{618ABD89-946F-4139-A921-71AB9AA45ABF}" srcOrd="1" destOrd="0" presId="urn:microsoft.com/office/officeart/2005/8/layout/process1"/>
    <dgm:cxn modelId="{6362ADB3-51FA-41EA-8160-5A223D37AB59}" type="presOf" srcId="{46B211B1-576A-4341-B1E4-212F22D600D1}" destId="{802BF3DC-113F-4BFF-A991-2A3899069898}" srcOrd="0" destOrd="0" presId="urn:microsoft.com/office/officeart/2005/8/layout/process1"/>
    <dgm:cxn modelId="{BEAE3B02-8F2D-4298-8003-472F9F3B22FC}" type="presOf" srcId="{72CDB2FF-59B9-4133-BFC6-3B24B65B4F5D}" destId="{B45322BF-6454-46AC-A580-48DEFCB9F587}" srcOrd="1" destOrd="0" presId="urn:microsoft.com/office/officeart/2005/8/layout/process1"/>
    <dgm:cxn modelId="{BC516171-B6D1-4829-AC46-A9140EDCCF67}" srcId="{84890E35-3A0E-4B62-A9BB-48A5BAD6849B}" destId="{8665C505-9985-498B-976C-6D498F34CF1F}" srcOrd="4" destOrd="0" parTransId="{8A161A48-C470-4B1F-B060-9D2D95578BC1}" sibTransId="{72CDB2FF-59B9-4133-BFC6-3B24B65B4F5D}"/>
    <dgm:cxn modelId="{DA7BAF97-730D-4679-994D-4EFB1D32315F}" srcId="{84890E35-3A0E-4B62-A9BB-48A5BAD6849B}" destId="{B556DD02-EB35-4E94-99CC-42987E59DCA6}" srcOrd="3" destOrd="0" parTransId="{BC8D4790-DDF1-4137-B6C0-98241BD995DF}" sibTransId="{BF2FD37A-20C9-4BD1-A549-A4F5221E9EA5}"/>
    <dgm:cxn modelId="{04F7BEBB-5855-458E-A1FA-B6A3E8AE9767}" type="presOf" srcId="{A90D237D-9355-406C-98F4-4572F79FF27D}" destId="{56D5E116-6682-4A87-BFCD-99491B38D11B}" srcOrd="1" destOrd="0" presId="urn:microsoft.com/office/officeart/2005/8/layout/process1"/>
    <dgm:cxn modelId="{94EAED51-8971-4C20-BF80-0544690E4A82}" srcId="{84890E35-3A0E-4B62-A9BB-48A5BAD6849B}" destId="{49F2E483-473B-45A9-BBAC-A04EE3E615AD}" srcOrd="2" destOrd="0" parTransId="{E5B00FD5-1A03-4A10-AD1F-772B95EF89AE}" sibTransId="{F2422080-6154-42B5-86A6-FF330158FB45}"/>
    <dgm:cxn modelId="{022E5AAC-9011-4575-9E6D-D16795514CE0}" type="presOf" srcId="{BF2FD37A-20C9-4BD1-A549-A4F5221E9EA5}" destId="{74B0CE34-371C-4475-934D-F9A864A7BC5F}" srcOrd="0" destOrd="0" presId="urn:microsoft.com/office/officeart/2005/8/layout/process1"/>
    <dgm:cxn modelId="{F949E0A8-5683-4ABC-95B1-5C690A7E4239}" type="presOf" srcId="{6F9CA266-37B0-4CD6-8427-C0B6C01D54DF}" destId="{8845DB8A-F1D7-4D48-A1E8-0F929E9479CB}" srcOrd="1" destOrd="0" presId="urn:microsoft.com/office/officeart/2005/8/layout/process1"/>
    <dgm:cxn modelId="{9A4B917C-25DD-4E47-AAE0-DD288265F3B5}" srcId="{84890E35-3A0E-4B62-A9BB-48A5BAD6849B}" destId="{46B211B1-576A-4341-B1E4-212F22D600D1}" srcOrd="6" destOrd="0" parTransId="{90428984-C733-4133-BD56-E5157CB55802}" sibTransId="{6F9CA266-37B0-4CD6-8427-C0B6C01D54DF}"/>
    <dgm:cxn modelId="{BE64F273-E16F-4547-AB8F-044FBBFCD050}" type="presOf" srcId="{72CDB2FF-59B9-4133-BFC6-3B24B65B4F5D}" destId="{5B94E700-4C57-4A14-B876-74214342C3C9}" srcOrd="0" destOrd="0" presId="urn:microsoft.com/office/officeart/2005/8/layout/process1"/>
    <dgm:cxn modelId="{1D137487-7EBA-4048-9124-108D16D5313C}" type="presOf" srcId="{F2422080-6154-42B5-86A6-FF330158FB45}" destId="{A87CF203-63EF-45D8-8816-718A993F710D}" srcOrd="1" destOrd="0" presId="urn:microsoft.com/office/officeart/2005/8/layout/process1"/>
    <dgm:cxn modelId="{12E6B90D-7B7F-4FB1-8404-5CD621D29A8D}" type="presOf" srcId="{6F9CA266-37B0-4CD6-8427-C0B6C01D54DF}" destId="{6C276CC6-A6FE-43C4-B614-BCAE3C549C9C}" srcOrd="0" destOrd="0" presId="urn:microsoft.com/office/officeart/2005/8/layout/process1"/>
    <dgm:cxn modelId="{9C1E450D-3E00-424F-B568-EF335E09769A}" type="presOf" srcId="{B556DD02-EB35-4E94-99CC-42987E59DCA6}" destId="{3A352FAF-646F-44B8-A1C6-0D9021F2E7CF}" srcOrd="0" destOrd="0" presId="urn:microsoft.com/office/officeart/2005/8/layout/process1"/>
    <dgm:cxn modelId="{85EF497A-2520-4DF0-87D5-10186EAB252B}" type="presOf" srcId="{86F794FC-479B-451D-87E8-297658F73306}" destId="{9D6BE8E7-9C8D-4BD8-998F-5B0262229F7B}" srcOrd="0" destOrd="0" presId="urn:microsoft.com/office/officeart/2005/8/layout/process1"/>
    <dgm:cxn modelId="{7C56DB99-1A80-4DAD-9D52-27F23ECDD700}" type="presOf" srcId="{50D48308-0108-41B9-9AD7-88F7A10DB0A8}" destId="{C399BA2F-E5B5-4BE0-8B0C-3474F0EB4587}" srcOrd="0" destOrd="0" presId="urn:microsoft.com/office/officeart/2005/8/layout/process1"/>
    <dgm:cxn modelId="{E9AF94A7-08C2-4ED2-958D-C7D0C6EDF14F}" type="presOf" srcId="{8665C505-9985-498B-976C-6D498F34CF1F}" destId="{F462783B-9486-410B-A3EE-34D2F5AA1D15}" srcOrd="0" destOrd="0" presId="urn:microsoft.com/office/officeart/2005/8/layout/process1"/>
    <dgm:cxn modelId="{323F48BC-997F-406F-85CE-9E09B626C6DB}" type="presOf" srcId="{AD7E88DD-10E6-41C4-9E10-0579B130DD93}" destId="{FF03AB62-FD27-4AF2-877F-D6D25E713D7C}" srcOrd="0" destOrd="0" presId="urn:microsoft.com/office/officeart/2005/8/layout/process1"/>
    <dgm:cxn modelId="{EDBD48BB-D400-4C60-8BED-F8BF2D5B0903}" type="presOf" srcId="{D7CE9364-C89C-480F-9CB8-C62AB9EDBDCF}" destId="{E055BBD8-B1CD-44D9-82E2-DFA40CF5D46C}" srcOrd="0" destOrd="0" presId="urn:microsoft.com/office/officeart/2005/8/layout/process1"/>
    <dgm:cxn modelId="{7D9A3671-0DA9-4E1C-879A-06403C3031FF}" type="presOf" srcId="{86F794FC-479B-451D-87E8-297658F73306}" destId="{5D400134-4567-48A5-8558-F95740E01F39}" srcOrd="1" destOrd="0" presId="urn:microsoft.com/office/officeart/2005/8/layout/process1"/>
    <dgm:cxn modelId="{AC103B02-E806-4219-9E48-610A7CE99A14}" srcId="{84890E35-3A0E-4B62-A9BB-48A5BAD6849B}" destId="{F42A4164-06D7-47F2-A42C-143C7839D564}" srcOrd="5" destOrd="0" parTransId="{B9DC7FCB-DC78-4AEF-9A84-BDA7F23B1FDD}" sibTransId="{AD7E88DD-10E6-41C4-9E10-0579B130DD93}"/>
    <dgm:cxn modelId="{D4A7A38F-0ACE-469F-B27C-C1606F8EEDF0}" type="presParOf" srcId="{357CFDBC-FEEE-4BEE-A538-D316011E73E1}" destId="{8C1305E3-7AE0-4F17-8F9C-BC91A4BA490A}" srcOrd="0" destOrd="0" presId="urn:microsoft.com/office/officeart/2005/8/layout/process1"/>
    <dgm:cxn modelId="{9DA760D8-FB41-4A77-8A55-8CA68C75F580}" type="presParOf" srcId="{357CFDBC-FEEE-4BEE-A538-D316011E73E1}" destId="{C76FC5CC-222A-41F2-86D0-422488A13076}" srcOrd="1" destOrd="0" presId="urn:microsoft.com/office/officeart/2005/8/layout/process1"/>
    <dgm:cxn modelId="{3EC7376F-5C1A-4399-8522-95147439627D}" type="presParOf" srcId="{C76FC5CC-222A-41F2-86D0-422488A13076}" destId="{56D5E116-6682-4A87-BFCD-99491B38D11B}" srcOrd="0" destOrd="0" presId="urn:microsoft.com/office/officeart/2005/8/layout/process1"/>
    <dgm:cxn modelId="{1C4D4A8F-8974-4AF5-B5B9-0019F1065DAE}" type="presParOf" srcId="{357CFDBC-FEEE-4BEE-A538-D316011E73E1}" destId="{E055BBD8-B1CD-44D9-82E2-DFA40CF5D46C}" srcOrd="2" destOrd="0" presId="urn:microsoft.com/office/officeart/2005/8/layout/process1"/>
    <dgm:cxn modelId="{16EC1AE2-B718-47A0-82F0-6BEDE880FE50}" type="presParOf" srcId="{357CFDBC-FEEE-4BEE-A538-D316011E73E1}" destId="{9D6BE8E7-9C8D-4BD8-998F-5B0262229F7B}" srcOrd="3" destOrd="0" presId="urn:microsoft.com/office/officeart/2005/8/layout/process1"/>
    <dgm:cxn modelId="{EC0086D1-C749-4F47-A551-7B180A96DF07}" type="presParOf" srcId="{9D6BE8E7-9C8D-4BD8-998F-5B0262229F7B}" destId="{5D400134-4567-48A5-8558-F95740E01F39}" srcOrd="0" destOrd="0" presId="urn:microsoft.com/office/officeart/2005/8/layout/process1"/>
    <dgm:cxn modelId="{F50AD5E1-B4BF-4668-AF02-D93849F7BB62}" type="presParOf" srcId="{357CFDBC-FEEE-4BEE-A538-D316011E73E1}" destId="{2B28622D-5304-421F-8304-30A9215BFEBF}" srcOrd="4" destOrd="0" presId="urn:microsoft.com/office/officeart/2005/8/layout/process1"/>
    <dgm:cxn modelId="{085F8FCF-B670-4074-A2F7-031B2797B85A}" type="presParOf" srcId="{357CFDBC-FEEE-4BEE-A538-D316011E73E1}" destId="{5F411EC4-F366-4056-920F-1762FEC744B6}" srcOrd="5" destOrd="0" presId="urn:microsoft.com/office/officeart/2005/8/layout/process1"/>
    <dgm:cxn modelId="{FD5A4678-996B-4B67-87B7-970F3591F86C}" type="presParOf" srcId="{5F411EC4-F366-4056-920F-1762FEC744B6}" destId="{A87CF203-63EF-45D8-8816-718A993F710D}" srcOrd="0" destOrd="0" presId="urn:microsoft.com/office/officeart/2005/8/layout/process1"/>
    <dgm:cxn modelId="{B5F98FBC-E1BC-4997-A22D-194D586F51F0}" type="presParOf" srcId="{357CFDBC-FEEE-4BEE-A538-D316011E73E1}" destId="{3A352FAF-646F-44B8-A1C6-0D9021F2E7CF}" srcOrd="6" destOrd="0" presId="urn:microsoft.com/office/officeart/2005/8/layout/process1"/>
    <dgm:cxn modelId="{4A2E8F2D-E83C-4C3A-82EF-70B4D2C99B67}" type="presParOf" srcId="{357CFDBC-FEEE-4BEE-A538-D316011E73E1}" destId="{74B0CE34-371C-4475-934D-F9A864A7BC5F}" srcOrd="7" destOrd="0" presId="urn:microsoft.com/office/officeart/2005/8/layout/process1"/>
    <dgm:cxn modelId="{EFE211B5-7703-460B-86FA-04CF5C73781F}" type="presParOf" srcId="{74B0CE34-371C-4475-934D-F9A864A7BC5F}" destId="{5C1B94B9-A761-43A3-9E50-1BB12FD5A3AB}" srcOrd="0" destOrd="0" presId="urn:microsoft.com/office/officeart/2005/8/layout/process1"/>
    <dgm:cxn modelId="{5C771813-A4AD-45DD-A5EA-E3665F068254}" type="presParOf" srcId="{357CFDBC-FEEE-4BEE-A538-D316011E73E1}" destId="{F462783B-9486-410B-A3EE-34D2F5AA1D15}" srcOrd="8" destOrd="0" presId="urn:microsoft.com/office/officeart/2005/8/layout/process1"/>
    <dgm:cxn modelId="{75E31DA3-6D3C-47F5-8E5D-454BC50F8839}" type="presParOf" srcId="{357CFDBC-FEEE-4BEE-A538-D316011E73E1}" destId="{5B94E700-4C57-4A14-B876-74214342C3C9}" srcOrd="9" destOrd="0" presId="urn:microsoft.com/office/officeart/2005/8/layout/process1"/>
    <dgm:cxn modelId="{D44FACA0-A8FB-4EAA-BE7A-7DB7A8A12CD2}" type="presParOf" srcId="{5B94E700-4C57-4A14-B876-74214342C3C9}" destId="{B45322BF-6454-46AC-A580-48DEFCB9F587}" srcOrd="0" destOrd="0" presId="urn:microsoft.com/office/officeart/2005/8/layout/process1"/>
    <dgm:cxn modelId="{6A309591-2B48-4302-803E-BD893FC07FC6}" type="presParOf" srcId="{357CFDBC-FEEE-4BEE-A538-D316011E73E1}" destId="{308A73EC-2B3B-4743-B821-7BAB5A315E8E}" srcOrd="10" destOrd="0" presId="urn:microsoft.com/office/officeart/2005/8/layout/process1"/>
    <dgm:cxn modelId="{73B1D438-11A8-4DDB-9276-279E79FA942F}" type="presParOf" srcId="{357CFDBC-FEEE-4BEE-A538-D316011E73E1}" destId="{FF03AB62-FD27-4AF2-877F-D6D25E713D7C}" srcOrd="11" destOrd="0" presId="urn:microsoft.com/office/officeart/2005/8/layout/process1"/>
    <dgm:cxn modelId="{7BFD3813-DCBB-4D1D-8E53-6E946CB86314}" type="presParOf" srcId="{FF03AB62-FD27-4AF2-877F-D6D25E713D7C}" destId="{618ABD89-946F-4139-A921-71AB9AA45ABF}" srcOrd="0" destOrd="0" presId="urn:microsoft.com/office/officeart/2005/8/layout/process1"/>
    <dgm:cxn modelId="{20179BC7-2A62-43C6-9A22-0ED18F9A8F5B}" type="presParOf" srcId="{357CFDBC-FEEE-4BEE-A538-D316011E73E1}" destId="{802BF3DC-113F-4BFF-A991-2A3899069898}" srcOrd="12" destOrd="0" presId="urn:microsoft.com/office/officeart/2005/8/layout/process1"/>
    <dgm:cxn modelId="{1B010C5F-F7F3-4746-8A10-ECF3D594476F}" type="presParOf" srcId="{357CFDBC-FEEE-4BEE-A538-D316011E73E1}" destId="{6C276CC6-A6FE-43C4-B614-BCAE3C549C9C}" srcOrd="13" destOrd="0" presId="urn:microsoft.com/office/officeart/2005/8/layout/process1"/>
    <dgm:cxn modelId="{9D1F048F-F968-4632-B1F9-A53623A02307}" type="presParOf" srcId="{6C276CC6-A6FE-43C4-B614-BCAE3C549C9C}" destId="{8845DB8A-F1D7-4D48-A1E8-0F929E9479CB}" srcOrd="0" destOrd="0" presId="urn:microsoft.com/office/officeart/2005/8/layout/process1"/>
    <dgm:cxn modelId="{49FCB518-5131-4753-AA06-6B05C2294A59}" type="presParOf" srcId="{357CFDBC-FEEE-4BEE-A538-D316011E73E1}" destId="{C399BA2F-E5B5-4BE0-8B0C-3474F0EB4587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DF7B0-9D18-4974-B179-02EF1D46526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5E6840-B149-4CF5-A4E7-B0DF41C38E18}">
      <dgm:prSet phldrT="[Text]" custT="1"/>
      <dgm:spPr/>
      <dgm:t>
        <a:bodyPr/>
        <a:lstStyle/>
        <a:p>
          <a:r>
            <a:rPr lang="en-US" sz="1200" b="1" dirty="0" smtClean="0">
              <a:latin typeface="BentonSans Book" panose="02000404020000020004" pitchFamily="50" charset="0"/>
            </a:rPr>
            <a:t>Social Security Number</a:t>
          </a:r>
          <a:endParaRPr lang="en-US" sz="1200" b="1" dirty="0">
            <a:latin typeface="BentonSans Book" panose="02000404020000020004" pitchFamily="50" charset="0"/>
          </a:endParaRPr>
        </a:p>
      </dgm:t>
    </dgm:pt>
    <dgm:pt modelId="{D2467F86-2D4F-4E12-B22F-543FCB2E9D81}" type="parTrans" cxnId="{C698D7DE-FF78-4436-93C1-25782F7C5F05}">
      <dgm:prSet/>
      <dgm:spPr/>
      <dgm:t>
        <a:bodyPr/>
        <a:lstStyle/>
        <a:p>
          <a:endParaRPr lang="en-US"/>
        </a:p>
      </dgm:t>
    </dgm:pt>
    <dgm:pt modelId="{A5D57165-4987-445F-88B2-969E00CBEE59}" type="sibTrans" cxnId="{C698D7DE-FF78-4436-93C1-25782F7C5F05}">
      <dgm:prSet/>
      <dgm:spPr/>
      <dgm:t>
        <a:bodyPr/>
        <a:lstStyle/>
        <a:p>
          <a:r>
            <a:rPr lang="en-US" b="1" dirty="0" smtClean="0">
              <a:latin typeface="BentonSans Book" panose="02000404020000020004" pitchFamily="50" charset="0"/>
            </a:rPr>
            <a:t>Student ID</a:t>
          </a:r>
          <a:endParaRPr lang="en-US" b="1" dirty="0">
            <a:latin typeface="BentonSans Book" panose="02000404020000020004" pitchFamily="50" charset="0"/>
          </a:endParaRPr>
        </a:p>
      </dgm:t>
    </dgm:pt>
    <dgm:pt modelId="{7B6B8CDD-1DF7-4DB3-BCF8-35F1F25C3C78}">
      <dgm:prSet phldrT="[Text]" custT="1"/>
      <dgm:spPr/>
      <dgm:t>
        <a:bodyPr/>
        <a:lstStyle/>
        <a:p>
          <a:r>
            <a:rPr lang="en-US" sz="1300" b="1" dirty="0" smtClean="0">
              <a:latin typeface="BentonSans Book" panose="02000404020000020004" pitchFamily="50" charset="0"/>
            </a:rPr>
            <a:t>Email Address</a:t>
          </a:r>
          <a:endParaRPr lang="en-US" sz="1300" b="1" dirty="0">
            <a:latin typeface="BentonSans Book" panose="02000404020000020004" pitchFamily="50" charset="0"/>
          </a:endParaRPr>
        </a:p>
      </dgm:t>
    </dgm:pt>
    <dgm:pt modelId="{9F4FCC1E-B58A-456F-A829-F306D45E8E1B}" type="parTrans" cxnId="{DFCCD341-23CE-4CDA-8B04-4F7429343DC4}">
      <dgm:prSet/>
      <dgm:spPr/>
      <dgm:t>
        <a:bodyPr/>
        <a:lstStyle/>
        <a:p>
          <a:endParaRPr lang="en-US"/>
        </a:p>
      </dgm:t>
    </dgm:pt>
    <dgm:pt modelId="{38070CB2-A6EB-4548-8EDD-BC1555A18D9F}" type="sibTrans" cxnId="{DFCCD341-23CE-4CDA-8B04-4F7429343DC4}">
      <dgm:prSet/>
      <dgm:spPr/>
      <dgm:t>
        <a:bodyPr/>
        <a:lstStyle/>
        <a:p>
          <a:r>
            <a:rPr lang="en-US" b="1" dirty="0" smtClean="0">
              <a:latin typeface="BentonSans Book" panose="02000404020000020004" pitchFamily="50" charset="0"/>
            </a:rPr>
            <a:t>EMPLID</a:t>
          </a:r>
          <a:endParaRPr lang="en-US" b="1" dirty="0">
            <a:latin typeface="BentonSans Book" panose="02000404020000020004" pitchFamily="50" charset="0"/>
          </a:endParaRPr>
        </a:p>
      </dgm:t>
    </dgm:pt>
    <dgm:pt modelId="{2C10462B-2B4D-4BFC-8C28-99181EEB0816}">
      <dgm:prSet phldrT="[Text]" custT="1"/>
      <dgm:spPr/>
      <dgm:t>
        <a:bodyPr/>
        <a:lstStyle/>
        <a:p>
          <a:r>
            <a:rPr lang="en-US" sz="1200" b="1" dirty="0" smtClean="0">
              <a:latin typeface="BentonSans Book" panose="02000404020000020004" pitchFamily="50" charset="0"/>
            </a:rPr>
            <a:t>FSU Card Number</a:t>
          </a:r>
          <a:endParaRPr lang="en-US" sz="1200" b="1" dirty="0">
            <a:latin typeface="BentonSans Book" panose="02000404020000020004" pitchFamily="50" charset="0"/>
          </a:endParaRPr>
        </a:p>
      </dgm:t>
    </dgm:pt>
    <dgm:pt modelId="{973084EA-E174-4AB7-9C79-CA26946B7E91}" type="parTrans" cxnId="{F34D62B0-6E19-46B9-B456-414D5B234413}">
      <dgm:prSet/>
      <dgm:spPr/>
      <dgm:t>
        <a:bodyPr/>
        <a:lstStyle/>
        <a:p>
          <a:endParaRPr lang="en-US"/>
        </a:p>
      </dgm:t>
    </dgm:pt>
    <dgm:pt modelId="{8E05040E-E1C6-48D4-AC70-B53D300CEA77}" type="sibTrans" cxnId="{F34D62B0-6E19-46B9-B456-414D5B234413}">
      <dgm:prSet/>
      <dgm:spPr/>
      <dgm:t>
        <a:bodyPr/>
        <a:lstStyle/>
        <a:p>
          <a:r>
            <a:rPr lang="en-US" b="1" dirty="0" smtClean="0">
              <a:latin typeface="BentonSans Book" panose="02000404020000020004" pitchFamily="50" charset="0"/>
            </a:rPr>
            <a:t>Library Card Number</a:t>
          </a:r>
          <a:endParaRPr lang="en-US" b="1" dirty="0">
            <a:latin typeface="BentonSans Book" panose="02000404020000020004" pitchFamily="50" charset="0"/>
          </a:endParaRPr>
        </a:p>
      </dgm:t>
    </dgm:pt>
    <dgm:pt modelId="{312C5CF8-FEB5-4432-B858-2ED992578A90}" type="pres">
      <dgm:prSet presAssocID="{F7CDF7B0-9D18-4974-B179-02EF1D4652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1E5E52-5665-4591-9655-0DF5F8D219A3}" type="pres">
      <dgm:prSet presAssocID="{B65E6840-B149-4CF5-A4E7-B0DF41C38E18}" presName="composite" presStyleCnt="0"/>
      <dgm:spPr/>
    </dgm:pt>
    <dgm:pt modelId="{91E87B1F-392F-4109-BF94-FD1BC4B64C96}" type="pres">
      <dgm:prSet presAssocID="{B65E6840-B149-4CF5-A4E7-B0DF41C38E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F4C27-F399-428F-90FE-49BE4CA614F9}" type="pres">
      <dgm:prSet presAssocID="{B65E6840-B149-4CF5-A4E7-B0DF41C38E18}" presName="Childtext1" presStyleLbl="revTx" presStyleIdx="0" presStyleCnt="3" custLinFactX="-78763" custLinFactNeighborX="-100000" custLinFactNeighborY="-16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BE3DC-231A-477A-92C8-1CFD087AE78A}" type="pres">
      <dgm:prSet presAssocID="{B65E6840-B149-4CF5-A4E7-B0DF41C38E18}" presName="BalanceSpacing" presStyleCnt="0"/>
      <dgm:spPr/>
    </dgm:pt>
    <dgm:pt modelId="{72048724-431B-42C2-B849-9D6A2EA53A9C}" type="pres">
      <dgm:prSet presAssocID="{B65E6840-B149-4CF5-A4E7-B0DF41C38E18}" presName="BalanceSpacing1" presStyleCnt="0"/>
      <dgm:spPr/>
    </dgm:pt>
    <dgm:pt modelId="{3DF92F17-B010-4C0D-82D8-865473503431}" type="pres">
      <dgm:prSet presAssocID="{A5D57165-4987-445F-88B2-969E00CBEE59}" presName="Accent1Text" presStyleLbl="node1" presStyleIdx="1" presStyleCnt="6"/>
      <dgm:spPr/>
      <dgm:t>
        <a:bodyPr/>
        <a:lstStyle/>
        <a:p>
          <a:endParaRPr lang="en-US"/>
        </a:p>
      </dgm:t>
    </dgm:pt>
    <dgm:pt modelId="{1313DAF3-01D1-4040-B42D-81C08B44E8B8}" type="pres">
      <dgm:prSet presAssocID="{A5D57165-4987-445F-88B2-969E00CBEE59}" presName="spaceBetweenRectangles" presStyleCnt="0"/>
      <dgm:spPr/>
    </dgm:pt>
    <dgm:pt modelId="{AF18C020-2F15-4C2C-8F36-865CCA2E0F9A}" type="pres">
      <dgm:prSet presAssocID="{7B6B8CDD-1DF7-4DB3-BCF8-35F1F25C3C78}" presName="composite" presStyleCnt="0"/>
      <dgm:spPr/>
    </dgm:pt>
    <dgm:pt modelId="{6ED011B3-2EE2-45FD-9999-551526983E0F}" type="pres">
      <dgm:prSet presAssocID="{7B6B8CDD-1DF7-4DB3-BCF8-35F1F25C3C7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2A786-C4DF-4F65-828B-F83F7D26AAB9}" type="pres">
      <dgm:prSet presAssocID="{7B6B8CDD-1DF7-4DB3-BCF8-35F1F25C3C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A774A-E7DE-4EBF-BE14-5C7FD2197C49}" type="pres">
      <dgm:prSet presAssocID="{7B6B8CDD-1DF7-4DB3-BCF8-35F1F25C3C78}" presName="BalanceSpacing" presStyleCnt="0"/>
      <dgm:spPr/>
    </dgm:pt>
    <dgm:pt modelId="{A4A8AE92-8201-495C-9406-8A921BAFF4CD}" type="pres">
      <dgm:prSet presAssocID="{7B6B8CDD-1DF7-4DB3-BCF8-35F1F25C3C78}" presName="BalanceSpacing1" presStyleCnt="0"/>
      <dgm:spPr/>
    </dgm:pt>
    <dgm:pt modelId="{30179C43-F8FD-499E-B38C-13E94486B0D5}" type="pres">
      <dgm:prSet presAssocID="{38070CB2-A6EB-4548-8EDD-BC1555A18D9F}" presName="Accent1Text" presStyleLbl="node1" presStyleIdx="3" presStyleCnt="6"/>
      <dgm:spPr/>
      <dgm:t>
        <a:bodyPr/>
        <a:lstStyle/>
        <a:p>
          <a:endParaRPr lang="en-US"/>
        </a:p>
      </dgm:t>
    </dgm:pt>
    <dgm:pt modelId="{1D9BD86B-F67E-4B43-A5B4-E719F84F9A74}" type="pres">
      <dgm:prSet presAssocID="{38070CB2-A6EB-4548-8EDD-BC1555A18D9F}" presName="spaceBetweenRectangles" presStyleCnt="0"/>
      <dgm:spPr/>
    </dgm:pt>
    <dgm:pt modelId="{11CAB257-9564-474C-B877-03E0EB54FEFB}" type="pres">
      <dgm:prSet presAssocID="{2C10462B-2B4D-4BFC-8C28-99181EEB0816}" presName="composite" presStyleCnt="0"/>
      <dgm:spPr/>
    </dgm:pt>
    <dgm:pt modelId="{D68C3C3A-4FC2-44B5-AF32-63F955F61C77}" type="pres">
      <dgm:prSet presAssocID="{2C10462B-2B4D-4BFC-8C28-99181EEB08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E12A4-4A69-4DC2-834A-9BDF824500D3}" type="pres">
      <dgm:prSet presAssocID="{2C10462B-2B4D-4BFC-8C28-99181EEB08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63DA-2F5A-47A5-A50D-C50747839AB8}" type="pres">
      <dgm:prSet presAssocID="{2C10462B-2B4D-4BFC-8C28-99181EEB0816}" presName="BalanceSpacing" presStyleCnt="0"/>
      <dgm:spPr/>
    </dgm:pt>
    <dgm:pt modelId="{4826CFCB-BF91-4620-B2E1-D3D9A2880BF9}" type="pres">
      <dgm:prSet presAssocID="{2C10462B-2B4D-4BFC-8C28-99181EEB0816}" presName="BalanceSpacing1" presStyleCnt="0"/>
      <dgm:spPr/>
    </dgm:pt>
    <dgm:pt modelId="{203EDEE1-719A-4E4E-BD2A-926D8B7836CA}" type="pres">
      <dgm:prSet presAssocID="{8E05040E-E1C6-48D4-AC70-B53D300CEA77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4627425-A69F-4937-81D1-60E7A11CCDC6}" type="presOf" srcId="{8E05040E-E1C6-48D4-AC70-B53D300CEA77}" destId="{203EDEE1-719A-4E4E-BD2A-926D8B7836CA}" srcOrd="0" destOrd="0" presId="urn:microsoft.com/office/officeart/2008/layout/AlternatingHexagons"/>
    <dgm:cxn modelId="{DFD360ED-8BE0-46A2-9EF5-662898745BD0}" type="presOf" srcId="{B65E6840-B149-4CF5-A4E7-B0DF41C38E18}" destId="{91E87B1F-392F-4109-BF94-FD1BC4B64C96}" srcOrd="0" destOrd="0" presId="urn:microsoft.com/office/officeart/2008/layout/AlternatingHexagons"/>
    <dgm:cxn modelId="{A40A55A0-8647-40B8-90EC-1E23595F9D6E}" type="presOf" srcId="{7B6B8CDD-1DF7-4DB3-BCF8-35F1F25C3C78}" destId="{6ED011B3-2EE2-45FD-9999-551526983E0F}" srcOrd="0" destOrd="0" presId="urn:microsoft.com/office/officeart/2008/layout/AlternatingHexagons"/>
    <dgm:cxn modelId="{DFCCD341-23CE-4CDA-8B04-4F7429343DC4}" srcId="{F7CDF7B0-9D18-4974-B179-02EF1D465262}" destId="{7B6B8CDD-1DF7-4DB3-BCF8-35F1F25C3C78}" srcOrd="1" destOrd="0" parTransId="{9F4FCC1E-B58A-456F-A829-F306D45E8E1B}" sibTransId="{38070CB2-A6EB-4548-8EDD-BC1555A18D9F}"/>
    <dgm:cxn modelId="{67FA0FA9-3D0A-4A1E-ACF5-D03DBBCE6806}" type="presOf" srcId="{38070CB2-A6EB-4548-8EDD-BC1555A18D9F}" destId="{30179C43-F8FD-499E-B38C-13E94486B0D5}" srcOrd="0" destOrd="0" presId="urn:microsoft.com/office/officeart/2008/layout/AlternatingHexagons"/>
    <dgm:cxn modelId="{1ADC74E0-BD3C-4F14-998D-359FF657D01E}" type="presOf" srcId="{F7CDF7B0-9D18-4974-B179-02EF1D465262}" destId="{312C5CF8-FEB5-4432-B858-2ED992578A90}" srcOrd="0" destOrd="0" presId="urn:microsoft.com/office/officeart/2008/layout/AlternatingHexagons"/>
    <dgm:cxn modelId="{C698D7DE-FF78-4436-93C1-25782F7C5F05}" srcId="{F7CDF7B0-9D18-4974-B179-02EF1D465262}" destId="{B65E6840-B149-4CF5-A4E7-B0DF41C38E18}" srcOrd="0" destOrd="0" parTransId="{D2467F86-2D4F-4E12-B22F-543FCB2E9D81}" sibTransId="{A5D57165-4987-445F-88B2-969E00CBEE59}"/>
    <dgm:cxn modelId="{F34D62B0-6E19-46B9-B456-414D5B234413}" srcId="{F7CDF7B0-9D18-4974-B179-02EF1D465262}" destId="{2C10462B-2B4D-4BFC-8C28-99181EEB0816}" srcOrd="2" destOrd="0" parTransId="{973084EA-E174-4AB7-9C79-CA26946B7E91}" sibTransId="{8E05040E-E1C6-48D4-AC70-B53D300CEA77}"/>
    <dgm:cxn modelId="{9DF2FC00-D97E-4FB7-B131-9EB5ED278562}" type="presOf" srcId="{A5D57165-4987-445F-88B2-969E00CBEE59}" destId="{3DF92F17-B010-4C0D-82D8-865473503431}" srcOrd="0" destOrd="0" presId="urn:microsoft.com/office/officeart/2008/layout/AlternatingHexagons"/>
    <dgm:cxn modelId="{AED6DD3C-E012-487C-98F7-755154C819A8}" type="presOf" srcId="{2C10462B-2B4D-4BFC-8C28-99181EEB0816}" destId="{D68C3C3A-4FC2-44B5-AF32-63F955F61C77}" srcOrd="0" destOrd="0" presId="urn:microsoft.com/office/officeart/2008/layout/AlternatingHexagons"/>
    <dgm:cxn modelId="{076A3CAF-B881-4354-B62D-39727FE3DFEE}" type="presParOf" srcId="{312C5CF8-FEB5-4432-B858-2ED992578A90}" destId="{D51E5E52-5665-4591-9655-0DF5F8D219A3}" srcOrd="0" destOrd="0" presId="urn:microsoft.com/office/officeart/2008/layout/AlternatingHexagons"/>
    <dgm:cxn modelId="{8716BE6E-0F4C-4CF9-BA25-2F86876E4348}" type="presParOf" srcId="{D51E5E52-5665-4591-9655-0DF5F8D219A3}" destId="{91E87B1F-392F-4109-BF94-FD1BC4B64C96}" srcOrd="0" destOrd="0" presId="urn:microsoft.com/office/officeart/2008/layout/AlternatingHexagons"/>
    <dgm:cxn modelId="{369BC7AC-13A0-498A-A8A0-AF20883D3906}" type="presParOf" srcId="{D51E5E52-5665-4591-9655-0DF5F8D219A3}" destId="{894F4C27-F399-428F-90FE-49BE4CA614F9}" srcOrd="1" destOrd="0" presId="urn:microsoft.com/office/officeart/2008/layout/AlternatingHexagons"/>
    <dgm:cxn modelId="{E199495A-7E28-4948-9891-7CFED1F889A2}" type="presParOf" srcId="{D51E5E52-5665-4591-9655-0DF5F8D219A3}" destId="{C97BE3DC-231A-477A-92C8-1CFD087AE78A}" srcOrd="2" destOrd="0" presId="urn:microsoft.com/office/officeart/2008/layout/AlternatingHexagons"/>
    <dgm:cxn modelId="{A678EC06-7394-413A-A4DD-6C8D60637AC5}" type="presParOf" srcId="{D51E5E52-5665-4591-9655-0DF5F8D219A3}" destId="{72048724-431B-42C2-B849-9D6A2EA53A9C}" srcOrd="3" destOrd="0" presId="urn:microsoft.com/office/officeart/2008/layout/AlternatingHexagons"/>
    <dgm:cxn modelId="{26DEC497-3E8F-4441-8455-F7D2D919C072}" type="presParOf" srcId="{D51E5E52-5665-4591-9655-0DF5F8D219A3}" destId="{3DF92F17-B010-4C0D-82D8-865473503431}" srcOrd="4" destOrd="0" presId="urn:microsoft.com/office/officeart/2008/layout/AlternatingHexagons"/>
    <dgm:cxn modelId="{5DB7F3AA-472B-4097-8846-E79B9EA81B7C}" type="presParOf" srcId="{312C5CF8-FEB5-4432-B858-2ED992578A90}" destId="{1313DAF3-01D1-4040-B42D-81C08B44E8B8}" srcOrd="1" destOrd="0" presId="urn:microsoft.com/office/officeart/2008/layout/AlternatingHexagons"/>
    <dgm:cxn modelId="{AC25F025-1CB4-46B7-A9A9-F30B3D40C107}" type="presParOf" srcId="{312C5CF8-FEB5-4432-B858-2ED992578A90}" destId="{AF18C020-2F15-4C2C-8F36-865CCA2E0F9A}" srcOrd="2" destOrd="0" presId="urn:microsoft.com/office/officeart/2008/layout/AlternatingHexagons"/>
    <dgm:cxn modelId="{C487D299-12E3-4FA2-A886-20F0ED13A008}" type="presParOf" srcId="{AF18C020-2F15-4C2C-8F36-865CCA2E0F9A}" destId="{6ED011B3-2EE2-45FD-9999-551526983E0F}" srcOrd="0" destOrd="0" presId="urn:microsoft.com/office/officeart/2008/layout/AlternatingHexagons"/>
    <dgm:cxn modelId="{CF3880E7-B2D8-469D-B361-2938887F68E3}" type="presParOf" srcId="{AF18C020-2F15-4C2C-8F36-865CCA2E0F9A}" destId="{9622A786-C4DF-4F65-828B-F83F7D26AAB9}" srcOrd="1" destOrd="0" presId="urn:microsoft.com/office/officeart/2008/layout/AlternatingHexagons"/>
    <dgm:cxn modelId="{DAEA2361-28BC-4316-AFD6-48D01F7CCB0D}" type="presParOf" srcId="{AF18C020-2F15-4C2C-8F36-865CCA2E0F9A}" destId="{58AA774A-E7DE-4EBF-BE14-5C7FD2197C49}" srcOrd="2" destOrd="0" presId="urn:microsoft.com/office/officeart/2008/layout/AlternatingHexagons"/>
    <dgm:cxn modelId="{D19E87D3-EB3D-4616-9818-56EAA41CC9C3}" type="presParOf" srcId="{AF18C020-2F15-4C2C-8F36-865CCA2E0F9A}" destId="{A4A8AE92-8201-495C-9406-8A921BAFF4CD}" srcOrd="3" destOrd="0" presId="urn:microsoft.com/office/officeart/2008/layout/AlternatingHexagons"/>
    <dgm:cxn modelId="{5D1CCD55-7C7A-4E59-B362-98837FF29053}" type="presParOf" srcId="{AF18C020-2F15-4C2C-8F36-865CCA2E0F9A}" destId="{30179C43-F8FD-499E-B38C-13E94486B0D5}" srcOrd="4" destOrd="0" presId="urn:microsoft.com/office/officeart/2008/layout/AlternatingHexagons"/>
    <dgm:cxn modelId="{0B129231-27CB-4ACF-B49C-B5EB5174BDDB}" type="presParOf" srcId="{312C5CF8-FEB5-4432-B858-2ED992578A90}" destId="{1D9BD86B-F67E-4B43-A5B4-E719F84F9A74}" srcOrd="3" destOrd="0" presId="urn:microsoft.com/office/officeart/2008/layout/AlternatingHexagons"/>
    <dgm:cxn modelId="{C8E670E6-E68E-4143-A324-812866B3A2CE}" type="presParOf" srcId="{312C5CF8-FEB5-4432-B858-2ED992578A90}" destId="{11CAB257-9564-474C-B877-03E0EB54FEFB}" srcOrd="4" destOrd="0" presId="urn:microsoft.com/office/officeart/2008/layout/AlternatingHexagons"/>
    <dgm:cxn modelId="{3CD2990F-1F9C-4CB0-AA6B-6A8D4E81C834}" type="presParOf" srcId="{11CAB257-9564-474C-B877-03E0EB54FEFB}" destId="{D68C3C3A-4FC2-44B5-AF32-63F955F61C77}" srcOrd="0" destOrd="0" presId="urn:microsoft.com/office/officeart/2008/layout/AlternatingHexagons"/>
    <dgm:cxn modelId="{510CCC5B-ADBE-437E-8086-27BC532ECC8D}" type="presParOf" srcId="{11CAB257-9564-474C-B877-03E0EB54FEFB}" destId="{4A9E12A4-4A69-4DC2-834A-9BDF824500D3}" srcOrd="1" destOrd="0" presId="urn:microsoft.com/office/officeart/2008/layout/AlternatingHexagons"/>
    <dgm:cxn modelId="{58825C01-9968-48AE-9C5E-267F15495578}" type="presParOf" srcId="{11CAB257-9564-474C-B877-03E0EB54FEFB}" destId="{6EBF63DA-2F5A-47A5-A50D-C50747839AB8}" srcOrd="2" destOrd="0" presId="urn:microsoft.com/office/officeart/2008/layout/AlternatingHexagons"/>
    <dgm:cxn modelId="{6C17D32E-CB3E-4F92-B936-263997969AA4}" type="presParOf" srcId="{11CAB257-9564-474C-B877-03E0EB54FEFB}" destId="{4826CFCB-BF91-4620-B2E1-D3D9A2880BF9}" srcOrd="3" destOrd="0" presId="urn:microsoft.com/office/officeart/2008/layout/AlternatingHexagons"/>
    <dgm:cxn modelId="{4DFB7846-C629-4951-A370-FB4105BD62DE}" type="presParOf" srcId="{11CAB257-9564-474C-B877-03E0EB54FEFB}" destId="{203EDEE1-719A-4E4E-BD2A-926D8B7836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90E35-3A0E-4B62-A9BB-48A5BAD6849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405F91-4133-47CB-B2DE-72390580992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C2DE1CE2-6175-42B8-8116-08E20B4979A4}" type="parTrans" cxnId="{0C842251-E6C7-416F-96FD-E532276597FE}">
      <dgm:prSet/>
      <dgm:spPr/>
      <dgm:t>
        <a:bodyPr/>
        <a:lstStyle/>
        <a:p>
          <a:endParaRPr lang="en-US"/>
        </a:p>
      </dgm:t>
    </dgm:pt>
    <dgm:pt modelId="{A90D237D-9355-406C-98F4-4572F79FF27D}" type="sibTrans" cxnId="{0C842251-E6C7-416F-96FD-E532276597FE}">
      <dgm:prSet/>
      <dgm:spPr/>
      <dgm:t>
        <a:bodyPr/>
        <a:lstStyle/>
        <a:p>
          <a:endParaRPr lang="en-US"/>
        </a:p>
      </dgm:t>
    </dgm:pt>
    <dgm:pt modelId="{D7CE9364-C89C-480F-9CB8-C62AB9EDBDC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6F24B39B-A41E-43DD-9347-5604F081D66A}" type="parTrans" cxnId="{B4D5C6D8-3A6A-4CF2-9BED-A51FC047CD91}">
      <dgm:prSet/>
      <dgm:spPr/>
      <dgm:t>
        <a:bodyPr/>
        <a:lstStyle/>
        <a:p>
          <a:endParaRPr lang="en-US"/>
        </a:p>
      </dgm:t>
    </dgm:pt>
    <dgm:pt modelId="{86F794FC-479B-451D-87E8-297658F73306}" type="sibTrans" cxnId="{B4D5C6D8-3A6A-4CF2-9BED-A51FC047CD91}">
      <dgm:prSet/>
      <dgm:spPr/>
      <dgm:t>
        <a:bodyPr/>
        <a:lstStyle/>
        <a:p>
          <a:endParaRPr lang="en-US"/>
        </a:p>
      </dgm:t>
    </dgm:pt>
    <dgm:pt modelId="{49F2E483-473B-45A9-BBAC-A04EE3E615AD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E5B00FD5-1A03-4A10-AD1F-772B95EF89AE}" type="parTrans" cxnId="{94EAED51-8971-4C20-BF80-0544690E4A82}">
      <dgm:prSet/>
      <dgm:spPr/>
      <dgm:t>
        <a:bodyPr/>
        <a:lstStyle/>
        <a:p>
          <a:endParaRPr lang="en-US"/>
        </a:p>
      </dgm:t>
    </dgm:pt>
    <dgm:pt modelId="{F2422080-6154-42B5-86A6-FF330158FB45}" type="sibTrans" cxnId="{94EAED51-8971-4C20-BF80-0544690E4A82}">
      <dgm:prSet/>
      <dgm:spPr/>
      <dgm:t>
        <a:bodyPr/>
        <a:lstStyle/>
        <a:p>
          <a:endParaRPr lang="en-US"/>
        </a:p>
      </dgm:t>
    </dgm:pt>
    <dgm:pt modelId="{B556DD02-EB35-4E94-99CC-42987E59DCA6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C8D4790-DDF1-4137-B6C0-98241BD995DF}" type="parTrans" cxnId="{DA7BAF97-730D-4679-994D-4EFB1D32315F}">
      <dgm:prSet/>
      <dgm:spPr/>
      <dgm:t>
        <a:bodyPr/>
        <a:lstStyle/>
        <a:p>
          <a:endParaRPr lang="en-US"/>
        </a:p>
      </dgm:t>
    </dgm:pt>
    <dgm:pt modelId="{BF2FD37A-20C9-4BD1-A549-A4F5221E9EA5}" type="sibTrans" cxnId="{DA7BAF97-730D-4679-994D-4EFB1D32315F}">
      <dgm:prSet/>
      <dgm:spPr/>
      <dgm:t>
        <a:bodyPr/>
        <a:lstStyle/>
        <a:p>
          <a:endParaRPr lang="en-US"/>
        </a:p>
      </dgm:t>
    </dgm:pt>
    <dgm:pt modelId="{8665C505-9985-498B-976C-6D498F34CF1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8A161A48-C470-4B1F-B060-9D2D95578BC1}" type="parTrans" cxnId="{BC516171-B6D1-4829-AC46-A9140EDCCF67}">
      <dgm:prSet/>
      <dgm:spPr/>
      <dgm:t>
        <a:bodyPr/>
        <a:lstStyle/>
        <a:p>
          <a:endParaRPr lang="en-US"/>
        </a:p>
      </dgm:t>
    </dgm:pt>
    <dgm:pt modelId="{72CDB2FF-59B9-4133-BFC6-3B24B65B4F5D}" type="sibTrans" cxnId="{BC516171-B6D1-4829-AC46-A9140EDCCF67}">
      <dgm:prSet/>
      <dgm:spPr/>
      <dgm:t>
        <a:bodyPr/>
        <a:lstStyle/>
        <a:p>
          <a:endParaRPr lang="en-US"/>
        </a:p>
      </dgm:t>
    </dgm:pt>
    <dgm:pt modelId="{F42A4164-06D7-47F2-A42C-143C7839D564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9DC7FCB-DC78-4AEF-9A84-BDA7F23B1FDD}" type="parTrans" cxnId="{AC103B02-E806-4219-9E48-610A7CE99A14}">
      <dgm:prSet/>
      <dgm:spPr/>
      <dgm:t>
        <a:bodyPr/>
        <a:lstStyle/>
        <a:p>
          <a:endParaRPr lang="en-US"/>
        </a:p>
      </dgm:t>
    </dgm:pt>
    <dgm:pt modelId="{AD7E88DD-10E6-41C4-9E10-0579B130DD93}" type="sibTrans" cxnId="{AC103B02-E806-4219-9E48-610A7CE99A14}">
      <dgm:prSet/>
      <dgm:spPr/>
      <dgm:t>
        <a:bodyPr/>
        <a:lstStyle/>
        <a:p>
          <a:endParaRPr lang="en-US"/>
        </a:p>
      </dgm:t>
    </dgm:pt>
    <dgm:pt modelId="{46B211B1-576A-4341-B1E4-212F22D600D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90428984-C733-4133-BD56-E5157CB55802}" type="parTrans" cxnId="{9A4B917C-25DD-4E47-AAE0-DD288265F3B5}">
      <dgm:prSet/>
      <dgm:spPr/>
      <dgm:t>
        <a:bodyPr/>
        <a:lstStyle/>
        <a:p>
          <a:endParaRPr lang="en-US"/>
        </a:p>
      </dgm:t>
    </dgm:pt>
    <dgm:pt modelId="{6F9CA266-37B0-4CD6-8427-C0B6C01D54DF}" type="sibTrans" cxnId="{9A4B917C-25DD-4E47-AAE0-DD288265F3B5}">
      <dgm:prSet/>
      <dgm:spPr/>
      <dgm:t>
        <a:bodyPr/>
        <a:lstStyle/>
        <a:p>
          <a:endParaRPr lang="en-US"/>
        </a:p>
      </dgm:t>
    </dgm:pt>
    <dgm:pt modelId="{50D48308-0108-41B9-9AD7-88F7A10DB0A8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29767E4A-AD23-4A6F-A1B7-D69C549FB125}" type="parTrans" cxnId="{1936ACA3-AB63-4E4E-8FC9-A9E2AA6DDA4E}">
      <dgm:prSet/>
      <dgm:spPr/>
      <dgm:t>
        <a:bodyPr/>
        <a:lstStyle/>
        <a:p>
          <a:endParaRPr lang="en-US"/>
        </a:p>
      </dgm:t>
    </dgm:pt>
    <dgm:pt modelId="{A3360AFA-F8C5-448C-9C73-2A0737FD39DC}" type="sibTrans" cxnId="{1936ACA3-AB63-4E4E-8FC9-A9E2AA6DDA4E}">
      <dgm:prSet/>
      <dgm:spPr/>
      <dgm:t>
        <a:bodyPr/>
        <a:lstStyle/>
        <a:p>
          <a:endParaRPr lang="en-US"/>
        </a:p>
      </dgm:t>
    </dgm:pt>
    <dgm:pt modelId="{357CFDBC-FEEE-4BEE-A538-D316011E73E1}" type="pres">
      <dgm:prSet presAssocID="{84890E35-3A0E-4B62-A9BB-48A5BAD684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305E3-7AE0-4F17-8F9C-BC91A4BA490A}" type="pres">
      <dgm:prSet presAssocID="{B7405F91-4133-47CB-B2DE-7239058099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FC5CC-222A-41F2-86D0-422488A13076}" type="pres">
      <dgm:prSet presAssocID="{A90D237D-9355-406C-98F4-4572F79FF27D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6D5E116-6682-4A87-BFCD-99491B38D11B}" type="pres">
      <dgm:prSet presAssocID="{A90D237D-9355-406C-98F4-4572F79FF27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055BBD8-B1CD-44D9-82E2-DFA40CF5D46C}" type="pres">
      <dgm:prSet presAssocID="{D7CE9364-C89C-480F-9CB8-C62AB9EDBD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E8E7-9C8D-4BD8-998F-5B0262229F7B}" type="pres">
      <dgm:prSet presAssocID="{86F794FC-479B-451D-87E8-297658F7330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D400134-4567-48A5-8558-F95740E01F39}" type="pres">
      <dgm:prSet presAssocID="{86F794FC-479B-451D-87E8-297658F7330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B28622D-5304-421F-8304-30A9215BFEBF}" type="pres">
      <dgm:prSet presAssocID="{49F2E483-473B-45A9-BBAC-A04EE3E615A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1EC4-F366-4056-920F-1762FEC744B6}" type="pres">
      <dgm:prSet presAssocID="{F2422080-6154-42B5-86A6-FF330158FB4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87CF203-63EF-45D8-8816-718A993F710D}" type="pres">
      <dgm:prSet presAssocID="{F2422080-6154-42B5-86A6-FF330158FB4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A352FAF-646F-44B8-A1C6-0D9021F2E7CF}" type="pres">
      <dgm:prSet presAssocID="{B556DD02-EB35-4E94-99CC-42987E59DC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0CE34-371C-4475-934D-F9A864A7BC5F}" type="pres">
      <dgm:prSet presAssocID="{BF2FD37A-20C9-4BD1-A549-A4F5221E9EA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C1B94B9-A761-43A3-9E50-1BB12FD5A3AB}" type="pres">
      <dgm:prSet presAssocID="{BF2FD37A-20C9-4BD1-A549-A4F5221E9EA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462783B-9486-410B-A3EE-34D2F5AA1D15}" type="pres">
      <dgm:prSet presAssocID="{8665C505-9985-498B-976C-6D498F34CF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E700-4C57-4A14-B876-74214342C3C9}" type="pres">
      <dgm:prSet presAssocID="{72CDB2FF-59B9-4133-BFC6-3B24B65B4F5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45322BF-6454-46AC-A580-48DEFCB9F587}" type="pres">
      <dgm:prSet presAssocID="{72CDB2FF-59B9-4133-BFC6-3B24B65B4F5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08A73EC-2B3B-4743-B821-7BAB5A315E8E}" type="pres">
      <dgm:prSet presAssocID="{F42A4164-06D7-47F2-A42C-143C7839D56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3AB62-FD27-4AF2-877F-D6D25E713D7C}" type="pres">
      <dgm:prSet presAssocID="{AD7E88DD-10E6-41C4-9E10-0579B130DD9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18ABD89-946F-4139-A921-71AB9AA45ABF}" type="pres">
      <dgm:prSet presAssocID="{AD7E88DD-10E6-41C4-9E10-0579B130DD9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02BF3DC-113F-4BFF-A991-2A3899069898}" type="pres">
      <dgm:prSet presAssocID="{46B211B1-576A-4341-B1E4-212F22D600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6CC6-A6FE-43C4-B614-BCAE3C549C9C}" type="pres">
      <dgm:prSet presAssocID="{6F9CA266-37B0-4CD6-8427-C0B6C01D54DF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845DB8A-F1D7-4D48-A1E8-0F929E9479CB}" type="pres">
      <dgm:prSet presAssocID="{6F9CA266-37B0-4CD6-8427-C0B6C01D54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399BA2F-E5B5-4BE0-8B0C-3474F0EB4587}" type="pres">
      <dgm:prSet presAssocID="{50D48308-0108-41B9-9AD7-88F7A10DB0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5C6D8-3A6A-4CF2-9BED-A51FC047CD91}" srcId="{84890E35-3A0E-4B62-A9BB-48A5BAD6849B}" destId="{D7CE9364-C89C-480F-9CB8-C62AB9EDBDCF}" srcOrd="1" destOrd="0" parTransId="{6F24B39B-A41E-43DD-9347-5604F081D66A}" sibTransId="{86F794FC-479B-451D-87E8-297658F73306}"/>
    <dgm:cxn modelId="{71E3DC3F-E8E4-47C5-975C-9DAE8A612235}" type="presOf" srcId="{84890E35-3A0E-4B62-A9BB-48A5BAD6849B}" destId="{357CFDBC-FEEE-4BEE-A538-D316011E73E1}" srcOrd="0" destOrd="0" presId="urn:microsoft.com/office/officeart/2005/8/layout/process1"/>
    <dgm:cxn modelId="{F3BFF431-D5AF-4AFC-83D0-27415062417B}" type="presOf" srcId="{A90D237D-9355-406C-98F4-4572F79FF27D}" destId="{C76FC5CC-222A-41F2-86D0-422488A13076}" srcOrd="0" destOrd="0" presId="urn:microsoft.com/office/officeart/2005/8/layout/process1"/>
    <dgm:cxn modelId="{A28295D5-5408-4E69-B91A-3FDE4889818C}" type="presOf" srcId="{49F2E483-473B-45A9-BBAC-A04EE3E615AD}" destId="{2B28622D-5304-421F-8304-30A9215BFEBF}" srcOrd="0" destOrd="0" presId="urn:microsoft.com/office/officeart/2005/8/layout/process1"/>
    <dgm:cxn modelId="{1A39C47B-41EA-4848-87DB-89260B70451D}" type="presOf" srcId="{BF2FD37A-20C9-4BD1-A549-A4F5221E9EA5}" destId="{5C1B94B9-A761-43A3-9E50-1BB12FD5A3AB}" srcOrd="1" destOrd="0" presId="urn:microsoft.com/office/officeart/2005/8/layout/process1"/>
    <dgm:cxn modelId="{52C5B6FD-247C-47A7-B28C-17B69EFB8A0A}" type="presOf" srcId="{F42A4164-06D7-47F2-A42C-143C7839D564}" destId="{308A73EC-2B3B-4743-B821-7BAB5A315E8E}" srcOrd="0" destOrd="0" presId="urn:microsoft.com/office/officeart/2005/8/layout/process1"/>
    <dgm:cxn modelId="{0C842251-E6C7-416F-96FD-E532276597FE}" srcId="{84890E35-3A0E-4B62-A9BB-48A5BAD6849B}" destId="{B7405F91-4133-47CB-B2DE-723905809921}" srcOrd="0" destOrd="0" parTransId="{C2DE1CE2-6175-42B8-8116-08E20B4979A4}" sibTransId="{A90D237D-9355-406C-98F4-4572F79FF27D}"/>
    <dgm:cxn modelId="{1ACF94FB-8889-4011-9F53-D3F449A8A8A9}" type="presOf" srcId="{B7405F91-4133-47CB-B2DE-723905809921}" destId="{8C1305E3-7AE0-4F17-8F9C-BC91A4BA490A}" srcOrd="0" destOrd="0" presId="urn:microsoft.com/office/officeart/2005/8/layout/process1"/>
    <dgm:cxn modelId="{1936ACA3-AB63-4E4E-8FC9-A9E2AA6DDA4E}" srcId="{84890E35-3A0E-4B62-A9BB-48A5BAD6849B}" destId="{50D48308-0108-41B9-9AD7-88F7A10DB0A8}" srcOrd="7" destOrd="0" parTransId="{29767E4A-AD23-4A6F-A1B7-D69C549FB125}" sibTransId="{A3360AFA-F8C5-448C-9C73-2A0737FD39DC}"/>
    <dgm:cxn modelId="{26B31FCC-08D2-4C0B-BCE6-68EBFBC56F4F}" type="presOf" srcId="{F2422080-6154-42B5-86A6-FF330158FB45}" destId="{5F411EC4-F366-4056-920F-1762FEC744B6}" srcOrd="0" destOrd="0" presId="urn:microsoft.com/office/officeart/2005/8/layout/process1"/>
    <dgm:cxn modelId="{EB3F6493-F26D-4373-B604-7F90819CD226}" type="presOf" srcId="{AD7E88DD-10E6-41C4-9E10-0579B130DD93}" destId="{618ABD89-946F-4139-A921-71AB9AA45ABF}" srcOrd="1" destOrd="0" presId="urn:microsoft.com/office/officeart/2005/8/layout/process1"/>
    <dgm:cxn modelId="{6362ADB3-51FA-41EA-8160-5A223D37AB59}" type="presOf" srcId="{46B211B1-576A-4341-B1E4-212F22D600D1}" destId="{802BF3DC-113F-4BFF-A991-2A3899069898}" srcOrd="0" destOrd="0" presId="urn:microsoft.com/office/officeart/2005/8/layout/process1"/>
    <dgm:cxn modelId="{BEAE3B02-8F2D-4298-8003-472F9F3B22FC}" type="presOf" srcId="{72CDB2FF-59B9-4133-BFC6-3B24B65B4F5D}" destId="{B45322BF-6454-46AC-A580-48DEFCB9F587}" srcOrd="1" destOrd="0" presId="urn:microsoft.com/office/officeart/2005/8/layout/process1"/>
    <dgm:cxn modelId="{BC516171-B6D1-4829-AC46-A9140EDCCF67}" srcId="{84890E35-3A0E-4B62-A9BB-48A5BAD6849B}" destId="{8665C505-9985-498B-976C-6D498F34CF1F}" srcOrd="4" destOrd="0" parTransId="{8A161A48-C470-4B1F-B060-9D2D95578BC1}" sibTransId="{72CDB2FF-59B9-4133-BFC6-3B24B65B4F5D}"/>
    <dgm:cxn modelId="{DA7BAF97-730D-4679-994D-4EFB1D32315F}" srcId="{84890E35-3A0E-4B62-A9BB-48A5BAD6849B}" destId="{B556DD02-EB35-4E94-99CC-42987E59DCA6}" srcOrd="3" destOrd="0" parTransId="{BC8D4790-DDF1-4137-B6C0-98241BD995DF}" sibTransId="{BF2FD37A-20C9-4BD1-A549-A4F5221E9EA5}"/>
    <dgm:cxn modelId="{04F7BEBB-5855-458E-A1FA-B6A3E8AE9767}" type="presOf" srcId="{A90D237D-9355-406C-98F4-4572F79FF27D}" destId="{56D5E116-6682-4A87-BFCD-99491B38D11B}" srcOrd="1" destOrd="0" presId="urn:microsoft.com/office/officeart/2005/8/layout/process1"/>
    <dgm:cxn modelId="{94EAED51-8971-4C20-BF80-0544690E4A82}" srcId="{84890E35-3A0E-4B62-A9BB-48A5BAD6849B}" destId="{49F2E483-473B-45A9-BBAC-A04EE3E615AD}" srcOrd="2" destOrd="0" parTransId="{E5B00FD5-1A03-4A10-AD1F-772B95EF89AE}" sibTransId="{F2422080-6154-42B5-86A6-FF330158FB45}"/>
    <dgm:cxn modelId="{022E5AAC-9011-4575-9E6D-D16795514CE0}" type="presOf" srcId="{BF2FD37A-20C9-4BD1-A549-A4F5221E9EA5}" destId="{74B0CE34-371C-4475-934D-F9A864A7BC5F}" srcOrd="0" destOrd="0" presId="urn:microsoft.com/office/officeart/2005/8/layout/process1"/>
    <dgm:cxn modelId="{F949E0A8-5683-4ABC-95B1-5C690A7E4239}" type="presOf" srcId="{6F9CA266-37B0-4CD6-8427-C0B6C01D54DF}" destId="{8845DB8A-F1D7-4D48-A1E8-0F929E9479CB}" srcOrd="1" destOrd="0" presId="urn:microsoft.com/office/officeart/2005/8/layout/process1"/>
    <dgm:cxn modelId="{9A4B917C-25DD-4E47-AAE0-DD288265F3B5}" srcId="{84890E35-3A0E-4B62-A9BB-48A5BAD6849B}" destId="{46B211B1-576A-4341-B1E4-212F22D600D1}" srcOrd="6" destOrd="0" parTransId="{90428984-C733-4133-BD56-E5157CB55802}" sibTransId="{6F9CA266-37B0-4CD6-8427-C0B6C01D54DF}"/>
    <dgm:cxn modelId="{BE64F273-E16F-4547-AB8F-044FBBFCD050}" type="presOf" srcId="{72CDB2FF-59B9-4133-BFC6-3B24B65B4F5D}" destId="{5B94E700-4C57-4A14-B876-74214342C3C9}" srcOrd="0" destOrd="0" presId="urn:microsoft.com/office/officeart/2005/8/layout/process1"/>
    <dgm:cxn modelId="{1D137487-7EBA-4048-9124-108D16D5313C}" type="presOf" srcId="{F2422080-6154-42B5-86A6-FF330158FB45}" destId="{A87CF203-63EF-45D8-8816-718A993F710D}" srcOrd="1" destOrd="0" presId="urn:microsoft.com/office/officeart/2005/8/layout/process1"/>
    <dgm:cxn modelId="{12E6B90D-7B7F-4FB1-8404-5CD621D29A8D}" type="presOf" srcId="{6F9CA266-37B0-4CD6-8427-C0B6C01D54DF}" destId="{6C276CC6-A6FE-43C4-B614-BCAE3C549C9C}" srcOrd="0" destOrd="0" presId="urn:microsoft.com/office/officeart/2005/8/layout/process1"/>
    <dgm:cxn modelId="{9C1E450D-3E00-424F-B568-EF335E09769A}" type="presOf" srcId="{B556DD02-EB35-4E94-99CC-42987E59DCA6}" destId="{3A352FAF-646F-44B8-A1C6-0D9021F2E7CF}" srcOrd="0" destOrd="0" presId="urn:microsoft.com/office/officeart/2005/8/layout/process1"/>
    <dgm:cxn modelId="{85EF497A-2520-4DF0-87D5-10186EAB252B}" type="presOf" srcId="{86F794FC-479B-451D-87E8-297658F73306}" destId="{9D6BE8E7-9C8D-4BD8-998F-5B0262229F7B}" srcOrd="0" destOrd="0" presId="urn:microsoft.com/office/officeart/2005/8/layout/process1"/>
    <dgm:cxn modelId="{7C56DB99-1A80-4DAD-9D52-27F23ECDD700}" type="presOf" srcId="{50D48308-0108-41B9-9AD7-88F7A10DB0A8}" destId="{C399BA2F-E5B5-4BE0-8B0C-3474F0EB4587}" srcOrd="0" destOrd="0" presId="urn:microsoft.com/office/officeart/2005/8/layout/process1"/>
    <dgm:cxn modelId="{E9AF94A7-08C2-4ED2-958D-C7D0C6EDF14F}" type="presOf" srcId="{8665C505-9985-498B-976C-6D498F34CF1F}" destId="{F462783B-9486-410B-A3EE-34D2F5AA1D15}" srcOrd="0" destOrd="0" presId="urn:microsoft.com/office/officeart/2005/8/layout/process1"/>
    <dgm:cxn modelId="{323F48BC-997F-406F-85CE-9E09B626C6DB}" type="presOf" srcId="{AD7E88DD-10E6-41C4-9E10-0579B130DD93}" destId="{FF03AB62-FD27-4AF2-877F-D6D25E713D7C}" srcOrd="0" destOrd="0" presId="urn:microsoft.com/office/officeart/2005/8/layout/process1"/>
    <dgm:cxn modelId="{EDBD48BB-D400-4C60-8BED-F8BF2D5B0903}" type="presOf" srcId="{D7CE9364-C89C-480F-9CB8-C62AB9EDBDCF}" destId="{E055BBD8-B1CD-44D9-82E2-DFA40CF5D46C}" srcOrd="0" destOrd="0" presId="urn:microsoft.com/office/officeart/2005/8/layout/process1"/>
    <dgm:cxn modelId="{7D9A3671-0DA9-4E1C-879A-06403C3031FF}" type="presOf" srcId="{86F794FC-479B-451D-87E8-297658F73306}" destId="{5D400134-4567-48A5-8558-F95740E01F39}" srcOrd="1" destOrd="0" presId="urn:microsoft.com/office/officeart/2005/8/layout/process1"/>
    <dgm:cxn modelId="{AC103B02-E806-4219-9E48-610A7CE99A14}" srcId="{84890E35-3A0E-4B62-A9BB-48A5BAD6849B}" destId="{F42A4164-06D7-47F2-A42C-143C7839D564}" srcOrd="5" destOrd="0" parTransId="{B9DC7FCB-DC78-4AEF-9A84-BDA7F23B1FDD}" sibTransId="{AD7E88DD-10E6-41C4-9E10-0579B130DD93}"/>
    <dgm:cxn modelId="{D4A7A38F-0ACE-469F-B27C-C1606F8EEDF0}" type="presParOf" srcId="{357CFDBC-FEEE-4BEE-A538-D316011E73E1}" destId="{8C1305E3-7AE0-4F17-8F9C-BC91A4BA490A}" srcOrd="0" destOrd="0" presId="urn:microsoft.com/office/officeart/2005/8/layout/process1"/>
    <dgm:cxn modelId="{9DA760D8-FB41-4A77-8A55-8CA68C75F580}" type="presParOf" srcId="{357CFDBC-FEEE-4BEE-A538-D316011E73E1}" destId="{C76FC5CC-222A-41F2-86D0-422488A13076}" srcOrd="1" destOrd="0" presId="urn:microsoft.com/office/officeart/2005/8/layout/process1"/>
    <dgm:cxn modelId="{3EC7376F-5C1A-4399-8522-95147439627D}" type="presParOf" srcId="{C76FC5CC-222A-41F2-86D0-422488A13076}" destId="{56D5E116-6682-4A87-BFCD-99491B38D11B}" srcOrd="0" destOrd="0" presId="urn:microsoft.com/office/officeart/2005/8/layout/process1"/>
    <dgm:cxn modelId="{1C4D4A8F-8974-4AF5-B5B9-0019F1065DAE}" type="presParOf" srcId="{357CFDBC-FEEE-4BEE-A538-D316011E73E1}" destId="{E055BBD8-B1CD-44D9-82E2-DFA40CF5D46C}" srcOrd="2" destOrd="0" presId="urn:microsoft.com/office/officeart/2005/8/layout/process1"/>
    <dgm:cxn modelId="{16EC1AE2-B718-47A0-82F0-6BEDE880FE50}" type="presParOf" srcId="{357CFDBC-FEEE-4BEE-A538-D316011E73E1}" destId="{9D6BE8E7-9C8D-4BD8-998F-5B0262229F7B}" srcOrd="3" destOrd="0" presId="urn:microsoft.com/office/officeart/2005/8/layout/process1"/>
    <dgm:cxn modelId="{EC0086D1-C749-4F47-A551-7B180A96DF07}" type="presParOf" srcId="{9D6BE8E7-9C8D-4BD8-998F-5B0262229F7B}" destId="{5D400134-4567-48A5-8558-F95740E01F39}" srcOrd="0" destOrd="0" presId="urn:microsoft.com/office/officeart/2005/8/layout/process1"/>
    <dgm:cxn modelId="{F50AD5E1-B4BF-4668-AF02-D93849F7BB62}" type="presParOf" srcId="{357CFDBC-FEEE-4BEE-A538-D316011E73E1}" destId="{2B28622D-5304-421F-8304-30A9215BFEBF}" srcOrd="4" destOrd="0" presId="urn:microsoft.com/office/officeart/2005/8/layout/process1"/>
    <dgm:cxn modelId="{085F8FCF-B670-4074-A2F7-031B2797B85A}" type="presParOf" srcId="{357CFDBC-FEEE-4BEE-A538-D316011E73E1}" destId="{5F411EC4-F366-4056-920F-1762FEC744B6}" srcOrd="5" destOrd="0" presId="urn:microsoft.com/office/officeart/2005/8/layout/process1"/>
    <dgm:cxn modelId="{FD5A4678-996B-4B67-87B7-970F3591F86C}" type="presParOf" srcId="{5F411EC4-F366-4056-920F-1762FEC744B6}" destId="{A87CF203-63EF-45D8-8816-718A993F710D}" srcOrd="0" destOrd="0" presId="urn:microsoft.com/office/officeart/2005/8/layout/process1"/>
    <dgm:cxn modelId="{B5F98FBC-E1BC-4997-A22D-194D586F51F0}" type="presParOf" srcId="{357CFDBC-FEEE-4BEE-A538-D316011E73E1}" destId="{3A352FAF-646F-44B8-A1C6-0D9021F2E7CF}" srcOrd="6" destOrd="0" presId="urn:microsoft.com/office/officeart/2005/8/layout/process1"/>
    <dgm:cxn modelId="{4A2E8F2D-E83C-4C3A-82EF-70B4D2C99B67}" type="presParOf" srcId="{357CFDBC-FEEE-4BEE-A538-D316011E73E1}" destId="{74B0CE34-371C-4475-934D-F9A864A7BC5F}" srcOrd="7" destOrd="0" presId="urn:microsoft.com/office/officeart/2005/8/layout/process1"/>
    <dgm:cxn modelId="{EFE211B5-7703-460B-86FA-04CF5C73781F}" type="presParOf" srcId="{74B0CE34-371C-4475-934D-F9A864A7BC5F}" destId="{5C1B94B9-A761-43A3-9E50-1BB12FD5A3AB}" srcOrd="0" destOrd="0" presId="urn:microsoft.com/office/officeart/2005/8/layout/process1"/>
    <dgm:cxn modelId="{5C771813-A4AD-45DD-A5EA-E3665F068254}" type="presParOf" srcId="{357CFDBC-FEEE-4BEE-A538-D316011E73E1}" destId="{F462783B-9486-410B-A3EE-34D2F5AA1D15}" srcOrd="8" destOrd="0" presId="urn:microsoft.com/office/officeart/2005/8/layout/process1"/>
    <dgm:cxn modelId="{75E31DA3-6D3C-47F5-8E5D-454BC50F8839}" type="presParOf" srcId="{357CFDBC-FEEE-4BEE-A538-D316011E73E1}" destId="{5B94E700-4C57-4A14-B876-74214342C3C9}" srcOrd="9" destOrd="0" presId="urn:microsoft.com/office/officeart/2005/8/layout/process1"/>
    <dgm:cxn modelId="{D44FACA0-A8FB-4EAA-BE7A-7DB7A8A12CD2}" type="presParOf" srcId="{5B94E700-4C57-4A14-B876-74214342C3C9}" destId="{B45322BF-6454-46AC-A580-48DEFCB9F587}" srcOrd="0" destOrd="0" presId="urn:microsoft.com/office/officeart/2005/8/layout/process1"/>
    <dgm:cxn modelId="{6A309591-2B48-4302-803E-BD893FC07FC6}" type="presParOf" srcId="{357CFDBC-FEEE-4BEE-A538-D316011E73E1}" destId="{308A73EC-2B3B-4743-B821-7BAB5A315E8E}" srcOrd="10" destOrd="0" presId="urn:microsoft.com/office/officeart/2005/8/layout/process1"/>
    <dgm:cxn modelId="{73B1D438-11A8-4DDB-9276-279E79FA942F}" type="presParOf" srcId="{357CFDBC-FEEE-4BEE-A538-D316011E73E1}" destId="{FF03AB62-FD27-4AF2-877F-D6D25E713D7C}" srcOrd="11" destOrd="0" presId="urn:microsoft.com/office/officeart/2005/8/layout/process1"/>
    <dgm:cxn modelId="{7BFD3813-DCBB-4D1D-8E53-6E946CB86314}" type="presParOf" srcId="{FF03AB62-FD27-4AF2-877F-D6D25E713D7C}" destId="{618ABD89-946F-4139-A921-71AB9AA45ABF}" srcOrd="0" destOrd="0" presId="urn:microsoft.com/office/officeart/2005/8/layout/process1"/>
    <dgm:cxn modelId="{20179BC7-2A62-43C6-9A22-0ED18F9A8F5B}" type="presParOf" srcId="{357CFDBC-FEEE-4BEE-A538-D316011E73E1}" destId="{802BF3DC-113F-4BFF-A991-2A3899069898}" srcOrd="12" destOrd="0" presId="urn:microsoft.com/office/officeart/2005/8/layout/process1"/>
    <dgm:cxn modelId="{1B010C5F-F7F3-4746-8A10-ECF3D594476F}" type="presParOf" srcId="{357CFDBC-FEEE-4BEE-A538-D316011E73E1}" destId="{6C276CC6-A6FE-43C4-B614-BCAE3C549C9C}" srcOrd="13" destOrd="0" presId="urn:microsoft.com/office/officeart/2005/8/layout/process1"/>
    <dgm:cxn modelId="{9D1F048F-F968-4632-B1F9-A53623A02307}" type="presParOf" srcId="{6C276CC6-A6FE-43C4-B614-BCAE3C549C9C}" destId="{8845DB8A-F1D7-4D48-A1E8-0F929E9479CB}" srcOrd="0" destOrd="0" presId="urn:microsoft.com/office/officeart/2005/8/layout/process1"/>
    <dgm:cxn modelId="{49FCB518-5131-4753-AA06-6B05C2294A59}" type="presParOf" srcId="{357CFDBC-FEEE-4BEE-A538-D316011E73E1}" destId="{C399BA2F-E5B5-4BE0-8B0C-3474F0EB4587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90E35-3A0E-4B62-A9BB-48A5BAD6849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405F91-4133-47CB-B2DE-72390580992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C2DE1CE2-6175-42B8-8116-08E20B4979A4}" type="parTrans" cxnId="{0C842251-E6C7-416F-96FD-E532276597FE}">
      <dgm:prSet/>
      <dgm:spPr/>
      <dgm:t>
        <a:bodyPr/>
        <a:lstStyle/>
        <a:p>
          <a:endParaRPr lang="en-US"/>
        </a:p>
      </dgm:t>
    </dgm:pt>
    <dgm:pt modelId="{A90D237D-9355-406C-98F4-4572F79FF27D}" type="sibTrans" cxnId="{0C842251-E6C7-416F-96FD-E532276597FE}">
      <dgm:prSet/>
      <dgm:spPr/>
      <dgm:t>
        <a:bodyPr/>
        <a:lstStyle/>
        <a:p>
          <a:endParaRPr lang="en-US"/>
        </a:p>
      </dgm:t>
    </dgm:pt>
    <dgm:pt modelId="{D7CE9364-C89C-480F-9CB8-C62AB9EDBDC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6F24B39B-A41E-43DD-9347-5604F081D66A}" type="parTrans" cxnId="{B4D5C6D8-3A6A-4CF2-9BED-A51FC047CD91}">
      <dgm:prSet/>
      <dgm:spPr/>
      <dgm:t>
        <a:bodyPr/>
        <a:lstStyle/>
        <a:p>
          <a:endParaRPr lang="en-US"/>
        </a:p>
      </dgm:t>
    </dgm:pt>
    <dgm:pt modelId="{86F794FC-479B-451D-87E8-297658F73306}" type="sibTrans" cxnId="{B4D5C6D8-3A6A-4CF2-9BED-A51FC047CD91}">
      <dgm:prSet/>
      <dgm:spPr/>
      <dgm:t>
        <a:bodyPr/>
        <a:lstStyle/>
        <a:p>
          <a:endParaRPr lang="en-US"/>
        </a:p>
      </dgm:t>
    </dgm:pt>
    <dgm:pt modelId="{49F2E483-473B-45A9-BBAC-A04EE3E615AD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E5B00FD5-1A03-4A10-AD1F-772B95EF89AE}" type="parTrans" cxnId="{94EAED51-8971-4C20-BF80-0544690E4A82}">
      <dgm:prSet/>
      <dgm:spPr/>
      <dgm:t>
        <a:bodyPr/>
        <a:lstStyle/>
        <a:p>
          <a:endParaRPr lang="en-US"/>
        </a:p>
      </dgm:t>
    </dgm:pt>
    <dgm:pt modelId="{F2422080-6154-42B5-86A6-FF330158FB45}" type="sibTrans" cxnId="{94EAED51-8971-4C20-BF80-0544690E4A82}">
      <dgm:prSet/>
      <dgm:spPr/>
      <dgm:t>
        <a:bodyPr/>
        <a:lstStyle/>
        <a:p>
          <a:endParaRPr lang="en-US"/>
        </a:p>
      </dgm:t>
    </dgm:pt>
    <dgm:pt modelId="{B556DD02-EB35-4E94-99CC-42987E59DCA6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C8D4790-DDF1-4137-B6C0-98241BD995DF}" type="parTrans" cxnId="{DA7BAF97-730D-4679-994D-4EFB1D32315F}">
      <dgm:prSet/>
      <dgm:spPr/>
      <dgm:t>
        <a:bodyPr/>
        <a:lstStyle/>
        <a:p>
          <a:endParaRPr lang="en-US"/>
        </a:p>
      </dgm:t>
    </dgm:pt>
    <dgm:pt modelId="{BF2FD37A-20C9-4BD1-A549-A4F5221E9EA5}" type="sibTrans" cxnId="{DA7BAF97-730D-4679-994D-4EFB1D32315F}">
      <dgm:prSet/>
      <dgm:spPr/>
      <dgm:t>
        <a:bodyPr/>
        <a:lstStyle/>
        <a:p>
          <a:endParaRPr lang="en-US"/>
        </a:p>
      </dgm:t>
    </dgm:pt>
    <dgm:pt modelId="{8665C505-9985-498B-976C-6D498F34CF1F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8A161A48-C470-4B1F-B060-9D2D95578BC1}" type="parTrans" cxnId="{BC516171-B6D1-4829-AC46-A9140EDCCF67}">
      <dgm:prSet/>
      <dgm:spPr/>
      <dgm:t>
        <a:bodyPr/>
        <a:lstStyle/>
        <a:p>
          <a:endParaRPr lang="en-US"/>
        </a:p>
      </dgm:t>
    </dgm:pt>
    <dgm:pt modelId="{72CDB2FF-59B9-4133-BFC6-3B24B65B4F5D}" type="sibTrans" cxnId="{BC516171-B6D1-4829-AC46-A9140EDCCF67}">
      <dgm:prSet/>
      <dgm:spPr/>
      <dgm:t>
        <a:bodyPr/>
        <a:lstStyle/>
        <a:p>
          <a:endParaRPr lang="en-US"/>
        </a:p>
      </dgm:t>
    </dgm:pt>
    <dgm:pt modelId="{F42A4164-06D7-47F2-A42C-143C7839D564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B9DC7FCB-DC78-4AEF-9A84-BDA7F23B1FDD}" type="parTrans" cxnId="{AC103B02-E806-4219-9E48-610A7CE99A14}">
      <dgm:prSet/>
      <dgm:spPr/>
      <dgm:t>
        <a:bodyPr/>
        <a:lstStyle/>
        <a:p>
          <a:endParaRPr lang="en-US"/>
        </a:p>
      </dgm:t>
    </dgm:pt>
    <dgm:pt modelId="{AD7E88DD-10E6-41C4-9E10-0579B130DD93}" type="sibTrans" cxnId="{AC103B02-E806-4219-9E48-610A7CE99A14}">
      <dgm:prSet/>
      <dgm:spPr/>
      <dgm:t>
        <a:bodyPr/>
        <a:lstStyle/>
        <a:p>
          <a:endParaRPr lang="en-US"/>
        </a:p>
      </dgm:t>
    </dgm:pt>
    <dgm:pt modelId="{46B211B1-576A-4341-B1E4-212F22D600D1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90428984-C733-4133-BD56-E5157CB55802}" type="parTrans" cxnId="{9A4B917C-25DD-4E47-AAE0-DD288265F3B5}">
      <dgm:prSet/>
      <dgm:spPr/>
      <dgm:t>
        <a:bodyPr/>
        <a:lstStyle/>
        <a:p>
          <a:endParaRPr lang="en-US"/>
        </a:p>
      </dgm:t>
    </dgm:pt>
    <dgm:pt modelId="{6F9CA266-37B0-4CD6-8427-C0B6C01D54DF}" type="sibTrans" cxnId="{9A4B917C-25DD-4E47-AAE0-DD288265F3B5}">
      <dgm:prSet/>
      <dgm:spPr/>
      <dgm:t>
        <a:bodyPr/>
        <a:lstStyle/>
        <a:p>
          <a:endParaRPr lang="en-US"/>
        </a:p>
      </dgm:t>
    </dgm:pt>
    <dgm:pt modelId="{50D48308-0108-41B9-9AD7-88F7A10DB0A8}">
      <dgm:prSet phldrT="[Text]" custT="1"/>
      <dgm:spPr/>
      <dgm:t>
        <a:bodyPr/>
        <a:lstStyle/>
        <a:p>
          <a:r>
            <a:rPr lang="en-US" sz="800" b="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dirty="0">
            <a:solidFill>
              <a:schemeClr val="tx1"/>
            </a:solidFill>
            <a:latin typeface="BentonSans Book" panose="02000404020000020004" pitchFamily="50" charset="0"/>
          </a:endParaRPr>
        </a:p>
      </dgm:t>
    </dgm:pt>
    <dgm:pt modelId="{29767E4A-AD23-4A6F-A1B7-D69C549FB125}" type="parTrans" cxnId="{1936ACA3-AB63-4E4E-8FC9-A9E2AA6DDA4E}">
      <dgm:prSet/>
      <dgm:spPr/>
      <dgm:t>
        <a:bodyPr/>
        <a:lstStyle/>
        <a:p>
          <a:endParaRPr lang="en-US"/>
        </a:p>
      </dgm:t>
    </dgm:pt>
    <dgm:pt modelId="{A3360AFA-F8C5-448C-9C73-2A0737FD39DC}" type="sibTrans" cxnId="{1936ACA3-AB63-4E4E-8FC9-A9E2AA6DDA4E}">
      <dgm:prSet/>
      <dgm:spPr/>
      <dgm:t>
        <a:bodyPr/>
        <a:lstStyle/>
        <a:p>
          <a:endParaRPr lang="en-US"/>
        </a:p>
      </dgm:t>
    </dgm:pt>
    <dgm:pt modelId="{357CFDBC-FEEE-4BEE-A538-D316011E73E1}" type="pres">
      <dgm:prSet presAssocID="{84890E35-3A0E-4B62-A9BB-48A5BAD684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305E3-7AE0-4F17-8F9C-BC91A4BA490A}" type="pres">
      <dgm:prSet presAssocID="{B7405F91-4133-47CB-B2DE-7239058099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FC5CC-222A-41F2-86D0-422488A13076}" type="pres">
      <dgm:prSet presAssocID="{A90D237D-9355-406C-98F4-4572F79FF27D}" presName="sibTrans" presStyleLbl="sibTrans2D1" presStyleIdx="0" presStyleCnt="7"/>
      <dgm:spPr/>
      <dgm:t>
        <a:bodyPr/>
        <a:lstStyle/>
        <a:p>
          <a:endParaRPr lang="en-US"/>
        </a:p>
      </dgm:t>
    </dgm:pt>
    <dgm:pt modelId="{56D5E116-6682-4A87-BFCD-99491B38D11B}" type="pres">
      <dgm:prSet presAssocID="{A90D237D-9355-406C-98F4-4572F79FF27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055BBD8-B1CD-44D9-82E2-DFA40CF5D46C}" type="pres">
      <dgm:prSet presAssocID="{D7CE9364-C89C-480F-9CB8-C62AB9EDBD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E8E7-9C8D-4BD8-998F-5B0262229F7B}" type="pres">
      <dgm:prSet presAssocID="{86F794FC-479B-451D-87E8-297658F7330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D400134-4567-48A5-8558-F95740E01F39}" type="pres">
      <dgm:prSet presAssocID="{86F794FC-479B-451D-87E8-297658F7330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2B28622D-5304-421F-8304-30A9215BFEBF}" type="pres">
      <dgm:prSet presAssocID="{49F2E483-473B-45A9-BBAC-A04EE3E615A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1EC4-F366-4056-920F-1762FEC744B6}" type="pres">
      <dgm:prSet presAssocID="{F2422080-6154-42B5-86A6-FF330158FB4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87CF203-63EF-45D8-8816-718A993F710D}" type="pres">
      <dgm:prSet presAssocID="{F2422080-6154-42B5-86A6-FF330158FB4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A352FAF-646F-44B8-A1C6-0D9021F2E7CF}" type="pres">
      <dgm:prSet presAssocID="{B556DD02-EB35-4E94-99CC-42987E59DC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0CE34-371C-4475-934D-F9A864A7BC5F}" type="pres">
      <dgm:prSet presAssocID="{BF2FD37A-20C9-4BD1-A549-A4F5221E9EA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C1B94B9-A761-43A3-9E50-1BB12FD5A3AB}" type="pres">
      <dgm:prSet presAssocID="{BF2FD37A-20C9-4BD1-A549-A4F5221E9EA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462783B-9486-410B-A3EE-34D2F5AA1D15}" type="pres">
      <dgm:prSet presAssocID="{8665C505-9985-498B-976C-6D498F34CF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E700-4C57-4A14-B876-74214342C3C9}" type="pres">
      <dgm:prSet presAssocID="{72CDB2FF-59B9-4133-BFC6-3B24B65B4F5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45322BF-6454-46AC-A580-48DEFCB9F587}" type="pres">
      <dgm:prSet presAssocID="{72CDB2FF-59B9-4133-BFC6-3B24B65B4F5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08A73EC-2B3B-4743-B821-7BAB5A315E8E}" type="pres">
      <dgm:prSet presAssocID="{F42A4164-06D7-47F2-A42C-143C7839D56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3AB62-FD27-4AF2-877F-D6D25E713D7C}" type="pres">
      <dgm:prSet presAssocID="{AD7E88DD-10E6-41C4-9E10-0579B130DD9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18ABD89-946F-4139-A921-71AB9AA45ABF}" type="pres">
      <dgm:prSet presAssocID="{AD7E88DD-10E6-41C4-9E10-0579B130DD9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02BF3DC-113F-4BFF-A991-2A3899069898}" type="pres">
      <dgm:prSet presAssocID="{46B211B1-576A-4341-B1E4-212F22D600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6CC6-A6FE-43C4-B614-BCAE3C549C9C}" type="pres">
      <dgm:prSet presAssocID="{6F9CA266-37B0-4CD6-8427-C0B6C01D54DF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845DB8A-F1D7-4D48-A1E8-0F929E9479CB}" type="pres">
      <dgm:prSet presAssocID="{6F9CA266-37B0-4CD6-8427-C0B6C01D54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399BA2F-E5B5-4BE0-8B0C-3474F0EB4587}" type="pres">
      <dgm:prSet presAssocID="{50D48308-0108-41B9-9AD7-88F7A10DB0A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FF431-D5AF-4AFC-83D0-27415062417B}" type="presOf" srcId="{A90D237D-9355-406C-98F4-4572F79FF27D}" destId="{C76FC5CC-222A-41F2-86D0-422488A13076}" srcOrd="0" destOrd="0" presId="urn:microsoft.com/office/officeart/2005/8/layout/process1"/>
    <dgm:cxn modelId="{04F7BEBB-5855-458E-A1FA-B6A3E8AE9767}" type="presOf" srcId="{A90D237D-9355-406C-98F4-4572F79FF27D}" destId="{56D5E116-6682-4A87-BFCD-99491B38D11B}" srcOrd="1" destOrd="0" presId="urn:microsoft.com/office/officeart/2005/8/layout/process1"/>
    <dgm:cxn modelId="{1ACF94FB-8889-4011-9F53-D3F449A8A8A9}" type="presOf" srcId="{B7405F91-4133-47CB-B2DE-723905809921}" destId="{8C1305E3-7AE0-4F17-8F9C-BC91A4BA490A}" srcOrd="0" destOrd="0" presId="urn:microsoft.com/office/officeart/2005/8/layout/process1"/>
    <dgm:cxn modelId="{94EAED51-8971-4C20-BF80-0544690E4A82}" srcId="{84890E35-3A0E-4B62-A9BB-48A5BAD6849B}" destId="{49F2E483-473B-45A9-BBAC-A04EE3E615AD}" srcOrd="2" destOrd="0" parTransId="{E5B00FD5-1A03-4A10-AD1F-772B95EF89AE}" sibTransId="{F2422080-6154-42B5-86A6-FF330158FB45}"/>
    <dgm:cxn modelId="{E9AF94A7-08C2-4ED2-958D-C7D0C6EDF14F}" type="presOf" srcId="{8665C505-9985-498B-976C-6D498F34CF1F}" destId="{F462783B-9486-410B-A3EE-34D2F5AA1D15}" srcOrd="0" destOrd="0" presId="urn:microsoft.com/office/officeart/2005/8/layout/process1"/>
    <dgm:cxn modelId="{6362ADB3-51FA-41EA-8160-5A223D37AB59}" type="presOf" srcId="{46B211B1-576A-4341-B1E4-212F22D600D1}" destId="{802BF3DC-113F-4BFF-A991-2A3899069898}" srcOrd="0" destOrd="0" presId="urn:microsoft.com/office/officeart/2005/8/layout/process1"/>
    <dgm:cxn modelId="{EB3F6493-F26D-4373-B604-7F90819CD226}" type="presOf" srcId="{AD7E88DD-10E6-41C4-9E10-0579B130DD93}" destId="{618ABD89-946F-4139-A921-71AB9AA45ABF}" srcOrd="1" destOrd="0" presId="urn:microsoft.com/office/officeart/2005/8/layout/process1"/>
    <dgm:cxn modelId="{9C1E450D-3E00-424F-B568-EF335E09769A}" type="presOf" srcId="{B556DD02-EB35-4E94-99CC-42987E59DCA6}" destId="{3A352FAF-646F-44B8-A1C6-0D9021F2E7CF}" srcOrd="0" destOrd="0" presId="urn:microsoft.com/office/officeart/2005/8/layout/process1"/>
    <dgm:cxn modelId="{0C842251-E6C7-416F-96FD-E532276597FE}" srcId="{84890E35-3A0E-4B62-A9BB-48A5BAD6849B}" destId="{B7405F91-4133-47CB-B2DE-723905809921}" srcOrd="0" destOrd="0" parTransId="{C2DE1CE2-6175-42B8-8116-08E20B4979A4}" sibTransId="{A90D237D-9355-406C-98F4-4572F79FF27D}"/>
    <dgm:cxn modelId="{26B31FCC-08D2-4C0B-BCE6-68EBFBC56F4F}" type="presOf" srcId="{F2422080-6154-42B5-86A6-FF330158FB45}" destId="{5F411EC4-F366-4056-920F-1762FEC744B6}" srcOrd="0" destOrd="0" presId="urn:microsoft.com/office/officeart/2005/8/layout/process1"/>
    <dgm:cxn modelId="{1D137487-7EBA-4048-9124-108D16D5313C}" type="presOf" srcId="{F2422080-6154-42B5-86A6-FF330158FB45}" destId="{A87CF203-63EF-45D8-8816-718A993F710D}" srcOrd="1" destOrd="0" presId="urn:microsoft.com/office/officeart/2005/8/layout/process1"/>
    <dgm:cxn modelId="{EDBD48BB-D400-4C60-8BED-F8BF2D5B0903}" type="presOf" srcId="{D7CE9364-C89C-480F-9CB8-C62AB9EDBDCF}" destId="{E055BBD8-B1CD-44D9-82E2-DFA40CF5D46C}" srcOrd="0" destOrd="0" presId="urn:microsoft.com/office/officeart/2005/8/layout/process1"/>
    <dgm:cxn modelId="{DA7BAF97-730D-4679-994D-4EFB1D32315F}" srcId="{84890E35-3A0E-4B62-A9BB-48A5BAD6849B}" destId="{B556DD02-EB35-4E94-99CC-42987E59DCA6}" srcOrd="3" destOrd="0" parTransId="{BC8D4790-DDF1-4137-B6C0-98241BD995DF}" sibTransId="{BF2FD37A-20C9-4BD1-A549-A4F5221E9EA5}"/>
    <dgm:cxn modelId="{F949E0A8-5683-4ABC-95B1-5C690A7E4239}" type="presOf" srcId="{6F9CA266-37B0-4CD6-8427-C0B6C01D54DF}" destId="{8845DB8A-F1D7-4D48-A1E8-0F929E9479CB}" srcOrd="1" destOrd="0" presId="urn:microsoft.com/office/officeart/2005/8/layout/process1"/>
    <dgm:cxn modelId="{12E6B90D-7B7F-4FB1-8404-5CD621D29A8D}" type="presOf" srcId="{6F9CA266-37B0-4CD6-8427-C0B6C01D54DF}" destId="{6C276CC6-A6FE-43C4-B614-BCAE3C549C9C}" srcOrd="0" destOrd="0" presId="urn:microsoft.com/office/officeart/2005/8/layout/process1"/>
    <dgm:cxn modelId="{1A39C47B-41EA-4848-87DB-89260B70451D}" type="presOf" srcId="{BF2FD37A-20C9-4BD1-A549-A4F5221E9EA5}" destId="{5C1B94B9-A761-43A3-9E50-1BB12FD5A3AB}" srcOrd="1" destOrd="0" presId="urn:microsoft.com/office/officeart/2005/8/layout/process1"/>
    <dgm:cxn modelId="{BC516171-B6D1-4829-AC46-A9140EDCCF67}" srcId="{84890E35-3A0E-4B62-A9BB-48A5BAD6849B}" destId="{8665C505-9985-498B-976C-6D498F34CF1F}" srcOrd="4" destOrd="0" parTransId="{8A161A48-C470-4B1F-B060-9D2D95578BC1}" sibTransId="{72CDB2FF-59B9-4133-BFC6-3B24B65B4F5D}"/>
    <dgm:cxn modelId="{7C56DB99-1A80-4DAD-9D52-27F23ECDD700}" type="presOf" srcId="{50D48308-0108-41B9-9AD7-88F7A10DB0A8}" destId="{C399BA2F-E5B5-4BE0-8B0C-3474F0EB4587}" srcOrd="0" destOrd="0" presId="urn:microsoft.com/office/officeart/2005/8/layout/process1"/>
    <dgm:cxn modelId="{52C5B6FD-247C-47A7-B28C-17B69EFB8A0A}" type="presOf" srcId="{F42A4164-06D7-47F2-A42C-143C7839D564}" destId="{308A73EC-2B3B-4743-B821-7BAB5A315E8E}" srcOrd="0" destOrd="0" presId="urn:microsoft.com/office/officeart/2005/8/layout/process1"/>
    <dgm:cxn modelId="{BEAE3B02-8F2D-4298-8003-472F9F3B22FC}" type="presOf" srcId="{72CDB2FF-59B9-4133-BFC6-3B24B65B4F5D}" destId="{B45322BF-6454-46AC-A580-48DEFCB9F587}" srcOrd="1" destOrd="0" presId="urn:microsoft.com/office/officeart/2005/8/layout/process1"/>
    <dgm:cxn modelId="{022E5AAC-9011-4575-9E6D-D16795514CE0}" type="presOf" srcId="{BF2FD37A-20C9-4BD1-A549-A4F5221E9EA5}" destId="{74B0CE34-371C-4475-934D-F9A864A7BC5F}" srcOrd="0" destOrd="0" presId="urn:microsoft.com/office/officeart/2005/8/layout/process1"/>
    <dgm:cxn modelId="{85EF497A-2520-4DF0-87D5-10186EAB252B}" type="presOf" srcId="{86F794FC-479B-451D-87E8-297658F73306}" destId="{9D6BE8E7-9C8D-4BD8-998F-5B0262229F7B}" srcOrd="0" destOrd="0" presId="urn:microsoft.com/office/officeart/2005/8/layout/process1"/>
    <dgm:cxn modelId="{323F48BC-997F-406F-85CE-9E09B626C6DB}" type="presOf" srcId="{AD7E88DD-10E6-41C4-9E10-0579B130DD93}" destId="{FF03AB62-FD27-4AF2-877F-D6D25E713D7C}" srcOrd="0" destOrd="0" presId="urn:microsoft.com/office/officeart/2005/8/layout/process1"/>
    <dgm:cxn modelId="{1936ACA3-AB63-4E4E-8FC9-A9E2AA6DDA4E}" srcId="{84890E35-3A0E-4B62-A9BB-48A5BAD6849B}" destId="{50D48308-0108-41B9-9AD7-88F7A10DB0A8}" srcOrd="7" destOrd="0" parTransId="{29767E4A-AD23-4A6F-A1B7-D69C549FB125}" sibTransId="{A3360AFA-F8C5-448C-9C73-2A0737FD39DC}"/>
    <dgm:cxn modelId="{B4D5C6D8-3A6A-4CF2-9BED-A51FC047CD91}" srcId="{84890E35-3A0E-4B62-A9BB-48A5BAD6849B}" destId="{D7CE9364-C89C-480F-9CB8-C62AB9EDBDCF}" srcOrd="1" destOrd="0" parTransId="{6F24B39B-A41E-43DD-9347-5604F081D66A}" sibTransId="{86F794FC-479B-451D-87E8-297658F73306}"/>
    <dgm:cxn modelId="{AC103B02-E806-4219-9E48-610A7CE99A14}" srcId="{84890E35-3A0E-4B62-A9BB-48A5BAD6849B}" destId="{F42A4164-06D7-47F2-A42C-143C7839D564}" srcOrd="5" destOrd="0" parTransId="{B9DC7FCB-DC78-4AEF-9A84-BDA7F23B1FDD}" sibTransId="{AD7E88DD-10E6-41C4-9E10-0579B130DD93}"/>
    <dgm:cxn modelId="{9A4B917C-25DD-4E47-AAE0-DD288265F3B5}" srcId="{84890E35-3A0E-4B62-A9BB-48A5BAD6849B}" destId="{46B211B1-576A-4341-B1E4-212F22D600D1}" srcOrd="6" destOrd="0" parTransId="{90428984-C733-4133-BD56-E5157CB55802}" sibTransId="{6F9CA266-37B0-4CD6-8427-C0B6C01D54DF}"/>
    <dgm:cxn modelId="{A28295D5-5408-4E69-B91A-3FDE4889818C}" type="presOf" srcId="{49F2E483-473B-45A9-BBAC-A04EE3E615AD}" destId="{2B28622D-5304-421F-8304-30A9215BFEBF}" srcOrd="0" destOrd="0" presId="urn:microsoft.com/office/officeart/2005/8/layout/process1"/>
    <dgm:cxn modelId="{BE64F273-E16F-4547-AB8F-044FBBFCD050}" type="presOf" srcId="{72CDB2FF-59B9-4133-BFC6-3B24B65B4F5D}" destId="{5B94E700-4C57-4A14-B876-74214342C3C9}" srcOrd="0" destOrd="0" presId="urn:microsoft.com/office/officeart/2005/8/layout/process1"/>
    <dgm:cxn modelId="{71E3DC3F-E8E4-47C5-975C-9DAE8A612235}" type="presOf" srcId="{84890E35-3A0E-4B62-A9BB-48A5BAD6849B}" destId="{357CFDBC-FEEE-4BEE-A538-D316011E73E1}" srcOrd="0" destOrd="0" presId="urn:microsoft.com/office/officeart/2005/8/layout/process1"/>
    <dgm:cxn modelId="{7D9A3671-0DA9-4E1C-879A-06403C3031FF}" type="presOf" srcId="{86F794FC-479B-451D-87E8-297658F73306}" destId="{5D400134-4567-48A5-8558-F95740E01F39}" srcOrd="1" destOrd="0" presId="urn:microsoft.com/office/officeart/2005/8/layout/process1"/>
    <dgm:cxn modelId="{D4A7A38F-0ACE-469F-B27C-C1606F8EEDF0}" type="presParOf" srcId="{357CFDBC-FEEE-4BEE-A538-D316011E73E1}" destId="{8C1305E3-7AE0-4F17-8F9C-BC91A4BA490A}" srcOrd="0" destOrd="0" presId="urn:microsoft.com/office/officeart/2005/8/layout/process1"/>
    <dgm:cxn modelId="{9DA760D8-FB41-4A77-8A55-8CA68C75F580}" type="presParOf" srcId="{357CFDBC-FEEE-4BEE-A538-D316011E73E1}" destId="{C76FC5CC-222A-41F2-86D0-422488A13076}" srcOrd="1" destOrd="0" presId="urn:microsoft.com/office/officeart/2005/8/layout/process1"/>
    <dgm:cxn modelId="{3EC7376F-5C1A-4399-8522-95147439627D}" type="presParOf" srcId="{C76FC5CC-222A-41F2-86D0-422488A13076}" destId="{56D5E116-6682-4A87-BFCD-99491B38D11B}" srcOrd="0" destOrd="0" presId="urn:microsoft.com/office/officeart/2005/8/layout/process1"/>
    <dgm:cxn modelId="{1C4D4A8F-8974-4AF5-B5B9-0019F1065DAE}" type="presParOf" srcId="{357CFDBC-FEEE-4BEE-A538-D316011E73E1}" destId="{E055BBD8-B1CD-44D9-82E2-DFA40CF5D46C}" srcOrd="2" destOrd="0" presId="urn:microsoft.com/office/officeart/2005/8/layout/process1"/>
    <dgm:cxn modelId="{16EC1AE2-B718-47A0-82F0-6BEDE880FE50}" type="presParOf" srcId="{357CFDBC-FEEE-4BEE-A538-D316011E73E1}" destId="{9D6BE8E7-9C8D-4BD8-998F-5B0262229F7B}" srcOrd="3" destOrd="0" presId="urn:microsoft.com/office/officeart/2005/8/layout/process1"/>
    <dgm:cxn modelId="{EC0086D1-C749-4F47-A551-7B180A96DF07}" type="presParOf" srcId="{9D6BE8E7-9C8D-4BD8-998F-5B0262229F7B}" destId="{5D400134-4567-48A5-8558-F95740E01F39}" srcOrd="0" destOrd="0" presId="urn:microsoft.com/office/officeart/2005/8/layout/process1"/>
    <dgm:cxn modelId="{F50AD5E1-B4BF-4668-AF02-D93849F7BB62}" type="presParOf" srcId="{357CFDBC-FEEE-4BEE-A538-D316011E73E1}" destId="{2B28622D-5304-421F-8304-30A9215BFEBF}" srcOrd="4" destOrd="0" presId="urn:microsoft.com/office/officeart/2005/8/layout/process1"/>
    <dgm:cxn modelId="{085F8FCF-B670-4074-A2F7-031B2797B85A}" type="presParOf" srcId="{357CFDBC-FEEE-4BEE-A538-D316011E73E1}" destId="{5F411EC4-F366-4056-920F-1762FEC744B6}" srcOrd="5" destOrd="0" presId="urn:microsoft.com/office/officeart/2005/8/layout/process1"/>
    <dgm:cxn modelId="{FD5A4678-996B-4B67-87B7-970F3591F86C}" type="presParOf" srcId="{5F411EC4-F366-4056-920F-1762FEC744B6}" destId="{A87CF203-63EF-45D8-8816-718A993F710D}" srcOrd="0" destOrd="0" presId="urn:microsoft.com/office/officeart/2005/8/layout/process1"/>
    <dgm:cxn modelId="{B5F98FBC-E1BC-4997-A22D-194D586F51F0}" type="presParOf" srcId="{357CFDBC-FEEE-4BEE-A538-D316011E73E1}" destId="{3A352FAF-646F-44B8-A1C6-0D9021F2E7CF}" srcOrd="6" destOrd="0" presId="urn:microsoft.com/office/officeart/2005/8/layout/process1"/>
    <dgm:cxn modelId="{4A2E8F2D-E83C-4C3A-82EF-70B4D2C99B67}" type="presParOf" srcId="{357CFDBC-FEEE-4BEE-A538-D316011E73E1}" destId="{74B0CE34-371C-4475-934D-F9A864A7BC5F}" srcOrd="7" destOrd="0" presId="urn:microsoft.com/office/officeart/2005/8/layout/process1"/>
    <dgm:cxn modelId="{EFE211B5-7703-460B-86FA-04CF5C73781F}" type="presParOf" srcId="{74B0CE34-371C-4475-934D-F9A864A7BC5F}" destId="{5C1B94B9-A761-43A3-9E50-1BB12FD5A3AB}" srcOrd="0" destOrd="0" presId="urn:microsoft.com/office/officeart/2005/8/layout/process1"/>
    <dgm:cxn modelId="{5C771813-A4AD-45DD-A5EA-E3665F068254}" type="presParOf" srcId="{357CFDBC-FEEE-4BEE-A538-D316011E73E1}" destId="{F462783B-9486-410B-A3EE-34D2F5AA1D15}" srcOrd="8" destOrd="0" presId="urn:microsoft.com/office/officeart/2005/8/layout/process1"/>
    <dgm:cxn modelId="{75E31DA3-6D3C-47F5-8E5D-454BC50F8839}" type="presParOf" srcId="{357CFDBC-FEEE-4BEE-A538-D316011E73E1}" destId="{5B94E700-4C57-4A14-B876-74214342C3C9}" srcOrd="9" destOrd="0" presId="urn:microsoft.com/office/officeart/2005/8/layout/process1"/>
    <dgm:cxn modelId="{D44FACA0-A8FB-4EAA-BE7A-7DB7A8A12CD2}" type="presParOf" srcId="{5B94E700-4C57-4A14-B876-74214342C3C9}" destId="{B45322BF-6454-46AC-A580-48DEFCB9F587}" srcOrd="0" destOrd="0" presId="urn:microsoft.com/office/officeart/2005/8/layout/process1"/>
    <dgm:cxn modelId="{6A309591-2B48-4302-803E-BD893FC07FC6}" type="presParOf" srcId="{357CFDBC-FEEE-4BEE-A538-D316011E73E1}" destId="{308A73EC-2B3B-4743-B821-7BAB5A315E8E}" srcOrd="10" destOrd="0" presId="urn:microsoft.com/office/officeart/2005/8/layout/process1"/>
    <dgm:cxn modelId="{73B1D438-11A8-4DDB-9276-279E79FA942F}" type="presParOf" srcId="{357CFDBC-FEEE-4BEE-A538-D316011E73E1}" destId="{FF03AB62-FD27-4AF2-877F-D6D25E713D7C}" srcOrd="11" destOrd="0" presId="urn:microsoft.com/office/officeart/2005/8/layout/process1"/>
    <dgm:cxn modelId="{7BFD3813-DCBB-4D1D-8E53-6E946CB86314}" type="presParOf" srcId="{FF03AB62-FD27-4AF2-877F-D6D25E713D7C}" destId="{618ABD89-946F-4139-A921-71AB9AA45ABF}" srcOrd="0" destOrd="0" presId="urn:microsoft.com/office/officeart/2005/8/layout/process1"/>
    <dgm:cxn modelId="{20179BC7-2A62-43C6-9A22-0ED18F9A8F5B}" type="presParOf" srcId="{357CFDBC-FEEE-4BEE-A538-D316011E73E1}" destId="{802BF3DC-113F-4BFF-A991-2A3899069898}" srcOrd="12" destOrd="0" presId="urn:microsoft.com/office/officeart/2005/8/layout/process1"/>
    <dgm:cxn modelId="{1B010C5F-F7F3-4746-8A10-ECF3D594476F}" type="presParOf" srcId="{357CFDBC-FEEE-4BEE-A538-D316011E73E1}" destId="{6C276CC6-A6FE-43C4-B614-BCAE3C549C9C}" srcOrd="13" destOrd="0" presId="urn:microsoft.com/office/officeart/2005/8/layout/process1"/>
    <dgm:cxn modelId="{9D1F048F-F968-4632-B1F9-A53623A02307}" type="presParOf" srcId="{6C276CC6-A6FE-43C4-B614-BCAE3C549C9C}" destId="{8845DB8A-F1D7-4D48-A1E8-0F929E9479CB}" srcOrd="0" destOrd="0" presId="urn:microsoft.com/office/officeart/2005/8/layout/process1"/>
    <dgm:cxn modelId="{49FCB518-5131-4753-AA06-6B05C2294A59}" type="presParOf" srcId="{357CFDBC-FEEE-4BEE-A538-D316011E73E1}" destId="{C399BA2F-E5B5-4BE0-8B0C-3474F0EB4587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05E3-7AE0-4F17-8F9C-BC91A4BA490A}">
      <dsp:nvSpPr>
        <dsp:cNvPr id="0" name=""/>
        <dsp:cNvSpPr/>
      </dsp:nvSpPr>
      <dsp:spPr>
        <a:xfrm>
          <a:off x="3058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7609" y="815370"/>
        <a:ext cx="798923" cy="467713"/>
      </dsp:txXfrm>
    </dsp:sp>
    <dsp:sp modelId="{C76FC5CC-222A-41F2-86D0-422488A13076}">
      <dsp:nvSpPr>
        <dsp:cNvPr id="0" name=""/>
        <dsp:cNvSpPr/>
      </dsp:nvSpPr>
      <dsp:spPr>
        <a:xfrm>
          <a:off x="913886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913886" y="987622"/>
        <a:ext cx="122879" cy="123210"/>
      </dsp:txXfrm>
    </dsp:sp>
    <dsp:sp modelId="{E055BBD8-B1CD-44D9-82E2-DFA40CF5D46C}">
      <dsp:nvSpPr>
        <dsp:cNvPr id="0" name=""/>
        <dsp:cNvSpPr/>
      </dsp:nvSpPr>
      <dsp:spPr>
        <a:xfrm>
          <a:off x="1162294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176845" y="815370"/>
        <a:ext cx="798923" cy="467713"/>
      </dsp:txXfrm>
    </dsp:sp>
    <dsp:sp modelId="{9D6BE8E7-9C8D-4BD8-998F-5B0262229F7B}">
      <dsp:nvSpPr>
        <dsp:cNvPr id="0" name=""/>
        <dsp:cNvSpPr/>
      </dsp:nvSpPr>
      <dsp:spPr>
        <a:xfrm>
          <a:off x="207312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073122" y="987622"/>
        <a:ext cx="122879" cy="123210"/>
      </dsp:txXfrm>
    </dsp:sp>
    <dsp:sp modelId="{2B28622D-5304-421F-8304-30A9215BFEBF}">
      <dsp:nvSpPr>
        <dsp:cNvPr id="0" name=""/>
        <dsp:cNvSpPr/>
      </dsp:nvSpPr>
      <dsp:spPr>
        <a:xfrm>
          <a:off x="2321529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2336080" y="815370"/>
        <a:ext cx="798923" cy="467713"/>
      </dsp:txXfrm>
    </dsp:sp>
    <dsp:sp modelId="{5F411EC4-F366-4056-920F-1762FEC744B6}">
      <dsp:nvSpPr>
        <dsp:cNvPr id="0" name=""/>
        <dsp:cNvSpPr/>
      </dsp:nvSpPr>
      <dsp:spPr>
        <a:xfrm>
          <a:off x="3232357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32357" y="987622"/>
        <a:ext cx="122879" cy="123210"/>
      </dsp:txXfrm>
    </dsp:sp>
    <dsp:sp modelId="{3A352FAF-646F-44B8-A1C6-0D9021F2E7CF}">
      <dsp:nvSpPr>
        <dsp:cNvPr id="0" name=""/>
        <dsp:cNvSpPr/>
      </dsp:nvSpPr>
      <dsp:spPr>
        <a:xfrm>
          <a:off x="3480765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3495316" y="815370"/>
        <a:ext cx="798923" cy="467713"/>
      </dsp:txXfrm>
    </dsp:sp>
    <dsp:sp modelId="{74B0CE34-371C-4475-934D-F9A864A7BC5F}">
      <dsp:nvSpPr>
        <dsp:cNvPr id="0" name=""/>
        <dsp:cNvSpPr/>
      </dsp:nvSpPr>
      <dsp:spPr>
        <a:xfrm>
          <a:off x="439159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391592" y="987622"/>
        <a:ext cx="122879" cy="123210"/>
      </dsp:txXfrm>
    </dsp:sp>
    <dsp:sp modelId="{F462783B-9486-410B-A3EE-34D2F5AA1D15}">
      <dsp:nvSpPr>
        <dsp:cNvPr id="0" name=""/>
        <dsp:cNvSpPr/>
      </dsp:nvSpPr>
      <dsp:spPr>
        <a:xfrm>
          <a:off x="4640000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4654551" y="815370"/>
        <a:ext cx="798923" cy="467713"/>
      </dsp:txXfrm>
    </dsp:sp>
    <dsp:sp modelId="{5B94E700-4C57-4A14-B876-74214342C3C9}">
      <dsp:nvSpPr>
        <dsp:cNvPr id="0" name=""/>
        <dsp:cNvSpPr/>
      </dsp:nvSpPr>
      <dsp:spPr>
        <a:xfrm>
          <a:off x="5550828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50828" y="987622"/>
        <a:ext cx="122879" cy="123210"/>
      </dsp:txXfrm>
    </dsp:sp>
    <dsp:sp modelId="{308A73EC-2B3B-4743-B821-7BAB5A315E8E}">
      <dsp:nvSpPr>
        <dsp:cNvPr id="0" name=""/>
        <dsp:cNvSpPr/>
      </dsp:nvSpPr>
      <dsp:spPr>
        <a:xfrm>
          <a:off x="579923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5813787" y="815370"/>
        <a:ext cx="798923" cy="467713"/>
      </dsp:txXfrm>
    </dsp:sp>
    <dsp:sp modelId="{FF03AB62-FD27-4AF2-877F-D6D25E713D7C}">
      <dsp:nvSpPr>
        <dsp:cNvPr id="0" name=""/>
        <dsp:cNvSpPr/>
      </dsp:nvSpPr>
      <dsp:spPr>
        <a:xfrm>
          <a:off x="6710063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710063" y="987622"/>
        <a:ext cx="122879" cy="123210"/>
      </dsp:txXfrm>
    </dsp:sp>
    <dsp:sp modelId="{802BF3DC-113F-4BFF-A991-2A3899069898}">
      <dsp:nvSpPr>
        <dsp:cNvPr id="0" name=""/>
        <dsp:cNvSpPr/>
      </dsp:nvSpPr>
      <dsp:spPr>
        <a:xfrm>
          <a:off x="6958471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6973022" y="815370"/>
        <a:ext cx="798923" cy="467713"/>
      </dsp:txXfrm>
    </dsp:sp>
    <dsp:sp modelId="{6C276CC6-A6FE-43C4-B614-BCAE3C549C9C}">
      <dsp:nvSpPr>
        <dsp:cNvPr id="0" name=""/>
        <dsp:cNvSpPr/>
      </dsp:nvSpPr>
      <dsp:spPr>
        <a:xfrm>
          <a:off x="7869299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869299" y="987622"/>
        <a:ext cx="122879" cy="123210"/>
      </dsp:txXfrm>
    </dsp:sp>
    <dsp:sp modelId="{C399BA2F-E5B5-4BE0-8B0C-3474F0EB4587}">
      <dsp:nvSpPr>
        <dsp:cNvPr id="0" name=""/>
        <dsp:cNvSpPr/>
      </dsp:nvSpPr>
      <dsp:spPr>
        <a:xfrm>
          <a:off x="811770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8132257" y="815370"/>
        <a:ext cx="798923" cy="467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87B1F-392F-4109-BF94-FD1BC4B64C96}">
      <dsp:nvSpPr>
        <dsp:cNvPr id="0" name=""/>
        <dsp:cNvSpPr/>
      </dsp:nvSpPr>
      <dsp:spPr>
        <a:xfrm rot="5400000">
          <a:off x="1910527" y="323866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entonSans Book" panose="02000404020000020004" pitchFamily="50" charset="0"/>
            </a:rPr>
            <a:t>Social Security Number</a:t>
          </a:r>
          <a:endParaRPr lang="en-US" sz="1200" b="1" kern="1200" dirty="0">
            <a:latin typeface="BentonSans Book" panose="02000404020000020004" pitchFamily="50" charset="0"/>
          </a:endParaRPr>
        </a:p>
      </dsp:txBody>
      <dsp:txXfrm rot="-5400000">
        <a:off x="2162204" y="437842"/>
        <a:ext cx="751424" cy="863707"/>
      </dsp:txXfrm>
    </dsp:sp>
    <dsp:sp modelId="{894F4C27-F399-428F-90FE-49BE4CA614F9}">
      <dsp:nvSpPr>
        <dsp:cNvPr id="0" name=""/>
        <dsp:cNvSpPr/>
      </dsp:nvSpPr>
      <dsp:spPr>
        <a:xfrm>
          <a:off x="613593" y="366109"/>
          <a:ext cx="1400333" cy="75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92F17-B010-4C0D-82D8-865473503431}">
      <dsp:nvSpPr>
        <dsp:cNvPr id="0" name=""/>
        <dsp:cNvSpPr/>
      </dsp:nvSpPr>
      <dsp:spPr>
        <a:xfrm rot="5400000">
          <a:off x="731536" y="323866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BentonSans Book" panose="02000404020000020004" pitchFamily="50" charset="0"/>
            </a:rPr>
            <a:t>Student ID</a:t>
          </a:r>
          <a:endParaRPr lang="en-US" sz="1500" b="1" kern="1200" dirty="0">
            <a:latin typeface="BentonSans Book" panose="02000404020000020004" pitchFamily="50" charset="0"/>
          </a:endParaRPr>
        </a:p>
      </dsp:txBody>
      <dsp:txXfrm rot="-5400000">
        <a:off x="983213" y="437842"/>
        <a:ext cx="751424" cy="863707"/>
      </dsp:txXfrm>
    </dsp:sp>
    <dsp:sp modelId="{6ED011B3-2EE2-45FD-9999-551526983E0F}">
      <dsp:nvSpPr>
        <dsp:cNvPr id="0" name=""/>
        <dsp:cNvSpPr/>
      </dsp:nvSpPr>
      <dsp:spPr>
        <a:xfrm rot="5400000">
          <a:off x="1318773" y="1388922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BentonSans Book" panose="02000404020000020004" pitchFamily="50" charset="0"/>
            </a:rPr>
            <a:t>Email Address</a:t>
          </a:r>
          <a:endParaRPr lang="en-US" sz="1300" b="1" kern="1200" dirty="0">
            <a:latin typeface="BentonSans Book" panose="02000404020000020004" pitchFamily="50" charset="0"/>
          </a:endParaRPr>
        </a:p>
      </dsp:txBody>
      <dsp:txXfrm rot="-5400000">
        <a:off x="1570450" y="1502898"/>
        <a:ext cx="751424" cy="863707"/>
      </dsp:txXfrm>
    </dsp:sp>
    <dsp:sp modelId="{9622A786-C4DF-4F65-828B-F83F7D26AAB9}">
      <dsp:nvSpPr>
        <dsp:cNvPr id="0" name=""/>
        <dsp:cNvSpPr/>
      </dsp:nvSpPr>
      <dsp:spPr>
        <a:xfrm>
          <a:off x="0" y="1558318"/>
          <a:ext cx="1355161" cy="75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79C43-F8FD-499E-B38C-13E94486B0D5}">
      <dsp:nvSpPr>
        <dsp:cNvPr id="0" name=""/>
        <dsp:cNvSpPr/>
      </dsp:nvSpPr>
      <dsp:spPr>
        <a:xfrm rot="5400000">
          <a:off x="2497763" y="1388922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BentonSans Book" panose="02000404020000020004" pitchFamily="50" charset="0"/>
            </a:rPr>
            <a:t>EMPLID</a:t>
          </a:r>
          <a:endParaRPr lang="en-US" sz="1500" b="1" kern="1200" dirty="0">
            <a:latin typeface="BentonSans Book" panose="02000404020000020004" pitchFamily="50" charset="0"/>
          </a:endParaRPr>
        </a:p>
      </dsp:txBody>
      <dsp:txXfrm rot="-5400000">
        <a:off x="2749440" y="1502898"/>
        <a:ext cx="751424" cy="863707"/>
      </dsp:txXfrm>
    </dsp:sp>
    <dsp:sp modelId="{D68C3C3A-4FC2-44B5-AF32-63F955F61C77}">
      <dsp:nvSpPr>
        <dsp:cNvPr id="0" name=""/>
        <dsp:cNvSpPr/>
      </dsp:nvSpPr>
      <dsp:spPr>
        <a:xfrm rot="5400000">
          <a:off x="1910527" y="2453979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entonSans Book" panose="02000404020000020004" pitchFamily="50" charset="0"/>
            </a:rPr>
            <a:t>FSU Card Number</a:t>
          </a:r>
          <a:endParaRPr lang="en-US" sz="1200" b="1" kern="1200" dirty="0">
            <a:latin typeface="BentonSans Book" panose="02000404020000020004" pitchFamily="50" charset="0"/>
          </a:endParaRPr>
        </a:p>
      </dsp:txBody>
      <dsp:txXfrm rot="-5400000">
        <a:off x="2162204" y="2567955"/>
        <a:ext cx="751424" cy="863707"/>
      </dsp:txXfrm>
    </dsp:sp>
    <dsp:sp modelId="{4A9E12A4-4A69-4DC2-834A-9BDF824500D3}">
      <dsp:nvSpPr>
        <dsp:cNvPr id="0" name=""/>
        <dsp:cNvSpPr/>
      </dsp:nvSpPr>
      <dsp:spPr>
        <a:xfrm>
          <a:off x="3116872" y="2623374"/>
          <a:ext cx="1400333" cy="75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EDEE1-719A-4E4E-BD2A-926D8B7836CA}">
      <dsp:nvSpPr>
        <dsp:cNvPr id="0" name=""/>
        <dsp:cNvSpPr/>
      </dsp:nvSpPr>
      <dsp:spPr>
        <a:xfrm rot="5400000">
          <a:off x="731536" y="2453979"/>
          <a:ext cx="1254779" cy="10916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BentonSans Book" panose="02000404020000020004" pitchFamily="50" charset="0"/>
            </a:rPr>
            <a:t>Library Card Number</a:t>
          </a:r>
          <a:endParaRPr lang="en-US" sz="1500" b="1" kern="1200" dirty="0">
            <a:latin typeface="BentonSans Book" panose="02000404020000020004" pitchFamily="50" charset="0"/>
          </a:endParaRPr>
        </a:p>
      </dsp:txBody>
      <dsp:txXfrm rot="-5400000">
        <a:off x="983213" y="2567955"/>
        <a:ext cx="751424" cy="863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05E3-7AE0-4F17-8F9C-BC91A4BA490A}">
      <dsp:nvSpPr>
        <dsp:cNvPr id="0" name=""/>
        <dsp:cNvSpPr/>
      </dsp:nvSpPr>
      <dsp:spPr>
        <a:xfrm>
          <a:off x="3058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7609" y="815370"/>
        <a:ext cx="798923" cy="467713"/>
      </dsp:txXfrm>
    </dsp:sp>
    <dsp:sp modelId="{C76FC5CC-222A-41F2-86D0-422488A13076}">
      <dsp:nvSpPr>
        <dsp:cNvPr id="0" name=""/>
        <dsp:cNvSpPr/>
      </dsp:nvSpPr>
      <dsp:spPr>
        <a:xfrm>
          <a:off x="913886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913886" y="987622"/>
        <a:ext cx="122879" cy="123210"/>
      </dsp:txXfrm>
    </dsp:sp>
    <dsp:sp modelId="{E055BBD8-B1CD-44D9-82E2-DFA40CF5D46C}">
      <dsp:nvSpPr>
        <dsp:cNvPr id="0" name=""/>
        <dsp:cNvSpPr/>
      </dsp:nvSpPr>
      <dsp:spPr>
        <a:xfrm>
          <a:off x="1162294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176845" y="815370"/>
        <a:ext cx="798923" cy="467713"/>
      </dsp:txXfrm>
    </dsp:sp>
    <dsp:sp modelId="{9D6BE8E7-9C8D-4BD8-998F-5B0262229F7B}">
      <dsp:nvSpPr>
        <dsp:cNvPr id="0" name=""/>
        <dsp:cNvSpPr/>
      </dsp:nvSpPr>
      <dsp:spPr>
        <a:xfrm>
          <a:off x="207312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73122" y="987622"/>
        <a:ext cx="122879" cy="123210"/>
      </dsp:txXfrm>
    </dsp:sp>
    <dsp:sp modelId="{2B28622D-5304-421F-8304-30A9215BFEBF}">
      <dsp:nvSpPr>
        <dsp:cNvPr id="0" name=""/>
        <dsp:cNvSpPr/>
      </dsp:nvSpPr>
      <dsp:spPr>
        <a:xfrm>
          <a:off x="2321529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2336080" y="815370"/>
        <a:ext cx="798923" cy="467713"/>
      </dsp:txXfrm>
    </dsp:sp>
    <dsp:sp modelId="{5F411EC4-F366-4056-920F-1762FEC744B6}">
      <dsp:nvSpPr>
        <dsp:cNvPr id="0" name=""/>
        <dsp:cNvSpPr/>
      </dsp:nvSpPr>
      <dsp:spPr>
        <a:xfrm>
          <a:off x="3232357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32357" y="987622"/>
        <a:ext cx="122879" cy="123210"/>
      </dsp:txXfrm>
    </dsp:sp>
    <dsp:sp modelId="{3A352FAF-646F-44B8-A1C6-0D9021F2E7CF}">
      <dsp:nvSpPr>
        <dsp:cNvPr id="0" name=""/>
        <dsp:cNvSpPr/>
      </dsp:nvSpPr>
      <dsp:spPr>
        <a:xfrm>
          <a:off x="3480765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3495316" y="815370"/>
        <a:ext cx="798923" cy="467713"/>
      </dsp:txXfrm>
    </dsp:sp>
    <dsp:sp modelId="{74B0CE34-371C-4475-934D-F9A864A7BC5F}">
      <dsp:nvSpPr>
        <dsp:cNvPr id="0" name=""/>
        <dsp:cNvSpPr/>
      </dsp:nvSpPr>
      <dsp:spPr>
        <a:xfrm>
          <a:off x="439159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91592" y="987622"/>
        <a:ext cx="122879" cy="123210"/>
      </dsp:txXfrm>
    </dsp:sp>
    <dsp:sp modelId="{F462783B-9486-410B-A3EE-34D2F5AA1D15}">
      <dsp:nvSpPr>
        <dsp:cNvPr id="0" name=""/>
        <dsp:cNvSpPr/>
      </dsp:nvSpPr>
      <dsp:spPr>
        <a:xfrm>
          <a:off x="4640000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4654551" y="815370"/>
        <a:ext cx="798923" cy="467713"/>
      </dsp:txXfrm>
    </dsp:sp>
    <dsp:sp modelId="{5B94E700-4C57-4A14-B876-74214342C3C9}">
      <dsp:nvSpPr>
        <dsp:cNvPr id="0" name=""/>
        <dsp:cNvSpPr/>
      </dsp:nvSpPr>
      <dsp:spPr>
        <a:xfrm>
          <a:off x="5550828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50828" y="987622"/>
        <a:ext cx="122879" cy="123210"/>
      </dsp:txXfrm>
    </dsp:sp>
    <dsp:sp modelId="{308A73EC-2B3B-4743-B821-7BAB5A315E8E}">
      <dsp:nvSpPr>
        <dsp:cNvPr id="0" name=""/>
        <dsp:cNvSpPr/>
      </dsp:nvSpPr>
      <dsp:spPr>
        <a:xfrm>
          <a:off x="579923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5813787" y="815370"/>
        <a:ext cx="798923" cy="467713"/>
      </dsp:txXfrm>
    </dsp:sp>
    <dsp:sp modelId="{FF03AB62-FD27-4AF2-877F-D6D25E713D7C}">
      <dsp:nvSpPr>
        <dsp:cNvPr id="0" name=""/>
        <dsp:cNvSpPr/>
      </dsp:nvSpPr>
      <dsp:spPr>
        <a:xfrm>
          <a:off x="6710063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710063" y="987622"/>
        <a:ext cx="122879" cy="123210"/>
      </dsp:txXfrm>
    </dsp:sp>
    <dsp:sp modelId="{802BF3DC-113F-4BFF-A991-2A3899069898}">
      <dsp:nvSpPr>
        <dsp:cNvPr id="0" name=""/>
        <dsp:cNvSpPr/>
      </dsp:nvSpPr>
      <dsp:spPr>
        <a:xfrm>
          <a:off x="6958471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6973022" y="815370"/>
        <a:ext cx="798923" cy="467713"/>
      </dsp:txXfrm>
    </dsp:sp>
    <dsp:sp modelId="{6C276CC6-A6FE-43C4-B614-BCAE3C549C9C}">
      <dsp:nvSpPr>
        <dsp:cNvPr id="0" name=""/>
        <dsp:cNvSpPr/>
      </dsp:nvSpPr>
      <dsp:spPr>
        <a:xfrm>
          <a:off x="7869299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869299" y="987622"/>
        <a:ext cx="122879" cy="123210"/>
      </dsp:txXfrm>
    </dsp:sp>
    <dsp:sp modelId="{C399BA2F-E5B5-4BE0-8B0C-3474F0EB4587}">
      <dsp:nvSpPr>
        <dsp:cNvPr id="0" name=""/>
        <dsp:cNvSpPr/>
      </dsp:nvSpPr>
      <dsp:spPr>
        <a:xfrm>
          <a:off x="811770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8132257" y="815370"/>
        <a:ext cx="798923" cy="467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05E3-7AE0-4F17-8F9C-BC91A4BA490A}">
      <dsp:nvSpPr>
        <dsp:cNvPr id="0" name=""/>
        <dsp:cNvSpPr/>
      </dsp:nvSpPr>
      <dsp:spPr>
        <a:xfrm>
          <a:off x="3058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IDENTIFY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7609" y="815370"/>
        <a:ext cx="798923" cy="467713"/>
      </dsp:txXfrm>
    </dsp:sp>
    <dsp:sp modelId="{C76FC5CC-222A-41F2-86D0-422488A13076}">
      <dsp:nvSpPr>
        <dsp:cNvPr id="0" name=""/>
        <dsp:cNvSpPr/>
      </dsp:nvSpPr>
      <dsp:spPr>
        <a:xfrm>
          <a:off x="913886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913886" y="987622"/>
        <a:ext cx="122879" cy="123210"/>
      </dsp:txXfrm>
    </dsp:sp>
    <dsp:sp modelId="{E055BBD8-B1CD-44D9-82E2-DFA40CF5D46C}">
      <dsp:nvSpPr>
        <dsp:cNvPr id="0" name=""/>
        <dsp:cNvSpPr/>
      </dsp:nvSpPr>
      <dsp:spPr>
        <a:xfrm>
          <a:off x="1162294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PROCESS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1176845" y="815370"/>
        <a:ext cx="798923" cy="467713"/>
      </dsp:txXfrm>
    </dsp:sp>
    <dsp:sp modelId="{9D6BE8E7-9C8D-4BD8-998F-5B0262229F7B}">
      <dsp:nvSpPr>
        <dsp:cNvPr id="0" name=""/>
        <dsp:cNvSpPr/>
      </dsp:nvSpPr>
      <dsp:spPr>
        <a:xfrm>
          <a:off x="207312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73122" y="987622"/>
        <a:ext cx="122879" cy="123210"/>
      </dsp:txXfrm>
    </dsp:sp>
    <dsp:sp modelId="{2B28622D-5304-421F-8304-30A9215BFEBF}">
      <dsp:nvSpPr>
        <dsp:cNvPr id="0" name=""/>
        <dsp:cNvSpPr/>
      </dsp:nvSpPr>
      <dsp:spPr>
        <a:xfrm>
          <a:off x="2321529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STANDARDIZE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2336080" y="815370"/>
        <a:ext cx="798923" cy="467713"/>
      </dsp:txXfrm>
    </dsp:sp>
    <dsp:sp modelId="{5F411EC4-F366-4056-920F-1762FEC744B6}">
      <dsp:nvSpPr>
        <dsp:cNvPr id="0" name=""/>
        <dsp:cNvSpPr/>
      </dsp:nvSpPr>
      <dsp:spPr>
        <a:xfrm>
          <a:off x="3232357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32357" y="987622"/>
        <a:ext cx="122879" cy="123210"/>
      </dsp:txXfrm>
    </dsp:sp>
    <dsp:sp modelId="{3A352FAF-646F-44B8-A1C6-0D9021F2E7CF}">
      <dsp:nvSpPr>
        <dsp:cNvPr id="0" name=""/>
        <dsp:cNvSpPr/>
      </dsp:nvSpPr>
      <dsp:spPr>
        <a:xfrm>
          <a:off x="3480765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MERGE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3495316" y="815370"/>
        <a:ext cx="798923" cy="467713"/>
      </dsp:txXfrm>
    </dsp:sp>
    <dsp:sp modelId="{74B0CE34-371C-4475-934D-F9A864A7BC5F}">
      <dsp:nvSpPr>
        <dsp:cNvPr id="0" name=""/>
        <dsp:cNvSpPr/>
      </dsp:nvSpPr>
      <dsp:spPr>
        <a:xfrm>
          <a:off x="4391592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91592" y="987622"/>
        <a:ext cx="122879" cy="123210"/>
      </dsp:txXfrm>
    </dsp:sp>
    <dsp:sp modelId="{F462783B-9486-410B-A3EE-34D2F5AA1D15}">
      <dsp:nvSpPr>
        <dsp:cNvPr id="0" name=""/>
        <dsp:cNvSpPr/>
      </dsp:nvSpPr>
      <dsp:spPr>
        <a:xfrm>
          <a:off x="4640000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STORE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4654551" y="815370"/>
        <a:ext cx="798923" cy="467713"/>
      </dsp:txXfrm>
    </dsp:sp>
    <dsp:sp modelId="{5B94E700-4C57-4A14-B876-74214342C3C9}">
      <dsp:nvSpPr>
        <dsp:cNvPr id="0" name=""/>
        <dsp:cNvSpPr/>
      </dsp:nvSpPr>
      <dsp:spPr>
        <a:xfrm>
          <a:off x="5550828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50828" y="987622"/>
        <a:ext cx="122879" cy="123210"/>
      </dsp:txXfrm>
    </dsp:sp>
    <dsp:sp modelId="{308A73EC-2B3B-4743-B821-7BAB5A315E8E}">
      <dsp:nvSpPr>
        <dsp:cNvPr id="0" name=""/>
        <dsp:cNvSpPr/>
      </dsp:nvSpPr>
      <dsp:spPr>
        <a:xfrm>
          <a:off x="579923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QUERY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5813787" y="815370"/>
        <a:ext cx="798923" cy="467713"/>
      </dsp:txXfrm>
    </dsp:sp>
    <dsp:sp modelId="{FF03AB62-FD27-4AF2-877F-D6D25E713D7C}">
      <dsp:nvSpPr>
        <dsp:cNvPr id="0" name=""/>
        <dsp:cNvSpPr/>
      </dsp:nvSpPr>
      <dsp:spPr>
        <a:xfrm>
          <a:off x="6710063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710063" y="987622"/>
        <a:ext cx="122879" cy="123210"/>
      </dsp:txXfrm>
    </dsp:sp>
    <dsp:sp modelId="{802BF3DC-113F-4BFF-A991-2A3899069898}">
      <dsp:nvSpPr>
        <dsp:cNvPr id="0" name=""/>
        <dsp:cNvSpPr/>
      </dsp:nvSpPr>
      <dsp:spPr>
        <a:xfrm>
          <a:off x="6958471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VISUALIZE 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6973022" y="815370"/>
        <a:ext cx="798923" cy="467713"/>
      </dsp:txXfrm>
    </dsp:sp>
    <dsp:sp modelId="{6C276CC6-A6FE-43C4-B614-BCAE3C549C9C}">
      <dsp:nvSpPr>
        <dsp:cNvPr id="0" name=""/>
        <dsp:cNvSpPr/>
      </dsp:nvSpPr>
      <dsp:spPr>
        <a:xfrm>
          <a:off x="7869299" y="946552"/>
          <a:ext cx="175541" cy="205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869299" y="987622"/>
        <a:ext cx="122879" cy="123210"/>
      </dsp:txXfrm>
    </dsp:sp>
    <dsp:sp modelId="{C399BA2F-E5B5-4BE0-8B0C-3474F0EB4587}">
      <dsp:nvSpPr>
        <dsp:cNvPr id="0" name=""/>
        <dsp:cNvSpPr/>
      </dsp:nvSpPr>
      <dsp:spPr>
        <a:xfrm>
          <a:off x="8117706" y="800819"/>
          <a:ext cx="828025" cy="4968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tx1"/>
              </a:solidFill>
              <a:latin typeface="BentonSans Book" panose="02000404020000020004" pitchFamily="50" charset="0"/>
            </a:rPr>
            <a:t>REPORT</a:t>
          </a:r>
          <a:endParaRPr lang="en-US" sz="800" b="0" kern="1200" dirty="0">
            <a:solidFill>
              <a:schemeClr val="tx1"/>
            </a:solidFill>
            <a:latin typeface="BentonSans Book" panose="02000404020000020004" pitchFamily="50" charset="0"/>
          </a:endParaRPr>
        </a:p>
      </dsp:txBody>
      <dsp:txXfrm>
        <a:off x="8132257" y="815370"/>
        <a:ext cx="798923" cy="46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A45E-3273-4B8C-94DD-71B4DFB33933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3BC2-4F34-44DE-A89F-77841C01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 in using </a:t>
            </a:r>
            <a:r>
              <a:rPr lang="en-US" dirty="0" err="1" smtClean="0"/>
              <a:t>LibCube</a:t>
            </a:r>
            <a:r>
              <a:rPr lang="en-US" dirty="0" smtClean="0"/>
              <a:t>-style data warehouses in library assessment is growing</a:t>
            </a:r>
          </a:p>
          <a:p>
            <a:pPr lvl="1"/>
            <a:r>
              <a:rPr lang="en-US" sz="2900" dirty="0" smtClean="0"/>
              <a:t>Following trends in Big Data and Analytics in several sectors</a:t>
            </a:r>
          </a:p>
          <a:p>
            <a:r>
              <a:rPr lang="en-US" dirty="0" smtClean="0"/>
              <a:t>Previous examples informed our development of the FSU Libraries’ </a:t>
            </a:r>
            <a:r>
              <a:rPr lang="en-US" dirty="0" err="1" smtClean="0"/>
              <a:t>LibCube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Adding to the extant literature, we have revealed new areas for consideration, including:</a:t>
            </a:r>
          </a:p>
          <a:p>
            <a:pPr lvl="1"/>
            <a:r>
              <a:rPr lang="en-US" sz="2900" dirty="0" smtClean="0"/>
              <a:t>Using data inventories to help identify organizational data and build community buy-in</a:t>
            </a:r>
          </a:p>
          <a:p>
            <a:pPr lvl="1"/>
            <a:r>
              <a:rPr lang="en-US" sz="2900" dirty="0" smtClean="0"/>
              <a:t>Working with campus partners to develop proper research ethics and protocols </a:t>
            </a:r>
          </a:p>
          <a:p>
            <a:pPr lvl="1"/>
            <a:r>
              <a:rPr lang="en-US" sz="2900" dirty="0" smtClean="0"/>
              <a:t>Exploring best practices for processing and standardizing data in consultation with methodologists and statisticians </a:t>
            </a:r>
          </a:p>
          <a:p>
            <a:pPr lvl="1"/>
            <a:r>
              <a:rPr lang="en-US" sz="2900" dirty="0" smtClean="0"/>
              <a:t>Developing data privacy and technical workflows in partnership with library and campus ITS</a:t>
            </a:r>
          </a:p>
          <a:p>
            <a:pPr lvl="1"/>
            <a:r>
              <a:rPr lang="en-US" sz="2900" dirty="0" smtClean="0"/>
              <a:t>Considering types of end-users for various levels of interaction with the data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Several phases still to work through</a:t>
            </a:r>
          </a:p>
          <a:p>
            <a:r>
              <a:rPr lang="en-US" dirty="0" smtClean="0"/>
              <a:t>Questions remain about analyses that are ethical, possible, and empirically sound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300" b="1" dirty="0" smtClean="0"/>
          </a:p>
          <a:p>
            <a:pPr marL="0" indent="0" algn="ctr">
              <a:buNone/>
            </a:pPr>
            <a:r>
              <a:rPr lang="en-US" sz="3400" b="1" dirty="0" smtClean="0"/>
              <a:t>We hope our experience will help others in exploring this option for their library!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7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b="1" dirty="0" smtClean="0"/>
              <a:t>Traditional Library Assessment </a:t>
            </a:r>
          </a:p>
          <a:p>
            <a:pPr lvl="1"/>
            <a:r>
              <a:rPr lang="en-US" sz="1600" dirty="0" smtClean="0"/>
              <a:t>One or two data sources demonstrate value/impact to stakeholders</a:t>
            </a:r>
          </a:p>
          <a:p>
            <a:pPr lvl="1"/>
            <a:r>
              <a:rPr lang="en-US" sz="1600" dirty="0" smtClean="0"/>
              <a:t>Disparate data sources</a:t>
            </a:r>
          </a:p>
          <a:p>
            <a:pPr lvl="2"/>
            <a:r>
              <a:rPr lang="en-US" sz="1400" dirty="0" smtClean="0"/>
              <a:t>Collected inconsistently: different times, methods, management and sharing practices</a:t>
            </a:r>
          </a:p>
          <a:p>
            <a:pPr lvl="2"/>
            <a:r>
              <a:rPr lang="en-US" sz="1400" dirty="0" smtClean="0"/>
              <a:t>Lack standard identifier to connect data </a:t>
            </a:r>
          </a:p>
          <a:p>
            <a:pPr marL="914400" lvl="2" indent="0">
              <a:buNone/>
            </a:pPr>
            <a:endParaRPr lang="en-US" sz="700" dirty="0" smtClean="0"/>
          </a:p>
          <a:p>
            <a:r>
              <a:rPr lang="en-US" sz="1900" b="1" dirty="0" smtClean="0"/>
              <a:t>Library Cube Innovation </a:t>
            </a:r>
          </a:p>
          <a:p>
            <a:pPr lvl="1"/>
            <a:r>
              <a:rPr lang="en-US" sz="1600" dirty="0" smtClean="0"/>
              <a:t>Multiple datasets linked with common, unique identifier—Student ID</a:t>
            </a:r>
          </a:p>
          <a:p>
            <a:pPr lvl="1"/>
            <a:r>
              <a:rPr lang="en-US" sz="1600" dirty="0" smtClean="0"/>
              <a:t>Reports and statistical analyses generated from all datasets</a:t>
            </a:r>
          </a:p>
          <a:p>
            <a:pPr lvl="1"/>
            <a:r>
              <a:rPr lang="en-US" sz="1600" dirty="0" smtClean="0"/>
              <a:t>Can be combined with institutional data</a:t>
            </a:r>
          </a:p>
          <a:p>
            <a:pPr lvl="1"/>
            <a:r>
              <a:rPr lang="en-US" sz="1600" dirty="0" smtClean="0"/>
              <a:t>More comprehensive snapshot for short-term and long-term decision-making</a:t>
            </a:r>
          </a:p>
          <a:p>
            <a:pPr marL="457200" lvl="1" indent="0">
              <a:buNone/>
            </a:pPr>
            <a:endParaRPr lang="en-US" sz="700" dirty="0" smtClean="0"/>
          </a:p>
          <a:p>
            <a:r>
              <a:rPr lang="en-US" sz="1900" b="1" dirty="0" smtClean="0"/>
              <a:t>Benefits of Library Cube for Academic Libraries </a:t>
            </a:r>
          </a:p>
          <a:p>
            <a:pPr lvl="1"/>
            <a:r>
              <a:rPr lang="en-US" sz="1600" dirty="0" smtClean="0"/>
              <a:t>Links use of library resources with student success</a:t>
            </a:r>
          </a:p>
          <a:p>
            <a:pPr lvl="1"/>
            <a:r>
              <a:rPr lang="en-US" sz="1600" dirty="0" smtClean="0"/>
              <a:t>Improves decision-making about resource allocations </a:t>
            </a:r>
          </a:p>
          <a:p>
            <a:pPr lvl="1"/>
            <a:r>
              <a:rPr lang="en-US" sz="1600" dirty="0" smtClean="0"/>
              <a:t>Determines if services are effective and how they can be improved</a:t>
            </a:r>
          </a:p>
          <a:p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1" dirty="0" smtClean="0"/>
              <a:t>University of Wollongong (UOW) Library, Australia</a:t>
            </a:r>
          </a:p>
          <a:p>
            <a:pPr lvl="1"/>
            <a:r>
              <a:rPr lang="en-US" sz="2000" dirty="0" smtClean="0"/>
              <a:t>Introduced the concept of a Library Cube in 2014</a:t>
            </a:r>
          </a:p>
          <a:p>
            <a:pPr lvl="1"/>
            <a:r>
              <a:rPr lang="en-US" sz="2000" dirty="0" smtClean="0"/>
              <a:t>University’s Performance Indicators Unit assisted with accessing additional student data</a:t>
            </a:r>
          </a:p>
          <a:p>
            <a:pPr marL="457200" lvl="1" indent="0">
              <a:buNone/>
            </a:pPr>
            <a:endParaRPr lang="en-US" sz="700" dirty="0" smtClean="0"/>
          </a:p>
          <a:p>
            <a:r>
              <a:rPr lang="en-US" sz="2300" b="1" dirty="0" smtClean="0"/>
              <a:t>Kennesaw State University (KSU) Library, Georgia, USA</a:t>
            </a:r>
          </a:p>
          <a:p>
            <a:pPr lvl="1"/>
            <a:r>
              <a:rPr lang="en-US" sz="2000" dirty="0" smtClean="0"/>
              <a:t>Replicated work done by UOW to develop their own </a:t>
            </a:r>
            <a:r>
              <a:rPr lang="en-US" sz="2000" dirty="0" err="1" smtClean="0"/>
              <a:t>LibCube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Found correlations between library resource usage and higher student GPAs</a:t>
            </a:r>
          </a:p>
          <a:p>
            <a:pPr lvl="1"/>
            <a:r>
              <a:rPr lang="en-US" sz="2000" dirty="0" smtClean="0"/>
              <a:t>KSU administration valued this type of assessment and committed more resources for future data projects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2300" b="1" dirty="0" smtClean="0"/>
              <a:t>University of Minnesota, Minnesota, USA </a:t>
            </a:r>
          </a:p>
          <a:p>
            <a:pPr lvl="1"/>
            <a:r>
              <a:rPr lang="en-US" sz="2000" b="1" i="1" dirty="0" smtClean="0"/>
              <a:t>Library Data and Student Success Project</a:t>
            </a:r>
            <a:r>
              <a:rPr lang="en-US" sz="2000" dirty="0" smtClean="0"/>
              <a:t>: Tracks general library use with Student IDs and pairs it with the university’s organizational data office for a more complex database </a:t>
            </a:r>
          </a:p>
          <a:p>
            <a:pPr lvl="1"/>
            <a:r>
              <a:rPr lang="en-US" sz="2000" dirty="0" smtClean="0"/>
              <a:t>UM’s Data Life Cycle</a:t>
            </a:r>
          </a:p>
          <a:p>
            <a:pPr lvl="2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  <a:latin typeface="BentonSans Book" panose="02000404020000020004" pitchFamily="50" charset="0"/>
                <a:cs typeface="Arial"/>
              </a:rPr>
              <a:t>Organizational data strategist receives library data</a:t>
            </a:r>
          </a:p>
          <a:p>
            <a:pPr lvl="2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  <a:latin typeface="BentonSans Book" panose="02000404020000020004" pitchFamily="50" charset="0"/>
                <a:cs typeface="Arial"/>
              </a:rPr>
              <a:t>Processes data and provides access for analysis and reporting</a:t>
            </a:r>
          </a:p>
          <a:p>
            <a:pPr lvl="2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  <a:latin typeface="BentonSans Book" panose="02000404020000020004" pitchFamily="50" charset="0"/>
                <a:cs typeface="Arial"/>
              </a:rPr>
              <a:t>Manages Microsoft Access database stored on campus server, includes additional demographic data</a:t>
            </a:r>
          </a:p>
          <a:p>
            <a:pPr lvl="2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  <a:latin typeface="BentonSans Book" panose="02000404020000020004" pitchFamily="50" charset="0"/>
                <a:cs typeface="Arial"/>
              </a:rPr>
              <a:t>Strategist does not store data locally, for data privacy and security reasons</a:t>
            </a:r>
          </a:p>
          <a:p>
            <a:pPr lvl="2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  <a:latin typeface="BentonSans Book" panose="02000404020000020004" pitchFamily="50" charset="0"/>
                <a:cs typeface="Arial"/>
              </a:rPr>
              <a:t>Data at individual level (as opposed to aggregated) is anonymized and Student IDs retained separately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b="1" dirty="0" smtClean="0"/>
              <a:t>Environmental Scan </a:t>
            </a:r>
          </a:p>
          <a:p>
            <a:pPr lvl="1"/>
            <a:r>
              <a:rPr lang="en-US" sz="2700" dirty="0" smtClean="0"/>
              <a:t>Several units on campus were already working on similar projects independently</a:t>
            </a:r>
          </a:p>
          <a:p>
            <a:pPr lvl="2"/>
            <a:r>
              <a:rPr lang="en-US" sz="2500" dirty="0" smtClean="0"/>
              <a:t>For example:  Office of Institutional Research and Office of Distance Learning</a:t>
            </a:r>
          </a:p>
          <a:p>
            <a:pPr lvl="1"/>
            <a:r>
              <a:rPr lang="en-US" sz="2700" dirty="0" smtClean="0"/>
              <a:t>All conducting research linking use of university resources and student success</a:t>
            </a:r>
          </a:p>
          <a:p>
            <a:pPr lvl="2"/>
            <a:r>
              <a:rPr lang="en-US" sz="2500" dirty="0" smtClean="0"/>
              <a:t>Influenced by development of State-mandated and Preeminent status performance metrics </a:t>
            </a:r>
          </a:p>
          <a:p>
            <a:pPr lvl="1"/>
            <a:r>
              <a:rPr lang="en-US" sz="2700" dirty="0" smtClean="0"/>
              <a:t>Different techniques for storing and analyzing the data</a:t>
            </a:r>
          </a:p>
          <a:p>
            <a:pPr lvl="2"/>
            <a:r>
              <a:rPr lang="en-US" sz="2500" b="1" dirty="0" smtClean="0"/>
              <a:t>On-premises big data analysis servers</a:t>
            </a:r>
          </a:p>
          <a:p>
            <a:pPr lvl="3"/>
            <a:r>
              <a:rPr lang="en-US" sz="2200" b="1" dirty="0" smtClean="0"/>
              <a:t>Pro: </a:t>
            </a:r>
            <a:r>
              <a:rPr lang="en-US" sz="2200" dirty="0" smtClean="0"/>
              <a:t>Greater control, query data as needed </a:t>
            </a:r>
          </a:p>
          <a:p>
            <a:pPr lvl="3"/>
            <a:r>
              <a:rPr lang="en-US" sz="2200" b="1" dirty="0" smtClean="0"/>
              <a:t>Con</a:t>
            </a:r>
            <a:r>
              <a:rPr lang="en-US" sz="2200" dirty="0" smtClean="0"/>
              <a:t>: Technology/hardware upkeep and replacement</a:t>
            </a:r>
          </a:p>
          <a:p>
            <a:pPr lvl="2"/>
            <a:r>
              <a:rPr lang="en-US" sz="2500" b="1" dirty="0" smtClean="0"/>
              <a:t>Third-party cloud-based vendors</a:t>
            </a:r>
          </a:p>
          <a:p>
            <a:pPr lvl="3"/>
            <a:r>
              <a:rPr lang="en-US" sz="2200" b="1" dirty="0" smtClean="0"/>
              <a:t>Pro: </a:t>
            </a:r>
            <a:r>
              <a:rPr lang="en-US" sz="2200" dirty="0" smtClean="0"/>
              <a:t>Technology/hardware owned by third-party, not in charge of maintenance</a:t>
            </a:r>
          </a:p>
          <a:p>
            <a:pPr lvl="3"/>
            <a:r>
              <a:rPr lang="en-US" sz="2200" b="1" dirty="0" smtClean="0"/>
              <a:t>Con: </a:t>
            </a:r>
            <a:r>
              <a:rPr lang="en-US" sz="2200" dirty="0" smtClean="0"/>
              <a:t>Less control, significant expenses for services and data upload/download</a:t>
            </a:r>
          </a:p>
          <a:p>
            <a:pPr marL="1371600" lvl="3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FSU</a:t>
            </a:r>
            <a:r>
              <a:rPr lang="en-US" sz="1200" baseline="0" dirty="0" smtClean="0"/>
              <a:t> ITS </a:t>
            </a:r>
            <a:r>
              <a:rPr lang="en-US" sz="1200" dirty="0" smtClean="0"/>
              <a:t>related to software, hardware, cloud services, storage of high-risk data, </a:t>
            </a:r>
            <a:r>
              <a:rPr lang="en-US" sz="1200" dirty="0" err="1" smtClean="0"/>
              <a:t>etc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FSU</a:t>
            </a:r>
            <a:r>
              <a:rPr lang="en-US" sz="1200" baseline="0" dirty="0" smtClean="0"/>
              <a:t> ITS </a:t>
            </a:r>
            <a:r>
              <a:rPr lang="en-US" sz="1200" dirty="0" smtClean="0"/>
              <a:t>related to software, hardware, cloud services, storage of high-risk data, </a:t>
            </a:r>
            <a:r>
              <a:rPr lang="en-US" sz="1200" dirty="0" err="1" smtClean="0"/>
              <a:t>etc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23BC2-4F34-44DE-A89F-77841C013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Adobe Garamond Pro" panose="02020502060506020403" pitchFamily="18" charset="0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BentonSans Book" panose="02000404020000020004" pitchFamily="50" charset="0"/>
                <a:cs typeface="Arial"/>
              </a:defRPr>
            </a:lvl1pPr>
            <a:lvl2pPr>
              <a:defRPr b="0" i="0">
                <a:latin typeface="BentonSans Book" panose="02000404020000020004" pitchFamily="50" charset="0"/>
                <a:cs typeface="Arial"/>
              </a:defRPr>
            </a:lvl2pPr>
            <a:lvl3pPr>
              <a:defRPr b="0" i="0">
                <a:latin typeface="BentonSans Book" panose="02000404020000020004" pitchFamily="50" charset="0"/>
                <a:cs typeface="Arial"/>
              </a:defRPr>
            </a:lvl3pPr>
            <a:lvl4pPr>
              <a:defRPr b="0" i="0">
                <a:latin typeface="BentonSans Book" panose="02000404020000020004" pitchFamily="50" charset="0"/>
                <a:cs typeface="Arial"/>
              </a:defRPr>
            </a:lvl4pPr>
            <a:lvl5pPr>
              <a:defRPr b="0" i="0">
                <a:latin typeface="BentonSans Book" panose="02000404020000020004" pitchFamily="50" charset="0"/>
                <a:cs typeface="Arial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6163"/>
            <a:ext cx="8229600" cy="299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Garamond Pro" panose="020205020605060204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entonSans Book" panose="02000404020000020004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entonSans Book" panose="02000404020000020004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entonSans Book" panose="02000404020000020004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entonSans Book" panose="02000404020000020004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entonSans Book" panose="02000404020000020004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dobe Garamond Pro Bold" panose="02020702060506020403" pitchFamily="18" charset="0"/>
              </a:rPr>
              <a:t>Building a ‘Library Cube’ </a:t>
            </a:r>
            <a:br>
              <a:rPr lang="en-US" sz="4000" dirty="0" smtClean="0">
                <a:latin typeface="Adobe Garamond Pro Bold" panose="02020702060506020403" pitchFamily="18" charset="0"/>
              </a:rPr>
            </a:br>
            <a:r>
              <a:rPr lang="en-US" sz="4000" dirty="0" smtClean="0">
                <a:latin typeface="Adobe Garamond Pro Bold" panose="02020702060506020403" pitchFamily="18" charset="0"/>
              </a:rPr>
              <a:t>from Scratch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645" y="2898921"/>
            <a:ext cx="8771934" cy="13144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dobe Garamond Pro" panose="02020502060506020403" pitchFamily="18" charset="0"/>
              </a:rPr>
              <a:t>  Dr</a:t>
            </a:r>
            <a:r>
              <a:rPr lang="en-US" sz="2400" dirty="0">
                <a:latin typeface="Adobe Garamond Pro" panose="02020502060506020403" pitchFamily="18" charset="0"/>
              </a:rPr>
              <a:t>. Jesse Klein </a:t>
            </a:r>
            <a:r>
              <a:rPr lang="en-US" sz="2400" dirty="0" smtClean="0">
                <a:latin typeface="Adobe Garamond Pro" panose="02020502060506020403" pitchFamily="18" charset="0"/>
              </a:rPr>
              <a:t>       Kirsten Kinsley        Louis </a:t>
            </a:r>
            <a:r>
              <a:rPr lang="en-US" sz="2400" dirty="0">
                <a:latin typeface="Adobe Garamond Pro" panose="02020502060506020403" pitchFamily="18" charset="0"/>
              </a:rPr>
              <a:t>Brooks </a:t>
            </a:r>
            <a:r>
              <a:rPr lang="en-US" sz="2400" dirty="0" smtClean="0">
                <a:latin typeface="Adobe Garamond Pro" panose="02020502060506020403" pitchFamily="18" charset="0"/>
              </a:rPr>
              <a:t>      Vijay </a:t>
            </a:r>
            <a:r>
              <a:rPr lang="en-US" sz="2400" dirty="0">
                <a:latin typeface="Adobe Garamond Pro" panose="02020502060506020403" pitchFamily="18" charset="0"/>
              </a:rPr>
              <a:t>Sojitra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435" y="670565"/>
            <a:ext cx="114300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spc="50" dirty="0" smtClean="0">
                <a:solidFill>
                  <a:srgbClr val="EAEAEA"/>
                </a:solidFill>
                <a:latin typeface="Adobe Garamond Pro" panose="02020502060506020403" pitchFamily="18" charset="0"/>
              </a:rPr>
              <a:t>LIBRARIES</a:t>
            </a:r>
            <a:endParaRPr lang="en-US" sz="1250" spc="50" dirty="0">
              <a:solidFill>
                <a:srgbClr val="EAEAEA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35" y="277685"/>
            <a:ext cx="1546681" cy="92049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638941" y="3262497"/>
            <a:ext cx="2106273" cy="52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dobe Garamond Pro" panose="02020502060506020403" pitchFamily="18" charset="0"/>
              </a:rPr>
              <a:t>Assessment Librarian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10434" y="3253562"/>
            <a:ext cx="2106273" cy="52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dobe Garamond Pro" panose="02020502060506020403" pitchFamily="18" charset="0"/>
              </a:rPr>
              <a:t>Head of Systems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86025" y="3292402"/>
            <a:ext cx="2106273" cy="52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dobe Garamond Pro" panose="02020502060506020403" pitchFamily="18" charset="0"/>
              </a:rPr>
              <a:t>Social Sciences Research &amp; Data Librarian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951686" y="3251759"/>
            <a:ext cx="2106273" cy="52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dobe Garamond Pro" panose="02020502060506020403" pitchFamily="18" charset="0"/>
              </a:rPr>
              <a:t>Graduate Researcher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043964" y="3979633"/>
            <a:ext cx="3056071" cy="864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Library Assessment Conference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Association of Research Libraries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Houston, TX, USA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December 6, 2018</a:t>
            </a:r>
            <a:endParaRPr lang="en-US" sz="1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</a:t>
            </a:r>
            <a:r>
              <a:rPr lang="en-US" dirty="0" err="1" smtClean="0"/>
              <a:t>LibCube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7"/>
            <a:ext cx="8229600" cy="293267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Identifying Data Sources </a:t>
            </a:r>
          </a:p>
          <a:p>
            <a:pPr lvl="1"/>
            <a:r>
              <a:rPr lang="en-US" dirty="0" smtClean="0"/>
              <a:t>Turnstiles </a:t>
            </a:r>
          </a:p>
          <a:p>
            <a:pPr lvl="1"/>
            <a:r>
              <a:rPr lang="en-US" dirty="0" smtClean="0"/>
              <a:t>Library Computer Logins/Activity</a:t>
            </a:r>
          </a:p>
          <a:p>
            <a:pPr lvl="1"/>
            <a:r>
              <a:rPr lang="en-US" dirty="0" smtClean="0"/>
              <a:t>Off-campus Authentication Logs </a:t>
            </a:r>
          </a:p>
          <a:p>
            <a:pPr lvl="1"/>
            <a:r>
              <a:rPr lang="en-US" dirty="0" smtClean="0"/>
              <a:t>Circulation Reports </a:t>
            </a:r>
          </a:p>
          <a:p>
            <a:pPr lvl="1"/>
            <a:r>
              <a:rPr lang="en-US" dirty="0" smtClean="0"/>
              <a:t>E-Resource Usage Reports </a:t>
            </a:r>
          </a:p>
          <a:p>
            <a:pPr lvl="1"/>
            <a:r>
              <a:rPr lang="en-US" dirty="0" smtClean="0"/>
              <a:t>Tutoring</a:t>
            </a:r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dirty="0" err="1" smtClean="0"/>
              <a:t>LibInsights</a:t>
            </a:r>
            <a:endParaRPr lang="en-US" dirty="0" smtClean="0"/>
          </a:p>
          <a:p>
            <a:pPr lvl="1"/>
            <a:r>
              <a:rPr lang="en-US" dirty="0" smtClean="0"/>
              <a:t>ILL/</a:t>
            </a:r>
            <a:r>
              <a:rPr lang="en-US" dirty="0" err="1" smtClean="0"/>
              <a:t>UBorrow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Student Demographics</a:t>
            </a:r>
          </a:p>
          <a:p>
            <a:pPr lvl="1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04868" y="1846165"/>
            <a:ext cx="4381932" cy="2775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BentonSans Book" panose="02000404020000020004" pitchFamily="50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BentonSans Book" panose="02000404020000020004" pitchFamily="50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BentonSans Book" panose="02000404020000020004" pitchFamily="50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BentonSans Book" panose="02000404020000020004" pitchFamily="50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BentonSans Book" panose="02000404020000020004" pitchFamily="50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Student Academic Outcomes </a:t>
            </a:r>
          </a:p>
          <a:p>
            <a:pPr lvl="1"/>
            <a:r>
              <a:rPr lang="en-US" dirty="0" smtClean="0"/>
              <a:t>Wayfinding and Focus Groups</a:t>
            </a:r>
          </a:p>
          <a:p>
            <a:pPr lvl="1"/>
            <a:r>
              <a:rPr lang="en-US" dirty="0" smtClean="0"/>
              <a:t>Workshop Registration/Attendance</a:t>
            </a:r>
          </a:p>
          <a:p>
            <a:pPr lvl="1"/>
            <a:r>
              <a:rPr lang="en-US" dirty="0" smtClean="0"/>
              <a:t>Canvas Analytics for Library Modules </a:t>
            </a:r>
          </a:p>
          <a:p>
            <a:pPr lvl="1"/>
            <a:r>
              <a:rPr lang="en-US" dirty="0" smtClean="0"/>
              <a:t>Consultation Request Forms </a:t>
            </a:r>
          </a:p>
          <a:p>
            <a:pPr lvl="1"/>
            <a:r>
              <a:rPr lang="en-US" dirty="0" smtClean="0"/>
              <a:t>Virtual Reference Interactions </a:t>
            </a:r>
          </a:p>
          <a:p>
            <a:pPr lvl="1"/>
            <a:r>
              <a:rPr lang="en-US" dirty="0" smtClean="0"/>
              <a:t>Library-Related Surveys </a:t>
            </a:r>
          </a:p>
          <a:p>
            <a:pPr lvl="1"/>
            <a:r>
              <a:rPr lang="en-US" dirty="0" smtClean="0"/>
              <a:t>Social Media Analytics </a:t>
            </a:r>
          </a:p>
          <a:p>
            <a:pPr lvl="1"/>
            <a:r>
              <a:rPr lang="en-US" dirty="0" smtClean="0"/>
              <a:t>Email Campaign Analytics </a:t>
            </a:r>
          </a:p>
          <a:p>
            <a:pPr lvl="1"/>
            <a:r>
              <a:rPr lang="en-US" dirty="0" smtClean="0"/>
              <a:t>Space/Study Room Requests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910" y="4424913"/>
            <a:ext cx="84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ntonSans Book" panose="02000404020000020004" pitchFamily="50" charset="0"/>
              </a:rPr>
              <a:t>SO MUCH DATA </a:t>
            </a:r>
            <a:endParaRPr lang="en-US" sz="2400" dirty="0">
              <a:latin typeface="BentonSans Book" panose="0200040402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a </a:t>
            </a:r>
            <a:r>
              <a:rPr lang="en-US" dirty="0" err="1"/>
              <a:t>LibCube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410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Data Processing </a:t>
            </a:r>
          </a:p>
          <a:p>
            <a:pPr lvl="1"/>
            <a:r>
              <a:rPr lang="en-US" sz="1500" dirty="0" smtClean="0"/>
              <a:t>Disparate datasets need processing prior to becoming useful in a merged format </a:t>
            </a:r>
          </a:p>
          <a:p>
            <a:pPr lvl="2"/>
            <a:r>
              <a:rPr lang="en-US" sz="1400" b="1" dirty="0" smtClean="0"/>
              <a:t>Inconsistent: 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00173" y="2607584"/>
            <a:ext cx="1628454" cy="5445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Data/File Management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35450" y="3270298"/>
            <a:ext cx="1495316" cy="728920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Metadata 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4949148" y="4280030"/>
            <a:ext cx="2388742" cy="616450"/>
          </a:xfrm>
          <a:prstGeom prst="flowChartDecisi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Level of Analysis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1708725" y="4116823"/>
            <a:ext cx="1868184" cy="754260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Respondent Identifiers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7992" y="4350526"/>
            <a:ext cx="1369887" cy="52055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BentonSans Book" panose="02000404020000020004" pitchFamily="50" charset="0"/>
              </a:rPr>
              <a:t>Deidentified</a:t>
            </a:r>
            <a:r>
              <a:rPr lang="en-US" sz="1200" b="1" dirty="0" smtClean="0">
                <a:latin typeface="BentonSans Book" panose="02000404020000020004" pitchFamily="50" charset="0"/>
              </a:rPr>
              <a:t> vs. Anonymized 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5283059" y="2664741"/>
            <a:ext cx="2388742" cy="616450"/>
          </a:xfrm>
          <a:prstGeom prst="parallelogram">
            <a:avLst/>
          </a:prstGeom>
          <a:solidFill>
            <a:srgbClr val="2C2A2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Missing/Invalid Data Codes 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4208" y="4144381"/>
            <a:ext cx="1474342" cy="6164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Sample Sizes 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673227" y="4216156"/>
            <a:ext cx="1226049" cy="70360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Time Frames</a:t>
            </a:r>
          </a:p>
        </p:txBody>
      </p:sp>
      <p:sp>
        <p:nvSpPr>
          <p:cNvPr id="12" name="Pentagon 11"/>
          <p:cNvSpPr/>
          <p:nvPr/>
        </p:nvSpPr>
        <p:spPr>
          <a:xfrm>
            <a:off x="6404707" y="3622646"/>
            <a:ext cx="2483992" cy="31592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Collection Frequency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1944491" y="2500870"/>
            <a:ext cx="1953801" cy="748302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BentonSans Book" panose="02000404020000020004" pitchFamily="50" charset="0"/>
              </a:rPr>
              <a:t>Date/Time Standards</a:t>
            </a:r>
            <a:endParaRPr lang="en-US" sz="1100" b="1" dirty="0">
              <a:latin typeface="BentonSans Book" panose="02000404020000020004" pitchFamily="50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544993" y="3341495"/>
            <a:ext cx="1799581" cy="603216"/>
          </a:xfrm>
          <a:prstGeom prst="wedgeEllipseCallou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BentonSans Book" panose="02000404020000020004" pitchFamily="50" charset="0"/>
              </a:rPr>
              <a:t>Storage/Sharing Protocols</a:t>
            </a:r>
            <a:endParaRPr lang="en-US" sz="1050" b="1" dirty="0">
              <a:latin typeface="BentonSans Book" panose="02000404020000020004" pitchFamily="50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748372" y="3405315"/>
            <a:ext cx="1326222" cy="739066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BentonSans Book" panose="02000404020000020004" pitchFamily="50" charset="0"/>
              </a:rPr>
              <a:t>Archiving &amp; Retention Policies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3973853" y="2433066"/>
            <a:ext cx="1243173" cy="75749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BentonSans Book" panose="02000404020000020004" pitchFamily="50" charset="0"/>
              </a:rPr>
              <a:t>Data Ownership</a:t>
            </a:r>
            <a:endParaRPr lang="en-US" sz="1100" b="1" dirty="0">
              <a:latin typeface="BentonSans Book" panose="02000404020000020004" pitchFamily="50" charset="0"/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7737835" y="2343409"/>
            <a:ext cx="1352763" cy="710630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Log of Data Changes</a:t>
            </a:r>
            <a:endParaRPr lang="en-US" sz="1200" b="1" dirty="0">
              <a:latin typeface="BentonSans Book" panose="02000404020000020004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</a:t>
            </a:r>
            <a:r>
              <a:rPr lang="en-US" dirty="0" err="1"/>
              <a:t>LibCube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4209393" cy="3063767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Standardizing Data</a:t>
            </a:r>
          </a:p>
          <a:p>
            <a:pPr lvl="1"/>
            <a:r>
              <a:rPr lang="en-US" sz="1800" dirty="0" smtClean="0"/>
              <a:t>Merging datasets requires a standard identifier or master key to link all data together</a:t>
            </a:r>
          </a:p>
          <a:p>
            <a:pPr lvl="1"/>
            <a:r>
              <a:rPr lang="en-US" sz="1800" dirty="0" smtClean="0"/>
              <a:t>Data needs to “speak” to each other to be useful</a:t>
            </a:r>
          </a:p>
          <a:p>
            <a:pPr lvl="1"/>
            <a:r>
              <a:rPr lang="en-US" sz="1800" b="1" i="1" dirty="0" smtClean="0"/>
              <a:t>Possible Standard IDs?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8024308"/>
              </p:ext>
            </p:extLst>
          </p:nvPr>
        </p:nvGraphicFramePr>
        <p:xfrm>
          <a:off x="4801455" y="1273996"/>
          <a:ext cx="4517206" cy="386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</a:t>
            </a:r>
            <a:r>
              <a:rPr lang="en-US" dirty="0" err="1"/>
              <a:t>LibCube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540673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Technical/Logistical Concerns</a:t>
            </a:r>
          </a:p>
          <a:p>
            <a:pPr lvl="1"/>
            <a:r>
              <a:rPr lang="en-US" sz="1400" b="1" dirty="0" smtClean="0"/>
              <a:t>Existing Data</a:t>
            </a:r>
          </a:p>
          <a:p>
            <a:pPr lvl="2"/>
            <a:r>
              <a:rPr lang="en-US" sz="1200" dirty="0" smtClean="0"/>
              <a:t>Data sources stored/managed in systems not designed to work together</a:t>
            </a:r>
          </a:p>
          <a:p>
            <a:pPr lvl="3"/>
            <a:r>
              <a:rPr lang="en-US" sz="1100" dirty="0" smtClean="0"/>
              <a:t>Oracle, PeopleSoft, Excel, Power BI, Microsoft Access, SQL Databases, Word, Cloud</a:t>
            </a:r>
          </a:p>
          <a:p>
            <a:pPr lvl="2"/>
            <a:r>
              <a:rPr lang="en-US" sz="1200" dirty="0" smtClean="0"/>
              <a:t>Hosted by stakeholders with varying willingness/ability to share </a:t>
            </a:r>
          </a:p>
          <a:p>
            <a:pPr lvl="2"/>
            <a:r>
              <a:rPr lang="en-US" sz="1200" dirty="0" smtClean="0"/>
              <a:t>Common denominators for working with all data?</a:t>
            </a:r>
          </a:p>
          <a:p>
            <a:pPr marL="0" lvl="2" indent="0" algn="ctr">
              <a:buNone/>
            </a:pPr>
            <a:r>
              <a:rPr lang="en-US" sz="1600" b="1" cap="all" dirty="0" smtClean="0"/>
              <a:t>communication and spreadsheets! </a:t>
            </a:r>
          </a:p>
          <a:p>
            <a:pPr marL="457200" lvl="1" indent="0">
              <a:buNone/>
            </a:pPr>
            <a:endParaRPr lang="en-US" sz="300" b="1" dirty="0" smtClean="0"/>
          </a:p>
          <a:p>
            <a:pPr lvl="1"/>
            <a:r>
              <a:rPr lang="en-US" sz="1400" b="1" dirty="0" err="1" smtClean="0"/>
              <a:t>LibCube’s</a:t>
            </a:r>
            <a:r>
              <a:rPr lang="en-US" sz="1400" b="1" dirty="0" smtClean="0"/>
              <a:t> Future </a:t>
            </a:r>
          </a:p>
          <a:p>
            <a:pPr lvl="2"/>
            <a:r>
              <a:rPr lang="en-US" sz="1200" dirty="0" smtClean="0"/>
              <a:t>Collaboration and Open Communication</a:t>
            </a:r>
          </a:p>
          <a:p>
            <a:pPr lvl="2"/>
            <a:r>
              <a:rPr lang="en-US" sz="1200" dirty="0" smtClean="0"/>
              <a:t>IT Infrastructure </a:t>
            </a:r>
          </a:p>
          <a:p>
            <a:pPr lvl="2"/>
            <a:r>
              <a:rPr lang="en-US" sz="1200" dirty="0" smtClean="0"/>
              <a:t>Staff Capacity </a:t>
            </a:r>
          </a:p>
          <a:p>
            <a:pPr lvl="2"/>
            <a:r>
              <a:rPr lang="en-US" sz="1200" dirty="0" smtClean="0"/>
              <a:t>Support from Campus ITS </a:t>
            </a:r>
          </a:p>
          <a:p>
            <a:pPr lvl="2"/>
            <a:r>
              <a:rPr lang="en-US" sz="1200" dirty="0" smtClean="0"/>
              <a:t>Funding: </a:t>
            </a:r>
            <a:r>
              <a:rPr lang="en-US" sz="1100" dirty="0" smtClean="0"/>
              <a:t>Hardware, Software, Cloud-Based Storage, Staffing, Technical Support 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</a:t>
            </a:r>
            <a:r>
              <a:rPr lang="en-US" dirty="0" err="1"/>
              <a:t>LibCube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5249"/>
            <a:ext cx="8559579" cy="3478252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/>
              <a:t>End-User Conversations</a:t>
            </a:r>
          </a:p>
          <a:p>
            <a:pPr lvl="1"/>
            <a:r>
              <a:rPr lang="en-US" sz="2900" dirty="0"/>
              <a:t>Different levels of </a:t>
            </a:r>
            <a:r>
              <a:rPr lang="en-US" sz="2900" dirty="0" smtClean="0"/>
              <a:t>consumption </a:t>
            </a:r>
          </a:p>
          <a:p>
            <a:pPr lvl="2"/>
            <a:r>
              <a:rPr lang="en-US" sz="2500" b="1" dirty="0" smtClean="0"/>
              <a:t>Internal</a:t>
            </a:r>
          </a:p>
          <a:p>
            <a:pPr lvl="3"/>
            <a:r>
              <a:rPr lang="en-US" sz="2300" dirty="0" smtClean="0"/>
              <a:t>Administrators/managers who want real-time aggregated data  in the form of reports or data dashboards </a:t>
            </a:r>
          </a:p>
          <a:p>
            <a:pPr lvl="3"/>
            <a:r>
              <a:rPr lang="en-US" sz="2300" dirty="0" smtClean="0"/>
              <a:t>Statistical analysis of data for in-depth program evaluation and reporting </a:t>
            </a:r>
          </a:p>
          <a:p>
            <a:pPr lvl="3"/>
            <a:r>
              <a:rPr lang="en-US" sz="2300" dirty="0" smtClean="0"/>
              <a:t>Data visualization for web development and external reporting </a:t>
            </a:r>
          </a:p>
          <a:p>
            <a:pPr lvl="2"/>
            <a:r>
              <a:rPr lang="en-US" sz="2500" b="1" dirty="0" smtClean="0"/>
              <a:t>External</a:t>
            </a:r>
            <a:endParaRPr lang="en-US" b="1" dirty="0" smtClean="0"/>
          </a:p>
          <a:p>
            <a:pPr lvl="3"/>
            <a:r>
              <a:rPr lang="en-US" sz="2300" dirty="0" smtClean="0"/>
              <a:t>Institutional Researchers interested in using library data with other data </a:t>
            </a:r>
          </a:p>
          <a:p>
            <a:pPr lvl="3"/>
            <a:r>
              <a:rPr lang="en-US" sz="2300" dirty="0" smtClean="0"/>
              <a:t>Demonstrate impact/value of FSU Libraries on performance metrics </a:t>
            </a:r>
          </a:p>
          <a:p>
            <a:pPr lvl="3"/>
            <a:r>
              <a:rPr lang="en-US" sz="2300" dirty="0" smtClean="0"/>
              <a:t>Researchers from FSU and elsewhere interested in using library data for their research</a:t>
            </a:r>
          </a:p>
          <a:p>
            <a:pPr marL="1371600" lvl="3" indent="0">
              <a:buNone/>
            </a:pPr>
            <a:endParaRPr lang="en-US" sz="1300" dirty="0" smtClean="0"/>
          </a:p>
          <a:p>
            <a:pPr lvl="1"/>
            <a:r>
              <a:rPr lang="en-US" dirty="0" smtClean="0"/>
              <a:t>Most Useful </a:t>
            </a:r>
            <a:r>
              <a:rPr lang="en-US" dirty="0" err="1" smtClean="0"/>
              <a:t>LibCube</a:t>
            </a:r>
            <a:r>
              <a:rPr lang="en-US" dirty="0" smtClean="0"/>
              <a:t> Formats Based on End-User</a:t>
            </a:r>
          </a:p>
          <a:p>
            <a:pPr lvl="2"/>
            <a:r>
              <a:rPr lang="en-US" b="1" dirty="0" smtClean="0"/>
              <a:t>Master File:</a:t>
            </a:r>
            <a:r>
              <a:rPr lang="en-US" dirty="0" smtClean="0"/>
              <a:t> Massive spreadsheet with all raw data that gets regularly updated and backed up </a:t>
            </a:r>
          </a:p>
          <a:p>
            <a:pPr lvl="3"/>
            <a:r>
              <a:rPr lang="en-US" b="1" dirty="0" smtClean="0"/>
              <a:t>Pro: </a:t>
            </a:r>
            <a:r>
              <a:rPr lang="en-US" dirty="0" smtClean="0"/>
              <a:t>Necessary for statistical analysis programs, like SPSS, Stata, SAS </a:t>
            </a:r>
          </a:p>
          <a:p>
            <a:pPr lvl="3"/>
            <a:r>
              <a:rPr lang="en-US" b="1" dirty="0" smtClean="0"/>
              <a:t>Con:</a:t>
            </a:r>
            <a:r>
              <a:rPr lang="en-US" dirty="0" smtClean="0"/>
              <a:t> Becomes unwieldy quickly with too much data, difficult to manage, difficult to maintain data security </a:t>
            </a:r>
          </a:p>
          <a:p>
            <a:pPr lvl="2"/>
            <a:r>
              <a:rPr lang="en-US" b="1" dirty="0" smtClean="0"/>
              <a:t>Database</a:t>
            </a:r>
            <a:r>
              <a:rPr lang="en-US" dirty="0" smtClean="0"/>
              <a:t>: Segmented database with all raw data that gets regularly updated and backed up </a:t>
            </a:r>
          </a:p>
          <a:p>
            <a:pPr lvl="3"/>
            <a:r>
              <a:rPr lang="en-US" b="1" dirty="0" smtClean="0"/>
              <a:t>Pro:</a:t>
            </a:r>
            <a:r>
              <a:rPr lang="en-US" dirty="0" smtClean="0"/>
              <a:t> Easy to manage and query, can connect database to visualization/dashboard programs, can set up restriction parameters to “split” the database for backend and frontend users, better data security  </a:t>
            </a:r>
          </a:p>
          <a:p>
            <a:pPr lvl="3"/>
            <a:r>
              <a:rPr lang="en-US" b="1" dirty="0" smtClean="0"/>
              <a:t>Con:</a:t>
            </a:r>
            <a:r>
              <a:rPr lang="en-US" dirty="0" smtClean="0"/>
              <a:t> Takes specialized knowledge to create/maintain/use database, difficult to use for many end-users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79" y="1738007"/>
            <a:ext cx="2745834" cy="3230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0" y="1738007"/>
            <a:ext cx="3389701" cy="3230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744" y="1679643"/>
            <a:ext cx="1290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Processed Turnstile Data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151" y="1679643"/>
            <a:ext cx="1290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Turnstile Data in Tableau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6809" y="1958502"/>
            <a:ext cx="343710" cy="3009899"/>
          </a:xfrm>
          <a:prstGeom prst="roundRect">
            <a:avLst/>
          </a:prstGeom>
          <a:pattFill prst="lgConfetti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03343" y="2227946"/>
            <a:ext cx="414499" cy="2725825"/>
          </a:xfrm>
          <a:prstGeom prst="roundRect">
            <a:avLst/>
          </a:prstGeom>
          <a:pattFill prst="lgConfetti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344" y="2299572"/>
            <a:ext cx="103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BentonSans Book" panose="02000404020000020004" pitchFamily="50" charset="0"/>
              </a:rPr>
              <a:t>(user-specific numbers hidden)</a:t>
            </a:r>
            <a:endParaRPr lang="en-US" sz="900" dirty="0">
              <a:latin typeface="BentonSans Book" panose="0200040402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7239" y="2317834"/>
            <a:ext cx="103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BentonSans Book" panose="02000404020000020004" pitchFamily="50" charset="0"/>
              </a:rPr>
              <a:t>(user-specific numbers hidden)</a:t>
            </a:r>
            <a:endParaRPr lang="en-US" sz="900" dirty="0">
              <a:latin typeface="BentonSans Book" panose="0200040402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97" y="1746547"/>
            <a:ext cx="7066484" cy="161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97" y="3507043"/>
            <a:ext cx="7066484" cy="147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46547"/>
            <a:ext cx="192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Research Consultation Request Form Data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71" y="3501799"/>
            <a:ext cx="192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Library Instruction Request Form Data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8988" y="3426281"/>
            <a:ext cx="8851393" cy="10973"/>
          </a:xfrm>
          <a:prstGeom prst="line">
            <a:avLst/>
          </a:prstGeom>
          <a:ln>
            <a:solidFill>
              <a:srgbClr val="782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394" y="2358563"/>
            <a:ext cx="1711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BentonSans Book" panose="02000404020000020004" pitchFamily="50" charset="0"/>
              </a:rPr>
              <a:t>(several columns hidden)</a:t>
            </a:r>
            <a:endParaRPr lang="en-US" sz="1000" dirty="0">
              <a:latin typeface="BentonSans Book" panose="0200040402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65" y="3901908"/>
            <a:ext cx="1711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BentonSans Book" panose="02000404020000020004" pitchFamily="50" charset="0"/>
              </a:rPr>
              <a:t>(several columns hidden)</a:t>
            </a:r>
            <a:endParaRPr lang="en-US" sz="1000" dirty="0">
              <a:latin typeface="BentonSans Book" panose="0200040402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662"/>
          <a:stretch/>
        </p:blipFill>
        <p:spPr>
          <a:xfrm>
            <a:off x="457200" y="1744463"/>
            <a:ext cx="4232307" cy="147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5" t="11340"/>
          <a:stretch/>
        </p:blipFill>
        <p:spPr>
          <a:xfrm>
            <a:off x="457200" y="3369403"/>
            <a:ext cx="6574239" cy="1580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9507" y="1744463"/>
            <a:ext cx="192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BentonSans Book" panose="02000404020000020004" pitchFamily="50" charset="0"/>
              </a:rPr>
              <a:t>LabStats</a:t>
            </a:r>
            <a:r>
              <a:rPr lang="en-US" sz="1400" b="1" dirty="0" smtClean="0">
                <a:latin typeface="BentonSans Book" panose="02000404020000020004" pitchFamily="50" charset="0"/>
              </a:rPr>
              <a:t> Session Summaries by User 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8609" y="3369403"/>
            <a:ext cx="192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BentonSans Book" panose="02000404020000020004" pitchFamily="50" charset="0"/>
              </a:rPr>
              <a:t>LabStats</a:t>
            </a:r>
            <a:r>
              <a:rPr lang="en-US" sz="1400" b="1" dirty="0" smtClean="0">
                <a:latin typeface="BentonSans Book" panose="02000404020000020004" pitchFamily="50" charset="0"/>
              </a:rPr>
              <a:t> Sessions by User and Station 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281" y="2148128"/>
            <a:ext cx="2018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BentonSans Book" panose="02000404020000020004" pitchFamily="50" charset="0"/>
              </a:rPr>
              <a:t>(user-specific numbers hidden)</a:t>
            </a:r>
            <a:endParaRPr lang="en-US" sz="900" dirty="0">
              <a:latin typeface="BentonSans Book" panose="02000404020000020004" pitchFamily="5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092147"/>
            <a:ext cx="413309" cy="1128005"/>
          </a:xfrm>
          <a:prstGeom prst="roundRect">
            <a:avLst/>
          </a:prstGeom>
          <a:pattFill prst="lgConfetti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4"/>
          <a:stretch/>
        </p:blipFill>
        <p:spPr>
          <a:xfrm>
            <a:off x="4676611" y="1602826"/>
            <a:ext cx="4391989" cy="3048147"/>
          </a:xfrm>
        </p:spPr>
      </p:pic>
      <p:sp>
        <p:nvSpPr>
          <p:cNvPr id="5" name="TextBox 4"/>
          <p:cNvSpPr txBox="1"/>
          <p:nvPr/>
        </p:nvSpPr>
        <p:spPr>
          <a:xfrm>
            <a:off x="-1" y="2124990"/>
            <a:ext cx="418795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BentonSans Book" panose="02000404020000020004" pitchFamily="50" charset="0"/>
              </a:rPr>
              <a:t>STUDENT-SPECIFIC, SENSITIVE VARIABLES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Card Center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Id</a:t>
            </a:r>
            <a:endParaRPr lang="en-US" sz="1200" dirty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FSUID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Last </a:t>
            </a:r>
            <a:r>
              <a:rPr lang="en-US" sz="1200" dirty="0" smtClean="0">
                <a:latin typeface="BentonSans Book" panose="02000404020000020004" pitchFamily="50" charset="0"/>
              </a:rPr>
              <a:t>Name</a:t>
            </a:r>
            <a:endParaRPr lang="en-US" sz="1200" dirty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First </a:t>
            </a:r>
            <a:r>
              <a:rPr lang="en-US" sz="1200" dirty="0" smtClean="0">
                <a:latin typeface="BentonSans Book" panose="02000404020000020004" pitchFamily="50" charset="0"/>
              </a:rPr>
              <a:t>Name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Campus Email </a:t>
            </a:r>
            <a:r>
              <a:rPr lang="en-US" sz="1200" dirty="0" smtClean="0">
                <a:latin typeface="BentonSans Book" panose="02000404020000020004" pitchFamily="50" charset="0"/>
              </a:rPr>
              <a:t>Address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Birth </a:t>
            </a:r>
            <a:r>
              <a:rPr lang="en-US" sz="1200" dirty="0" smtClean="0">
                <a:latin typeface="BentonSans Book" panose="02000404020000020004" pitchFamily="50" charset="0"/>
              </a:rPr>
              <a:t>Date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Gender </a:t>
            </a:r>
            <a:r>
              <a:rPr lang="en-US" sz="1200" dirty="0" smtClean="0">
                <a:latin typeface="BentonSans Book" panose="02000404020000020004" pitchFamily="50" charset="0"/>
              </a:rPr>
              <a:t>Code</a:t>
            </a: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Athletic </a:t>
            </a:r>
            <a:r>
              <a:rPr lang="en-US" sz="1200" dirty="0">
                <a:latin typeface="BentonSans Book" panose="02000404020000020004" pitchFamily="50" charset="0"/>
              </a:rPr>
              <a:t>Participation </a:t>
            </a:r>
            <a:r>
              <a:rPr lang="en-US" sz="1200" dirty="0" err="1" smtClean="0">
                <a:latin typeface="BentonSans Book" panose="02000404020000020004" pitchFamily="50" charset="0"/>
              </a:rPr>
              <a:t>Desc</a:t>
            </a:r>
            <a:endParaRPr lang="en-US" sz="1200" dirty="0" smtClean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Citizenship </a:t>
            </a:r>
            <a:r>
              <a:rPr lang="en-US" sz="1200" dirty="0">
                <a:latin typeface="BentonSans Book" panose="02000404020000020004" pitchFamily="50" charset="0"/>
              </a:rPr>
              <a:t>Status </a:t>
            </a:r>
            <a:r>
              <a:rPr lang="en-US" sz="1200" dirty="0" err="1" smtClean="0">
                <a:latin typeface="BentonSans Book" panose="02000404020000020004" pitchFamily="50" charset="0"/>
              </a:rPr>
              <a:t>Desc</a:t>
            </a:r>
            <a:endParaRPr lang="en-US" sz="1200" dirty="0" smtClean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Military Status </a:t>
            </a:r>
            <a:r>
              <a:rPr lang="en-US" sz="1200" dirty="0" err="1">
                <a:latin typeface="BentonSans Book" panose="02000404020000020004" pitchFamily="50" charset="0"/>
              </a:rPr>
              <a:t>Desc</a:t>
            </a:r>
            <a:r>
              <a:rPr lang="en-US" sz="1200" dirty="0">
                <a:latin typeface="BentonSans Book" panose="02000404020000020004" pitchFamily="50" charset="0"/>
              </a:rPr>
              <a:t>	</a:t>
            </a:r>
            <a:endParaRPr lang="en-US" sz="1200" dirty="0" smtClean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Student </a:t>
            </a:r>
            <a:r>
              <a:rPr lang="en-US" sz="1200" dirty="0">
                <a:latin typeface="BentonSans Book" panose="02000404020000020004" pitchFamily="50" charset="0"/>
              </a:rPr>
              <a:t>Ethnic Group </a:t>
            </a:r>
            <a:r>
              <a:rPr lang="en-US" sz="1200" dirty="0" err="1" smtClean="0">
                <a:latin typeface="BentonSans Book" panose="02000404020000020004" pitchFamily="50" charset="0"/>
              </a:rPr>
              <a:t>Desc</a:t>
            </a:r>
            <a:endParaRPr lang="en-US" sz="1200" dirty="0" smtClean="0">
              <a:latin typeface="BentonSans Book" panose="02000404020000020004" pitchFamily="50" charset="0"/>
            </a:endParaRPr>
          </a:p>
          <a:p>
            <a:pPr algn="ctr"/>
            <a:r>
              <a:rPr lang="en-US" sz="1200" dirty="0" smtClean="0">
                <a:latin typeface="BentonSans Book" panose="02000404020000020004" pitchFamily="50" charset="0"/>
              </a:rPr>
              <a:t>Citizenship </a:t>
            </a:r>
            <a:r>
              <a:rPr lang="en-US" sz="1200" dirty="0">
                <a:latin typeface="BentonSans Book" panose="02000404020000020004" pitchFamily="50" charset="0"/>
              </a:rPr>
              <a:t>Country </a:t>
            </a:r>
            <a:r>
              <a:rPr lang="en-US" sz="1200" dirty="0" err="1">
                <a:latin typeface="BentonSans Book" panose="02000404020000020004" pitchFamily="50" charset="0"/>
              </a:rPr>
              <a:t>Desc</a:t>
            </a:r>
            <a:endParaRPr lang="en-US" sz="1200" dirty="0">
              <a:latin typeface="BentonSans Book" panose="02000404020000020004" pitchFamily="50" charset="0"/>
            </a:endParaRPr>
          </a:p>
          <a:p>
            <a:endParaRPr lang="en-US" sz="1100" dirty="0">
              <a:latin typeface="BentonSans Book" panose="02000404020000020004" pitchFamily="50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502520" y="2753824"/>
            <a:ext cx="782727" cy="746150"/>
          </a:xfrm>
          <a:prstGeom prst="mathPlus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0222" y="1553114"/>
            <a:ext cx="264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entonSans Book" panose="02000404020000020004" pitchFamily="50" charset="0"/>
              </a:rPr>
              <a:t>OIR Term Statistics Module in Campus Database</a:t>
            </a:r>
            <a:endParaRPr lang="en-US" sz="1400" b="1" dirty="0">
              <a:latin typeface="BentonSans Book" panose="0200040402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60232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Where are we now?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0262831"/>
              </p:ext>
            </p:extLst>
          </p:nvPr>
        </p:nvGraphicFramePr>
        <p:xfrm>
          <a:off x="92467" y="1605154"/>
          <a:ext cx="8948791" cy="209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80036" y="3924463"/>
            <a:ext cx="1900842" cy="961735"/>
            <a:chOff x="3480765" y="800819"/>
            <a:chExt cx="828025" cy="496815"/>
          </a:xfrm>
        </p:grpSpPr>
        <p:sp>
          <p:nvSpPr>
            <p:cNvPr id="6" name="Rounded Rectangle 5"/>
            <p:cNvSpPr/>
            <p:nvPr/>
          </p:nvSpPr>
          <p:spPr>
            <a:xfrm>
              <a:off x="3480765" y="800819"/>
              <a:ext cx="828025" cy="4968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0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495317" y="815370"/>
              <a:ext cx="798923" cy="467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0" kern="1200" dirty="0" smtClean="0">
                  <a:solidFill>
                    <a:schemeClr val="tx1"/>
                  </a:solidFill>
                  <a:latin typeface="BentonSans Book" panose="02000404020000020004" pitchFamily="50" charset="0"/>
                </a:rPr>
                <a:t>MERGE</a:t>
              </a:r>
              <a:endParaRPr lang="en-US" b="0" kern="1200" dirty="0">
                <a:solidFill>
                  <a:schemeClr val="tx1"/>
                </a:solidFill>
                <a:latin typeface="BentonSans Book" panose="02000404020000020004" pitchFamily="50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3674337" y="3143335"/>
            <a:ext cx="712239" cy="554634"/>
            <a:chOff x="3232357" y="946552"/>
            <a:chExt cx="175541" cy="205350"/>
          </a:xfrm>
        </p:grpSpPr>
        <p:sp>
          <p:nvSpPr>
            <p:cNvPr id="9" name="Right Arrow 8"/>
            <p:cNvSpPr/>
            <p:nvPr/>
          </p:nvSpPr>
          <p:spPr>
            <a:xfrm>
              <a:off x="3232357" y="946552"/>
              <a:ext cx="175541" cy="205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 txBox="1"/>
            <p:nvPr/>
          </p:nvSpPr>
          <p:spPr>
            <a:xfrm>
              <a:off x="3232357" y="987622"/>
              <a:ext cx="122879" cy="123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40098" y="3152151"/>
            <a:ext cx="3194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BentonSans Book" panose="02000404020000020004" pitchFamily="50" charset="0"/>
              </a:rPr>
              <a:t>Continuing to identify data sources for inclusion and subsequent data processing</a:t>
            </a:r>
          </a:p>
          <a:p>
            <a:pPr algn="just"/>
            <a:endParaRPr lang="en-US" sz="1400" dirty="0" smtClean="0">
              <a:latin typeface="BentonSans Book" panose="02000404020000020004" pitchFamily="50" charset="0"/>
            </a:endParaRPr>
          </a:p>
          <a:p>
            <a:pPr algn="just"/>
            <a:r>
              <a:rPr lang="en-US" sz="1400" dirty="0" smtClean="0">
                <a:latin typeface="BentonSans Book" panose="02000404020000020004" pitchFamily="50" charset="0"/>
              </a:rPr>
              <a:t>Currently, merging several datasets that have been processed using Student ID/EMPLID as the standard identifier</a:t>
            </a:r>
            <a:endParaRPr lang="en-US" sz="1400" dirty="0">
              <a:latin typeface="BentonSans Book" panose="0200040402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248"/>
            <a:ext cx="8229600" cy="34782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latin typeface="BentonSans" panose="02000603040000020004" pitchFamily="50" charset="0"/>
              </a:rPr>
              <a:t>Background of Library Cube Concept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latin typeface="BentonSans" panose="02000603040000020004" pitchFamily="50" charset="0"/>
              </a:rPr>
              <a:t>Getting Started with a Library Cube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Environmental Scan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Data Security and Privacy Conversations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Creating Community Buy-In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Developing the Concept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latin typeface="BentonSans" panose="02000603040000020004" pitchFamily="50" charset="0"/>
              </a:rPr>
              <a:t>Building a </a:t>
            </a:r>
            <a:r>
              <a:rPr lang="en-US" sz="1800" b="1" dirty="0" err="1" smtClean="0">
                <a:latin typeface="BentonSans" panose="02000603040000020004" pitchFamily="50" charset="0"/>
              </a:rPr>
              <a:t>LibCube</a:t>
            </a:r>
            <a:r>
              <a:rPr lang="en-US" sz="1800" b="1" dirty="0" smtClean="0">
                <a:latin typeface="BentonSans" panose="02000603040000020004" pitchFamily="50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Identifying Data Sources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Data Processing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Standardizing Data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Technical/Logistical Concerns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00" dirty="0" smtClean="0">
                <a:latin typeface="BentonSans" panose="02000603040000020004" pitchFamily="50" charset="0"/>
              </a:rPr>
              <a:t>End-User Considerations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latin typeface="BentonSans" panose="02000603040000020004" pitchFamily="50" charset="0"/>
              </a:rPr>
              <a:t>Data Examples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latin typeface="BentonSans" panose="02000603040000020004" pitchFamily="50" charset="0"/>
              </a:rPr>
              <a:t>Discussion </a:t>
            </a:r>
          </a:p>
          <a:p>
            <a:endParaRPr lang="en-US" sz="1100" dirty="0">
              <a:latin typeface="BentonSans" panose="02000603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60232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Where are we now?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9364454"/>
              </p:ext>
            </p:extLst>
          </p:nvPr>
        </p:nvGraphicFramePr>
        <p:xfrm>
          <a:off x="92467" y="1605154"/>
          <a:ext cx="8948791" cy="209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2361" y="3021617"/>
            <a:ext cx="34047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BentonSans Book" panose="02000404020000020004" pitchFamily="50" charset="0"/>
              </a:rPr>
              <a:t>Merged data is being combined using an Excel spreadsheet—the Master File </a:t>
            </a:r>
          </a:p>
          <a:p>
            <a:pPr algn="just"/>
            <a:endParaRPr lang="en-US" sz="1300" dirty="0">
              <a:latin typeface="BentonSans Book" panose="02000404020000020004" pitchFamily="50" charset="0"/>
            </a:endParaRPr>
          </a:p>
          <a:p>
            <a:pPr algn="just"/>
            <a:r>
              <a:rPr lang="en-US" sz="1300" dirty="0" smtClean="0">
                <a:latin typeface="BentonSans Book" panose="02000404020000020004" pitchFamily="50" charset="0"/>
              </a:rPr>
              <a:t>Considering Microsoft Access for backend database management </a:t>
            </a:r>
          </a:p>
          <a:p>
            <a:pPr algn="just"/>
            <a:endParaRPr lang="en-US" sz="1300" dirty="0">
              <a:latin typeface="BentonSans Book" panose="02000404020000020004" pitchFamily="50" charset="0"/>
            </a:endParaRPr>
          </a:p>
          <a:p>
            <a:pPr algn="just"/>
            <a:r>
              <a:rPr lang="en-US" sz="1300" dirty="0" smtClean="0">
                <a:latin typeface="BentonSans Book" panose="02000404020000020004" pitchFamily="50" charset="0"/>
              </a:rPr>
              <a:t>Access database will have restricted parameters so only backend users will have access to standard identifiers for data rows</a:t>
            </a:r>
            <a:endParaRPr lang="en-US" sz="1300" dirty="0">
              <a:latin typeface="BentonSans Book" panose="02000404020000020004" pitchFamily="50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5079" y="3956015"/>
            <a:ext cx="1684635" cy="845948"/>
            <a:chOff x="4640000" y="800819"/>
            <a:chExt cx="828025" cy="496815"/>
          </a:xfrm>
        </p:grpSpPr>
        <p:sp>
          <p:nvSpPr>
            <p:cNvPr id="13" name="Rounded Rectangle 12"/>
            <p:cNvSpPr/>
            <p:nvPr/>
          </p:nvSpPr>
          <p:spPr>
            <a:xfrm>
              <a:off x="4640000" y="800819"/>
              <a:ext cx="828025" cy="4968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76501"/>
                <a:satOff val="22749"/>
                <a:lumOff val="4930"/>
                <a:alphaOff val="0"/>
              </a:schemeClr>
            </a:fillRef>
            <a:effectRef idx="0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4654551" y="815370"/>
              <a:ext cx="798923" cy="467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0" kern="1200" dirty="0" smtClean="0">
                  <a:solidFill>
                    <a:schemeClr val="tx1"/>
                  </a:solidFill>
                  <a:latin typeface="BentonSans Book" panose="02000404020000020004" pitchFamily="50" charset="0"/>
                </a:rPr>
                <a:t>STORE</a:t>
              </a:r>
              <a:endParaRPr lang="en-US" sz="800" b="0" kern="1200" dirty="0">
                <a:solidFill>
                  <a:schemeClr val="tx1"/>
                </a:solidFill>
                <a:latin typeface="BentonSans Book" panose="02000404020000020004" pitchFamily="50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5400000">
            <a:off x="4796206" y="3123522"/>
            <a:ext cx="755100" cy="640157"/>
            <a:chOff x="5550828" y="946552"/>
            <a:chExt cx="175541" cy="205350"/>
          </a:xfrm>
        </p:grpSpPr>
        <p:sp>
          <p:nvSpPr>
            <p:cNvPr id="16" name="Right Arrow 15"/>
            <p:cNvSpPr/>
            <p:nvPr/>
          </p:nvSpPr>
          <p:spPr>
            <a:xfrm>
              <a:off x="5550828" y="946552"/>
              <a:ext cx="175541" cy="205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 txBox="1"/>
            <p:nvPr/>
          </p:nvSpPr>
          <p:spPr>
            <a:xfrm>
              <a:off x="5550828" y="987622"/>
              <a:ext cx="122879" cy="123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59714" y="2812495"/>
            <a:ext cx="3084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dirty="0" smtClean="0">
              <a:latin typeface="BentonSans Book" panose="02000404020000020004" pitchFamily="50" charset="0"/>
            </a:endParaRPr>
          </a:p>
          <a:p>
            <a:pPr algn="just"/>
            <a:r>
              <a:rPr lang="en-US" sz="1300" dirty="0" smtClean="0">
                <a:latin typeface="BentonSans Book" panose="02000404020000020004" pitchFamily="50" charset="0"/>
              </a:rPr>
              <a:t>Considering linking Access database to frontend data visualization program Tableau to create data dashboards where internal stakeholders can create tables and graphs to report on their services </a:t>
            </a:r>
          </a:p>
          <a:p>
            <a:pPr algn="just"/>
            <a:endParaRPr lang="en-US" sz="1300" dirty="0">
              <a:latin typeface="BentonSans Book" panose="02000404020000020004" pitchFamily="50" charset="0"/>
            </a:endParaRPr>
          </a:p>
          <a:p>
            <a:pPr algn="just"/>
            <a:r>
              <a:rPr lang="en-US" sz="1300" dirty="0" smtClean="0">
                <a:latin typeface="BentonSans Book" panose="02000404020000020004" pitchFamily="50" charset="0"/>
              </a:rPr>
              <a:t>Library ITS will assist with secure and regular backups of data in all forms </a:t>
            </a:r>
            <a:endParaRPr lang="en-US" sz="1300" dirty="0">
              <a:latin typeface="BentonSans Book" panose="02000404020000020004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7"/>
            <a:ext cx="8229600" cy="348213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Interest in using </a:t>
            </a:r>
            <a:r>
              <a:rPr lang="en-US" dirty="0" err="1" smtClean="0"/>
              <a:t>LibCube</a:t>
            </a:r>
            <a:r>
              <a:rPr lang="en-US" dirty="0" smtClean="0"/>
              <a:t>-style data warehouses in library </a:t>
            </a:r>
            <a:r>
              <a:rPr lang="en-US" dirty="0"/>
              <a:t>assessment </a:t>
            </a:r>
            <a:r>
              <a:rPr lang="en-US" dirty="0" smtClean="0"/>
              <a:t>is growing</a:t>
            </a:r>
          </a:p>
          <a:p>
            <a:endParaRPr lang="en-US" dirty="0" smtClean="0"/>
          </a:p>
          <a:p>
            <a:r>
              <a:rPr lang="en-US" dirty="0" smtClean="0"/>
              <a:t>Previous examples informed our development of the FSU Libraries’ </a:t>
            </a:r>
            <a:r>
              <a:rPr lang="en-US" dirty="0" err="1" smtClean="0"/>
              <a:t>LibCube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Adding to the extant literature, we have revealed new areas for consideration, including:</a:t>
            </a:r>
          </a:p>
          <a:p>
            <a:pPr lvl="1"/>
            <a:r>
              <a:rPr lang="en-US" sz="2900" dirty="0" smtClean="0"/>
              <a:t>Using data inventories to help identify organizational data and build community buy-in</a:t>
            </a:r>
          </a:p>
          <a:p>
            <a:pPr lvl="1"/>
            <a:r>
              <a:rPr lang="en-US" sz="2900" dirty="0" smtClean="0"/>
              <a:t>Working with campus partners to develop proper research ethics and protocols </a:t>
            </a:r>
          </a:p>
          <a:p>
            <a:pPr lvl="1"/>
            <a:r>
              <a:rPr lang="en-US" sz="2900" dirty="0" smtClean="0"/>
              <a:t>Exploring best practices for processing and standardizing data in consultation with methodologists and statisticians </a:t>
            </a:r>
          </a:p>
          <a:p>
            <a:pPr lvl="1"/>
            <a:r>
              <a:rPr lang="en-US" sz="2900" dirty="0" smtClean="0"/>
              <a:t>Developing data privacy and technical workflows in partnership with library and campus ITS</a:t>
            </a:r>
          </a:p>
          <a:p>
            <a:pPr lvl="1"/>
            <a:r>
              <a:rPr lang="en-US" sz="2900" dirty="0" smtClean="0"/>
              <a:t>Considering types of end-users for various levels of interaction with the data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Several phases still to work through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 remain about analyses that are ethical, possible, and empirically sound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3400" b="1" dirty="0" smtClean="0"/>
              <a:t>We hope our experience will help others in exploring this option for their library!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</a:t>
            </a:r>
            <a:r>
              <a:rPr lang="en-US" dirty="0" err="1" smtClean="0"/>
              <a:t>LibCube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504" y="-104668"/>
            <a:ext cx="9447008" cy="5352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124" y="94892"/>
            <a:ext cx="53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ntonSans" panose="02000603040000020004" pitchFamily="50" charset="0"/>
              </a:rPr>
              <a:t>BUILDING A ‘LIBRARY CUBE’ FROM SCRATCH</a:t>
            </a:r>
            <a:endParaRPr lang="en-US" b="1" dirty="0">
              <a:solidFill>
                <a:schemeClr val="bg1"/>
              </a:solidFill>
              <a:latin typeface="BentonSans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3408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/>
              <a:t>Barocas</a:t>
            </a:r>
            <a:r>
              <a:rPr lang="en-US" dirty="0"/>
              <a:t>, Solon, and Helen </a:t>
            </a:r>
            <a:r>
              <a:rPr lang="en-US" dirty="0" err="1"/>
              <a:t>Nissenbaum</a:t>
            </a:r>
            <a:r>
              <a:rPr lang="en-US" dirty="0"/>
              <a:t>. "Big data's end run around procedural privacy protections." In </a:t>
            </a:r>
            <a:r>
              <a:rPr lang="en-US" i="1" dirty="0"/>
              <a:t>Privacy, Big Data, and the Public Good: Frameworks for Engagement</a:t>
            </a:r>
            <a:r>
              <a:rPr lang="en-US" dirty="0"/>
              <a:t>, edited by Julia Lane, Victoria </a:t>
            </a:r>
            <a:r>
              <a:rPr lang="en-US" dirty="0" err="1"/>
              <a:t>Stodden</a:t>
            </a:r>
            <a:r>
              <a:rPr lang="en-US" dirty="0"/>
              <a:t>, Stefan Bender, and Helen </a:t>
            </a:r>
            <a:r>
              <a:rPr lang="en-US" dirty="0" err="1"/>
              <a:t>Nissenbaum</a:t>
            </a:r>
            <a:r>
              <a:rPr lang="en-US" dirty="0"/>
              <a:t>, 44-75. Cambridge: Cambridge University Press, 2014.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Collins, Ellen, and Graham Stone. "Understanding Patterns of Library Use Among Undergraduate Students from Different Disciplines." </a:t>
            </a:r>
            <a:r>
              <a:rPr lang="en-US" i="1" dirty="0"/>
              <a:t>Evidence Based Library and Information Practice</a:t>
            </a:r>
            <a:r>
              <a:rPr lang="en-US" dirty="0"/>
              <a:t> 9, no. 2 (2014): 51-67.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Cox, Brian L., and Margie </a:t>
            </a:r>
            <a:r>
              <a:rPr lang="en-US" dirty="0" err="1"/>
              <a:t>Jantti</a:t>
            </a:r>
            <a:r>
              <a:rPr lang="en-US" dirty="0"/>
              <a:t>. "Capturing business intelligence required for targeted marketing, demonstrating value, and driving process improvement." </a:t>
            </a:r>
            <a:r>
              <a:rPr lang="en-US" i="1" dirty="0"/>
              <a:t>Library &amp; Information Science Research</a:t>
            </a:r>
            <a:r>
              <a:rPr lang="en-US" dirty="0"/>
              <a:t> 34, no. 4 (2012): 308-316.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Cox, Brian L., and Margie </a:t>
            </a:r>
            <a:r>
              <a:rPr lang="en-US" dirty="0" err="1"/>
              <a:t>Jantti</a:t>
            </a:r>
            <a:r>
              <a:rPr lang="en-US" dirty="0"/>
              <a:t>. “Discovering the Impact of Library Use and Student Performance.” </a:t>
            </a:r>
            <a:r>
              <a:rPr lang="en-US" i="1" dirty="0"/>
              <a:t>EDUCAUSE Review Online</a:t>
            </a:r>
            <a:r>
              <a:rPr lang="en-US" dirty="0"/>
              <a:t>, (2012)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Crawford, Gregory A. "The Academic Library and Student Retention and Graduation: An Exploratory Study." </a:t>
            </a:r>
            <a:r>
              <a:rPr lang="en-US" i="1" dirty="0"/>
              <a:t>Libraries and the Academy</a:t>
            </a:r>
            <a:r>
              <a:rPr lang="en-US" dirty="0"/>
              <a:t> 15, no. 1 (2018): 41-57.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Daly, Rebecca, and Lisa McIntosh. "Heresy or Innovation? Transforming culture and service for impact." </a:t>
            </a:r>
            <a:r>
              <a:rPr lang="en-US" i="1" dirty="0"/>
              <a:t>THETA: The Higher Education Technology Agenda</a:t>
            </a:r>
            <a:r>
              <a:rPr lang="en-US" dirty="0"/>
              <a:t>, (2013): 1-12.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Hellman, Eric. “Toward the Post-Privacy Library? Public Policy and Technical Pragmatics of Tracking and Marketing.” </a:t>
            </a:r>
            <a:r>
              <a:rPr lang="en-US" i="1" dirty="0"/>
              <a:t>American Libraries Magazine</a:t>
            </a:r>
            <a:r>
              <a:rPr lang="en-US" dirty="0"/>
              <a:t>, June 16, 2015.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Hosseini-</a:t>
            </a:r>
            <a:r>
              <a:rPr lang="en-US" dirty="0" err="1"/>
              <a:t>Ara</a:t>
            </a:r>
            <a:r>
              <a:rPr lang="en-US" dirty="0"/>
              <a:t>, M., and R. Jones. "Overcoming Our Habits and Learning to Measure Impact." </a:t>
            </a:r>
            <a:r>
              <a:rPr lang="en-US" i="1" dirty="0"/>
              <a:t>Computers in Libraries</a:t>
            </a:r>
            <a:r>
              <a:rPr lang="en-US" dirty="0"/>
              <a:t>, (2013): 3-7.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Ingham, Joanne. “Data warehousing: A tool for the outcomes assessment process.” </a:t>
            </a:r>
            <a:r>
              <a:rPr lang="en-US" i="1" dirty="0"/>
              <a:t>IEEE Transactions on Education</a:t>
            </a:r>
            <a:r>
              <a:rPr lang="en-US" dirty="0"/>
              <a:t> 43, no. 2 (2000): 132-136.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Jantti</a:t>
            </a:r>
            <a:r>
              <a:rPr lang="en-US" dirty="0"/>
              <a:t>, Margie. "One score on – the past, present and future of measurement at UOW Library." </a:t>
            </a:r>
            <a:r>
              <a:rPr lang="en-US" i="1" dirty="0"/>
              <a:t>Library Management</a:t>
            </a:r>
            <a:r>
              <a:rPr lang="en-US" dirty="0"/>
              <a:t> 36, no. 3 (2015): 201-207.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Khoo</a:t>
            </a:r>
            <a:r>
              <a:rPr lang="en-US" dirty="0"/>
              <a:t>, Michael, Lily Rozaklis, and Catherine Hall. 2012. "A survey of the use of ethnographic methods in the study of libraries and library users." </a:t>
            </a:r>
            <a:r>
              <a:rPr lang="en-US" i="1" dirty="0"/>
              <a:t>Library &amp; Information Science Research</a:t>
            </a:r>
            <a:r>
              <a:rPr lang="en-US" dirty="0"/>
              <a:t> 34, no. 2 (2012): 82-91.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Kitchin</a:t>
            </a:r>
            <a:r>
              <a:rPr lang="en-US" dirty="0"/>
              <a:t>, Rob. "Big Data, new epistemologies and paradigm shifts."</a:t>
            </a:r>
            <a:r>
              <a:rPr lang="en-US" i="1" dirty="0"/>
              <a:t> Big Data &amp; Society</a:t>
            </a:r>
            <a:r>
              <a:rPr lang="en-US" dirty="0"/>
              <a:t> 1, no. 1 (2014): 1-12.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Lambert, April D., Michelle Parker, and </a:t>
            </a:r>
            <a:r>
              <a:rPr lang="en-US" dirty="0" err="1"/>
              <a:t>Masooda</a:t>
            </a:r>
            <a:r>
              <a:rPr lang="en-US" dirty="0"/>
              <a:t> Bashir. "Library patron privacy in jeopardy an analysis of the privacy policies of digital content vendors."  </a:t>
            </a:r>
            <a:r>
              <a:rPr lang="en-US" i="1" dirty="0"/>
              <a:t>Proceedings of the Association for Information Science and Technology</a:t>
            </a:r>
            <a:r>
              <a:rPr lang="en-US" dirty="0"/>
              <a:t> 52,  no. 1 (2015):1-9.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3408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Mao, </a:t>
            </a:r>
            <a:r>
              <a:rPr lang="en-US" dirty="0" err="1"/>
              <a:t>Jingying</a:t>
            </a:r>
            <a:r>
              <a:rPr lang="en-US" dirty="0"/>
              <a:t>, and Kirsten Kinsley. “Embracing the Generalized Propensity Score Method: Measuring the Effect of Library Usage on First-Time-In-College Student Academic </a:t>
            </a:r>
            <a:r>
              <a:rPr lang="en-US" dirty="0" smtClean="0"/>
              <a:t>Success.” </a:t>
            </a:r>
            <a:r>
              <a:rPr lang="en-US" i="1" dirty="0"/>
              <a:t>Evidence Based Library and Information Practice</a:t>
            </a:r>
            <a:r>
              <a:rPr lang="en-US" dirty="0"/>
              <a:t> 12, no. 4 (2017): 129-57.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Mathiesen</a:t>
            </a:r>
            <a:r>
              <a:rPr lang="en-US" dirty="0"/>
              <a:t>, Kay, and Don </a:t>
            </a:r>
            <a:r>
              <a:rPr lang="en-US" dirty="0" err="1"/>
              <a:t>Fallis</a:t>
            </a:r>
            <a:r>
              <a:rPr lang="en-US" dirty="0"/>
              <a:t>. "Information Ethics and the Library Profession." In </a:t>
            </a:r>
            <a:r>
              <a:rPr lang="en-US" i="1" dirty="0"/>
              <a:t>The Handbook of Information and Computer Ethics</a:t>
            </a:r>
            <a:r>
              <a:rPr lang="en-US" dirty="0"/>
              <a:t>, edited by Kenneth E. </a:t>
            </a:r>
            <a:r>
              <a:rPr lang="en-US" dirty="0" err="1"/>
              <a:t>Himma</a:t>
            </a:r>
            <a:r>
              <a:rPr lang="en-US" dirty="0"/>
              <a:t>, and Herman T. </a:t>
            </a:r>
            <a:r>
              <a:rPr lang="en-US" dirty="0" err="1"/>
              <a:t>Tavani</a:t>
            </a:r>
            <a:r>
              <a:rPr lang="en-US" dirty="0"/>
              <a:t>, 219-244. Hoboken, NJ: John Wiley &amp; Sons, Inc., 2018.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Nackerud</a:t>
            </a:r>
            <a:r>
              <a:rPr lang="en-US" dirty="0"/>
              <a:t>, Krista M. Soria, </a:t>
            </a:r>
            <a:r>
              <a:rPr lang="en-US" dirty="0" err="1"/>
              <a:t>Fransen</a:t>
            </a:r>
            <a:r>
              <a:rPr lang="en-US" dirty="0"/>
              <a:t> Jan, and Shane. "Library Use and Undergraduate Student Outcomes: New Evidence for Students' Retention and Academic Success." </a:t>
            </a:r>
            <a:r>
              <a:rPr lang="en-US" i="1" dirty="0"/>
              <a:t>Libraries and the Academy</a:t>
            </a:r>
            <a:r>
              <a:rPr lang="en-US" dirty="0"/>
              <a:t> 13, no. 2 (2013): 147-164.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Neal, James G. “Stop the Madness: The Insanity of ROI and the Need for New Qualitative Measures of Academic Library Success.” </a:t>
            </a:r>
            <a:r>
              <a:rPr lang="en-US" i="1" dirty="0"/>
              <a:t>Proceedings of the ACRL 2011 Conference: A Declaration of Interdependence</a:t>
            </a:r>
            <a:r>
              <a:rPr lang="en-US" dirty="0"/>
              <a:t>. Philadelphia, PA: Association of College and Research Libraries, March 30–April 2, 2011.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Newman, Bobbi, and Bonnie </a:t>
            </a:r>
            <a:r>
              <a:rPr lang="en-US" dirty="0" err="1"/>
              <a:t>Tijerina</a:t>
            </a:r>
            <a:r>
              <a:rPr lang="en-US" dirty="0"/>
              <a:t>, eds. </a:t>
            </a:r>
            <a:r>
              <a:rPr lang="en-US" i="1" dirty="0"/>
              <a:t>Protecting Patron Privacy: A LITA Guide</a:t>
            </a:r>
            <a:r>
              <a:rPr lang="en-US" dirty="0"/>
              <a:t>. Washington, DC: </a:t>
            </a:r>
            <a:r>
              <a:rPr lang="en-US" dirty="0" err="1"/>
              <a:t>Rowman</a:t>
            </a:r>
            <a:r>
              <a:rPr lang="en-US" dirty="0"/>
              <a:t> &amp; Littlefield Publishers, 2017.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Renaud, John, Scott Britton, </a:t>
            </a:r>
            <a:r>
              <a:rPr lang="en-US" dirty="0" err="1"/>
              <a:t>Dingding</a:t>
            </a:r>
            <a:r>
              <a:rPr lang="en-US" dirty="0"/>
              <a:t> Wang, and </a:t>
            </a:r>
            <a:r>
              <a:rPr lang="en-US" dirty="0" err="1"/>
              <a:t>Mitsunori</a:t>
            </a:r>
            <a:r>
              <a:rPr lang="en-US" dirty="0"/>
              <a:t> </a:t>
            </a:r>
            <a:r>
              <a:rPr lang="en-US" dirty="0" err="1"/>
              <a:t>Ogihara</a:t>
            </a:r>
            <a:r>
              <a:rPr lang="en-US" dirty="0"/>
              <a:t>. "Mining library and university data to understand library use patterns." </a:t>
            </a:r>
            <a:r>
              <a:rPr lang="en-US" i="1" dirty="0"/>
              <a:t>The Electronic Library</a:t>
            </a:r>
            <a:r>
              <a:rPr lang="en-US" dirty="0"/>
              <a:t> 33, no. 3 (2015): 355-372.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Rubel</a:t>
            </a:r>
            <a:r>
              <a:rPr lang="en-US" dirty="0"/>
              <a:t>, Alan. "Libraries, Electronic Resources, and Privacy: The Case for Positive Intellectual Freedom." </a:t>
            </a:r>
            <a:r>
              <a:rPr lang="en-US" i="1" dirty="0"/>
              <a:t>Library Quarterly</a:t>
            </a:r>
            <a:r>
              <a:rPr lang="en-US" dirty="0"/>
              <a:t> 84, no. 2 (2018): 183-208.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Rubel</a:t>
            </a:r>
            <a:r>
              <a:rPr lang="en-US" dirty="0"/>
              <a:t>, Alan, and Kyle M. L. Jones. "Student privacy in learning analytics: An information ethics perspective." </a:t>
            </a:r>
            <a:r>
              <a:rPr lang="en-US" i="1" dirty="0"/>
              <a:t>The Information Society </a:t>
            </a:r>
            <a:r>
              <a:rPr lang="en-US" dirty="0"/>
              <a:t>32, no. 2 (2016): 143-159.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Scarletto</a:t>
            </a:r>
            <a:r>
              <a:rPr lang="en-US" dirty="0"/>
              <a:t>, Edith A., Kenneth J. </a:t>
            </a:r>
            <a:r>
              <a:rPr lang="en-US" dirty="0" err="1"/>
              <a:t>Burhanna</a:t>
            </a:r>
            <a:r>
              <a:rPr lang="en-US" dirty="0"/>
              <a:t>, and Elizabeth Richardson. "Wide Awake at 4AM: A Study of Late Night User Behavior, Perceptions and Performance at an Academic Library." </a:t>
            </a:r>
            <a:r>
              <a:rPr lang="en-US" i="1" dirty="0"/>
              <a:t>The Journal of Academic Librarianship</a:t>
            </a:r>
            <a:r>
              <a:rPr lang="en-US" dirty="0"/>
              <a:t> 39, no. 5 (2013): 371-377.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Soria, Krista M. "Factors Predicting the Importance of Libraries and Research Activities for Undergraduates." </a:t>
            </a:r>
            <a:r>
              <a:rPr lang="en-US" i="1" dirty="0"/>
              <a:t>The Journal of Academic Librarianship</a:t>
            </a:r>
            <a:r>
              <a:rPr lang="en-US" dirty="0"/>
              <a:t> 39, no. 6 (2013): 464-470.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Soria, Krista M., Jan </a:t>
            </a:r>
            <a:r>
              <a:rPr lang="en-US" dirty="0" err="1"/>
              <a:t>Fransen</a:t>
            </a:r>
            <a:r>
              <a:rPr lang="en-US" dirty="0"/>
              <a:t> and Shane </a:t>
            </a:r>
            <a:r>
              <a:rPr lang="en-US" dirty="0" err="1"/>
              <a:t>Nackerud</a:t>
            </a:r>
            <a:r>
              <a:rPr lang="en-US" dirty="0"/>
              <a:t>. "Library Use and Undergraduate Student Outcomes: New Evidence for Students’ Retention and Academic Success." </a:t>
            </a:r>
            <a:r>
              <a:rPr lang="en-US" i="1" dirty="0"/>
              <a:t>Libraries and the Academy</a:t>
            </a:r>
            <a:r>
              <a:rPr lang="en-US" dirty="0"/>
              <a:t> 13, no. 2 (2013): 147-164.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Soria, Krista M., Jan </a:t>
            </a:r>
            <a:r>
              <a:rPr lang="en-US" dirty="0" err="1"/>
              <a:t>Fransen</a:t>
            </a:r>
            <a:r>
              <a:rPr lang="en-US" dirty="0"/>
              <a:t> and Shane </a:t>
            </a:r>
            <a:r>
              <a:rPr lang="en-US" dirty="0" err="1"/>
              <a:t>Nackerud</a:t>
            </a:r>
            <a:r>
              <a:rPr lang="en-US" dirty="0"/>
              <a:t>. "Library Use and Undergraduate Student Outcomes: New Evidence for Students’ Retention and Academic Success." </a:t>
            </a:r>
            <a:r>
              <a:rPr lang="en-US" i="1" dirty="0"/>
              <a:t>Libraries and the Academy</a:t>
            </a:r>
            <a:r>
              <a:rPr lang="en-US" dirty="0"/>
              <a:t> 13, no. 2 (2013): 147-164.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340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Soria, Krista M., Jan </a:t>
            </a:r>
            <a:r>
              <a:rPr lang="en-US" sz="800" dirty="0" err="1"/>
              <a:t>Fransen</a:t>
            </a:r>
            <a:r>
              <a:rPr lang="en-US" sz="800" dirty="0"/>
              <a:t>, and Shane </a:t>
            </a:r>
            <a:r>
              <a:rPr lang="en-US" sz="800" dirty="0" err="1"/>
              <a:t>Nackerud</a:t>
            </a:r>
            <a:r>
              <a:rPr lang="en-US" sz="800" dirty="0"/>
              <a:t>. "The impact of academic library resources on undergraduates’ degree completion." </a:t>
            </a:r>
            <a:r>
              <a:rPr lang="en-US" sz="800" i="1" dirty="0"/>
              <a:t>College &amp; Research Libraries</a:t>
            </a:r>
            <a:r>
              <a:rPr lang="en-US" sz="800" dirty="0"/>
              <a:t> 78, no. 6 (2017): 812-823.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Soria, Krista M., Jan </a:t>
            </a:r>
            <a:r>
              <a:rPr lang="en-US" sz="800" dirty="0" err="1"/>
              <a:t>Fransen</a:t>
            </a:r>
            <a:r>
              <a:rPr lang="en-US" sz="800" dirty="0"/>
              <a:t>, and Shane </a:t>
            </a:r>
            <a:r>
              <a:rPr lang="en-US" sz="800" dirty="0" err="1"/>
              <a:t>Nackerud</a:t>
            </a:r>
            <a:r>
              <a:rPr lang="en-US" sz="800" dirty="0"/>
              <a:t>. "Beyond books: The extended academic benefits of library use for first-year college students." </a:t>
            </a:r>
            <a:r>
              <a:rPr lang="en-US" sz="800" i="1" dirty="0"/>
              <a:t>College &amp; Research Libraries</a:t>
            </a:r>
            <a:r>
              <a:rPr lang="en-US" sz="800" dirty="0"/>
              <a:t> 78, no. 1 (2017): 8-22.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Stone, Graham, and Bryony </a:t>
            </a:r>
            <a:r>
              <a:rPr lang="en-US" sz="800" dirty="0" err="1"/>
              <a:t>Ramsden</a:t>
            </a:r>
            <a:r>
              <a:rPr lang="en-US" sz="800" dirty="0"/>
              <a:t>. "Library Impact Data Project: Looking for the Link between Library Usage and Student Attainment." </a:t>
            </a:r>
            <a:r>
              <a:rPr lang="en-US" sz="800" i="1" dirty="0"/>
              <a:t>College &amp; Research Libraries</a:t>
            </a:r>
            <a:r>
              <a:rPr lang="en-US" sz="800" dirty="0"/>
              <a:t> 74, no. 6 (2013): 546-559. 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West, Darrell M. </a:t>
            </a:r>
            <a:r>
              <a:rPr lang="en-US" sz="800" i="1" dirty="0"/>
              <a:t>Big Data for Education: Data Mining, Data Analytics, and Web Dashboards</a:t>
            </a:r>
            <a:r>
              <a:rPr lang="en-US" sz="800" dirty="0"/>
              <a:t>. Brookings Institute, 2012. 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Zimmer, Michael. "Librarians’ Attitudes Regarding Information and Internet Privacy." </a:t>
            </a:r>
            <a:r>
              <a:rPr lang="en-US" sz="800" i="1" dirty="0"/>
              <a:t>The Library Quarterly: Information, Community, Policy</a:t>
            </a:r>
            <a:r>
              <a:rPr lang="en-US" sz="800" dirty="0"/>
              <a:t> 84, no. 2 (2014):123-151. </a:t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of Library Cube Concept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540673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Traditional Library Assessment </a:t>
            </a:r>
          </a:p>
          <a:p>
            <a:pPr lvl="1"/>
            <a:r>
              <a:rPr lang="en-US" sz="1600" dirty="0" smtClean="0"/>
              <a:t>One or two </a:t>
            </a:r>
            <a:r>
              <a:rPr lang="en-US" sz="1600" dirty="0"/>
              <a:t>data sources </a:t>
            </a:r>
            <a:r>
              <a:rPr lang="en-US" sz="1600" dirty="0" smtClean="0"/>
              <a:t>demonstrate value/impact to stakeholders</a:t>
            </a:r>
          </a:p>
          <a:p>
            <a:pPr lvl="1"/>
            <a:r>
              <a:rPr lang="en-US" sz="1600" dirty="0" smtClean="0"/>
              <a:t>Disparate data sources</a:t>
            </a:r>
          </a:p>
          <a:p>
            <a:pPr marL="914400" lvl="2" indent="0">
              <a:buNone/>
            </a:pPr>
            <a:endParaRPr lang="en-US" sz="700" dirty="0" smtClean="0"/>
          </a:p>
          <a:p>
            <a:r>
              <a:rPr lang="en-US" sz="1900" b="1" dirty="0" smtClean="0"/>
              <a:t>Library Cube Innovation </a:t>
            </a:r>
          </a:p>
          <a:p>
            <a:pPr lvl="1"/>
            <a:r>
              <a:rPr lang="en-US" sz="1600" dirty="0" smtClean="0"/>
              <a:t>Multiple datasets linked with common</a:t>
            </a:r>
            <a:r>
              <a:rPr lang="en-US" sz="1600" dirty="0"/>
              <a:t>, unique </a:t>
            </a:r>
            <a:r>
              <a:rPr lang="en-US" sz="1600" dirty="0" smtClean="0"/>
              <a:t>identifier—Student ID</a:t>
            </a:r>
          </a:p>
          <a:p>
            <a:pPr lvl="1"/>
            <a:r>
              <a:rPr lang="en-US" sz="1600" dirty="0" smtClean="0"/>
              <a:t>Reports and statistical </a:t>
            </a:r>
            <a:r>
              <a:rPr lang="en-US" sz="1600" dirty="0"/>
              <a:t>analyses </a:t>
            </a:r>
            <a:r>
              <a:rPr lang="en-US" sz="1600" dirty="0" smtClean="0"/>
              <a:t>generated from all datasets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r>
              <a:rPr lang="en-US" sz="1900" b="1" dirty="0" smtClean="0"/>
              <a:t>Benefits of Library Cube for Academic Libraries </a:t>
            </a:r>
          </a:p>
          <a:p>
            <a:pPr lvl="1"/>
            <a:r>
              <a:rPr lang="en-US" sz="1600" dirty="0" smtClean="0"/>
              <a:t>Links </a:t>
            </a:r>
            <a:r>
              <a:rPr lang="en-US" sz="1600" dirty="0"/>
              <a:t>use of library resources with student success</a:t>
            </a:r>
          </a:p>
          <a:p>
            <a:pPr lvl="1"/>
            <a:r>
              <a:rPr lang="en-US" sz="1600" dirty="0" smtClean="0"/>
              <a:t>Improves decision-making about resource allocations </a:t>
            </a:r>
          </a:p>
          <a:p>
            <a:pPr lvl="1"/>
            <a:r>
              <a:rPr lang="en-US" sz="1600" dirty="0" smtClean="0"/>
              <a:t>Determines if </a:t>
            </a:r>
            <a:r>
              <a:rPr lang="en-US" sz="1600" dirty="0"/>
              <a:t>services are effective and how they can be improved</a:t>
            </a:r>
          </a:p>
          <a:p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of Library Cube Concept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7"/>
            <a:ext cx="8384650" cy="3486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300" b="1" dirty="0" smtClean="0"/>
          </a:p>
          <a:p>
            <a:r>
              <a:rPr lang="en-US" sz="2300" b="1" dirty="0" smtClean="0"/>
              <a:t>University </a:t>
            </a:r>
            <a:r>
              <a:rPr lang="en-US" sz="2300" b="1" dirty="0"/>
              <a:t>of Wollongong </a:t>
            </a:r>
            <a:r>
              <a:rPr lang="en-US" sz="2300" b="1" dirty="0" smtClean="0"/>
              <a:t>(UOW) Library</a:t>
            </a:r>
            <a:r>
              <a:rPr lang="en-US" sz="2300" b="1" dirty="0"/>
              <a:t>, </a:t>
            </a:r>
            <a:r>
              <a:rPr lang="en-US" sz="2300" b="1" dirty="0" smtClean="0"/>
              <a:t>Australia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b="1" dirty="0" smtClean="0"/>
              <a:t>Kennesaw </a:t>
            </a:r>
            <a:r>
              <a:rPr lang="en-US" sz="2300" b="1" dirty="0"/>
              <a:t>State </a:t>
            </a:r>
            <a:r>
              <a:rPr lang="en-US" sz="2300" b="1" dirty="0" smtClean="0"/>
              <a:t>University (KSU) Library, Georgia, USA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b="1" dirty="0" smtClean="0"/>
              <a:t>University </a:t>
            </a:r>
            <a:r>
              <a:rPr lang="en-US" sz="2300" b="1" dirty="0"/>
              <a:t>of </a:t>
            </a:r>
            <a:r>
              <a:rPr lang="en-US" sz="2300" b="1" dirty="0" smtClean="0"/>
              <a:t>Minnesota, Minnesota, USA </a:t>
            </a:r>
            <a:endParaRPr lang="en-US" sz="2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a Library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823"/>
            <a:ext cx="8229600" cy="2873677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Environmental Scan </a:t>
            </a:r>
          </a:p>
          <a:p>
            <a:pPr lvl="1"/>
            <a:r>
              <a:rPr lang="en-US" sz="1400" dirty="0" smtClean="0"/>
              <a:t>Several </a:t>
            </a:r>
            <a:r>
              <a:rPr lang="en-US" sz="1400" dirty="0"/>
              <a:t>units on campus were already working on similar projects </a:t>
            </a:r>
            <a:r>
              <a:rPr lang="en-US" sz="1400" dirty="0" smtClean="0"/>
              <a:t>independently</a:t>
            </a:r>
          </a:p>
          <a:p>
            <a:pPr lvl="1"/>
            <a:r>
              <a:rPr lang="en-US" sz="1400" dirty="0" smtClean="0"/>
              <a:t>All conducting </a:t>
            </a:r>
            <a:r>
              <a:rPr lang="en-US" sz="1400" dirty="0"/>
              <a:t>research linking use of university resources and student success</a:t>
            </a:r>
          </a:p>
          <a:p>
            <a:pPr lvl="1"/>
            <a:r>
              <a:rPr lang="en-US" sz="1400" dirty="0" smtClean="0"/>
              <a:t>Different </a:t>
            </a:r>
            <a:r>
              <a:rPr lang="en-US" sz="1400" dirty="0"/>
              <a:t>techniques for storing and analyzing the </a:t>
            </a:r>
            <a:r>
              <a:rPr lang="en-US" sz="1400" dirty="0" smtClean="0"/>
              <a:t>data</a:t>
            </a:r>
          </a:p>
          <a:p>
            <a:pPr lvl="2"/>
            <a:r>
              <a:rPr lang="en-US" sz="1200" b="1" dirty="0" smtClean="0"/>
              <a:t>On-premises </a:t>
            </a:r>
            <a:r>
              <a:rPr lang="en-US" sz="1200" b="1" dirty="0"/>
              <a:t>big data analysis </a:t>
            </a:r>
            <a:r>
              <a:rPr lang="en-US" sz="1200" b="1" dirty="0" smtClean="0"/>
              <a:t>servers</a:t>
            </a:r>
          </a:p>
          <a:p>
            <a:pPr lvl="3"/>
            <a:r>
              <a:rPr lang="en-US" sz="1100" b="1" dirty="0"/>
              <a:t>Pro: </a:t>
            </a:r>
            <a:r>
              <a:rPr lang="en-US" sz="1100" dirty="0" smtClean="0"/>
              <a:t>Greater control, query data as needed </a:t>
            </a:r>
          </a:p>
          <a:p>
            <a:pPr lvl="3"/>
            <a:r>
              <a:rPr lang="en-US" sz="1100" b="1" dirty="0" smtClean="0"/>
              <a:t>Con</a:t>
            </a:r>
            <a:r>
              <a:rPr lang="en-US" sz="1100" dirty="0" smtClean="0"/>
              <a:t>: Technology/hardware </a:t>
            </a:r>
            <a:r>
              <a:rPr lang="en-US" sz="1100" dirty="0"/>
              <a:t>upkeep and </a:t>
            </a:r>
            <a:r>
              <a:rPr lang="en-US" sz="1100" dirty="0" smtClean="0"/>
              <a:t>replacement</a:t>
            </a:r>
          </a:p>
          <a:p>
            <a:pPr lvl="2"/>
            <a:r>
              <a:rPr lang="en-US" sz="1200" b="1" dirty="0" smtClean="0"/>
              <a:t>Third-party </a:t>
            </a:r>
            <a:r>
              <a:rPr lang="en-US" sz="1200" b="1" dirty="0"/>
              <a:t>cloud-based </a:t>
            </a:r>
            <a:r>
              <a:rPr lang="en-US" sz="1200" b="1" dirty="0" smtClean="0"/>
              <a:t>vendors</a:t>
            </a:r>
          </a:p>
          <a:p>
            <a:pPr lvl="3"/>
            <a:r>
              <a:rPr lang="en-US" sz="1100" b="1" dirty="0" smtClean="0"/>
              <a:t>Pro: </a:t>
            </a:r>
            <a:r>
              <a:rPr lang="en-US" sz="1100" dirty="0" smtClean="0"/>
              <a:t>Technology/hardware owned by third-party, not in charge of maintenance</a:t>
            </a:r>
          </a:p>
          <a:p>
            <a:pPr lvl="3"/>
            <a:r>
              <a:rPr lang="en-US" sz="1100" b="1" dirty="0" smtClean="0"/>
              <a:t>Con: </a:t>
            </a:r>
            <a:r>
              <a:rPr lang="en-US" sz="1100" dirty="0" smtClean="0"/>
              <a:t>Less control, significant expenses for services and data upload/download</a:t>
            </a:r>
          </a:p>
          <a:p>
            <a:pPr marL="1371600" lvl="3" indent="0">
              <a:buNone/>
            </a:pPr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910" y="4043058"/>
            <a:ext cx="8476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ntonSans Book" panose="02000404020000020004" pitchFamily="50" charset="0"/>
              </a:rPr>
              <a:t>WHAT WE </a:t>
            </a:r>
            <a:r>
              <a:rPr lang="en-US" sz="1400" b="1" dirty="0" smtClean="0">
                <a:latin typeface="BentonSans Book" panose="02000404020000020004" pitchFamily="50" charset="0"/>
              </a:rPr>
              <a:t>LEARNED </a:t>
            </a:r>
          </a:p>
          <a:p>
            <a:pPr algn="ctr"/>
            <a:r>
              <a:rPr lang="en-US" sz="1400" dirty="0" smtClean="0">
                <a:latin typeface="BentonSans Book" panose="02000404020000020004" pitchFamily="50" charset="0"/>
              </a:rPr>
              <a:t>Although library </a:t>
            </a:r>
            <a:r>
              <a:rPr lang="en-US" sz="1400" dirty="0">
                <a:latin typeface="BentonSans Book" panose="02000404020000020004" pitchFamily="50" charset="0"/>
              </a:rPr>
              <a:t>lacked </a:t>
            </a:r>
            <a:r>
              <a:rPr lang="en-US" sz="1400" dirty="0" smtClean="0">
                <a:latin typeface="BentonSans Book" panose="02000404020000020004" pitchFamily="50" charset="0"/>
              </a:rPr>
              <a:t>resources, </a:t>
            </a:r>
            <a:r>
              <a:rPr lang="en-US" sz="1400" dirty="0">
                <a:latin typeface="BentonSans Book" panose="02000404020000020004" pitchFamily="50" charset="0"/>
              </a:rPr>
              <a:t>we did have </a:t>
            </a:r>
            <a:r>
              <a:rPr lang="en-US" sz="1400" dirty="0" smtClean="0">
                <a:latin typeface="BentonSans Book" panose="02000404020000020004" pitchFamily="50" charset="0"/>
              </a:rPr>
              <a:t>data—LOTS of data</a:t>
            </a:r>
          </a:p>
          <a:p>
            <a:pPr algn="ctr"/>
            <a:r>
              <a:rPr lang="en-US" sz="1400" dirty="0" smtClean="0">
                <a:latin typeface="BentonSans Book" panose="02000404020000020004" pitchFamily="50" charset="0"/>
              </a:rPr>
              <a:t>Several </a:t>
            </a:r>
            <a:r>
              <a:rPr lang="en-US" sz="1400" dirty="0">
                <a:latin typeface="BentonSans Book" panose="02000404020000020004" pitchFamily="50" charset="0"/>
              </a:rPr>
              <a:t>parties </a:t>
            </a:r>
            <a:r>
              <a:rPr lang="en-US" sz="1400" dirty="0" smtClean="0">
                <a:latin typeface="BentonSans Book" panose="02000404020000020004" pitchFamily="50" charset="0"/>
              </a:rPr>
              <a:t>were </a:t>
            </a:r>
            <a:r>
              <a:rPr lang="en-US" sz="1400" dirty="0">
                <a:latin typeface="BentonSans Book" panose="02000404020000020004" pitchFamily="50" charset="0"/>
              </a:rPr>
              <a:t>interested in </a:t>
            </a:r>
            <a:r>
              <a:rPr lang="en-US" sz="1400" dirty="0" smtClean="0">
                <a:latin typeface="BentonSans Book" panose="02000404020000020004" pitchFamily="50" charset="0"/>
              </a:rPr>
              <a:t>exchanging </a:t>
            </a:r>
            <a:r>
              <a:rPr lang="en-US" sz="1400" dirty="0">
                <a:latin typeface="BentonSans Book" panose="02000404020000020004" pitchFamily="50" charset="0"/>
              </a:rPr>
              <a:t>resources for access to our </a:t>
            </a:r>
            <a:r>
              <a:rPr lang="en-US" sz="1400" dirty="0" smtClean="0">
                <a:latin typeface="BentonSans Book" panose="02000404020000020004" pitchFamily="50" charset="0"/>
              </a:rPr>
              <a:t>data</a:t>
            </a:r>
          </a:p>
          <a:p>
            <a:pPr algn="ctr"/>
            <a:r>
              <a:rPr lang="en-US" sz="1400" dirty="0" smtClean="0">
                <a:latin typeface="BentonSans Book" panose="02000404020000020004" pitchFamily="50" charset="0"/>
              </a:rPr>
              <a:t>HOWEVER: How do we maintain data integrity and privacy? How would the </a:t>
            </a:r>
            <a:r>
              <a:rPr lang="en-US" sz="1400" dirty="0">
                <a:latin typeface="BentonSans Book" panose="02000404020000020004" pitchFamily="50" charset="0"/>
              </a:rPr>
              <a:t>data would be </a:t>
            </a:r>
            <a:r>
              <a:rPr lang="en-US" sz="1400" dirty="0" smtClean="0">
                <a:latin typeface="BentonSans Book" panose="02000404020000020004" pitchFamily="50" charset="0"/>
              </a:rPr>
              <a:t>used? </a:t>
            </a:r>
            <a:endParaRPr lang="en-US" sz="1400" dirty="0"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D3D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a Library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431511"/>
          </a:xfrm>
        </p:spPr>
        <p:txBody>
          <a:bodyPr>
            <a:normAutofit lnSpcReduction="10000"/>
          </a:bodyPr>
          <a:lstStyle/>
          <a:p>
            <a:r>
              <a:rPr lang="en-US" sz="1500" b="1" dirty="0" smtClean="0"/>
              <a:t>Data Security and Privacy Conversations</a:t>
            </a:r>
          </a:p>
          <a:p>
            <a:pPr lvl="1"/>
            <a:r>
              <a:rPr lang="en-US" sz="1400" b="1" dirty="0"/>
              <a:t>Meeting with Office of Institutional Research </a:t>
            </a:r>
            <a:r>
              <a:rPr lang="en-US" sz="1400" b="1" dirty="0" smtClean="0"/>
              <a:t>(OIR)</a:t>
            </a:r>
          </a:p>
          <a:p>
            <a:pPr lvl="2"/>
            <a:r>
              <a:rPr lang="en-US" sz="1000" dirty="0" smtClean="0"/>
              <a:t>What data is collected? How is it collected? At what frequency? </a:t>
            </a:r>
          </a:p>
          <a:p>
            <a:pPr lvl="2"/>
            <a:r>
              <a:rPr lang="en-US" sz="1000" dirty="0" smtClean="0"/>
              <a:t>How is data organized/managed? Where is data stored? </a:t>
            </a:r>
          </a:p>
          <a:p>
            <a:pPr lvl="2"/>
            <a:r>
              <a:rPr lang="en-US" sz="1000" dirty="0" smtClean="0"/>
              <a:t>How is data integrity and security maintained?  </a:t>
            </a:r>
          </a:p>
          <a:p>
            <a:pPr lvl="2"/>
            <a:r>
              <a:rPr lang="en-US" sz="1000" dirty="0" smtClean="0"/>
              <a:t>Who has access to the data? Is there a way to separate identifying information from data before granting access? </a:t>
            </a:r>
            <a:endParaRPr lang="en-US" sz="600" dirty="0" smtClean="0"/>
          </a:p>
          <a:p>
            <a:pPr lvl="2"/>
            <a:r>
              <a:rPr lang="en-US" sz="1000" dirty="0" smtClean="0"/>
              <a:t>Do you have a way to communicate to members of the campus community whether/how data is being collected?</a:t>
            </a:r>
          </a:p>
          <a:p>
            <a:pPr lvl="3"/>
            <a:r>
              <a:rPr lang="en-US" sz="900" dirty="0" smtClean="0"/>
              <a:t>Matriculation waivers? Privacy statements? Where is the fine print? </a:t>
            </a:r>
          </a:p>
          <a:p>
            <a:pPr lvl="2"/>
            <a:r>
              <a:rPr lang="en-US" sz="1000" dirty="0" smtClean="0"/>
              <a:t>Do you need approval to collect institutional data from the Institutional Review Board? </a:t>
            </a:r>
            <a:endParaRPr lang="en-US" sz="1000" dirty="0"/>
          </a:p>
          <a:p>
            <a:pPr lvl="1"/>
            <a:r>
              <a:rPr lang="en-US" sz="1400" b="1" dirty="0"/>
              <a:t>Meeting with Office of Research-Institutional Review Board (IRB) </a:t>
            </a:r>
            <a:endParaRPr lang="en-US" sz="1400" b="1" dirty="0" smtClean="0"/>
          </a:p>
          <a:p>
            <a:pPr lvl="2"/>
            <a:r>
              <a:rPr lang="en-US" sz="1000" dirty="0" smtClean="0"/>
              <a:t>Does OIR require IRB approval to collect data on students, faculty, and/or staff? </a:t>
            </a:r>
          </a:p>
          <a:p>
            <a:pPr lvl="2"/>
            <a:r>
              <a:rPr lang="en-US" sz="1000" dirty="0" smtClean="0"/>
              <a:t>Does the library need IRB approval to collect and organize </a:t>
            </a:r>
            <a:r>
              <a:rPr lang="en-US" sz="1000" dirty="0" err="1" smtClean="0"/>
              <a:t>LibCube</a:t>
            </a:r>
            <a:r>
              <a:rPr lang="en-US" sz="1000" dirty="0" smtClean="0"/>
              <a:t>? </a:t>
            </a:r>
          </a:p>
          <a:p>
            <a:pPr lvl="3"/>
            <a:r>
              <a:rPr lang="en-US" sz="900" dirty="0" smtClean="0"/>
              <a:t>At what point would the library need IRB approval to use </a:t>
            </a:r>
            <a:r>
              <a:rPr lang="en-US" sz="900" dirty="0" err="1" smtClean="0"/>
              <a:t>LibCube</a:t>
            </a:r>
            <a:r>
              <a:rPr lang="en-US" sz="900" dirty="0" smtClean="0"/>
              <a:t>? </a:t>
            </a:r>
          </a:p>
          <a:p>
            <a:pPr lvl="2"/>
            <a:r>
              <a:rPr lang="en-US" sz="1000" dirty="0" smtClean="0"/>
              <a:t>What is the difference between program evaluation and empirical research? </a:t>
            </a:r>
          </a:p>
          <a:p>
            <a:pPr lvl="3"/>
            <a:r>
              <a:rPr lang="en-US" sz="900" dirty="0" smtClean="0"/>
              <a:t>Where is the line for whether to apply for IRB approval? </a:t>
            </a:r>
          </a:p>
          <a:p>
            <a:pPr lvl="2"/>
            <a:r>
              <a:rPr lang="en-US" sz="1000" dirty="0" smtClean="0"/>
              <a:t>Once data is collected and requested for use by others, then does it need IRB approval? </a:t>
            </a:r>
          </a:p>
          <a:p>
            <a:pPr lvl="2"/>
            <a:r>
              <a:rPr lang="en-US" sz="1000" dirty="0" smtClean="0"/>
              <a:t>Should the library create an End User License Agreement for requesting/using </a:t>
            </a:r>
            <a:r>
              <a:rPr lang="en-US" sz="1000" dirty="0" err="1" smtClean="0"/>
              <a:t>LibCube</a:t>
            </a:r>
            <a:r>
              <a:rPr lang="en-US" sz="1000" dirty="0" smtClean="0"/>
              <a:t>? </a:t>
            </a:r>
          </a:p>
          <a:p>
            <a:pPr lvl="3"/>
            <a:r>
              <a:rPr lang="en-US" sz="900" dirty="0" smtClean="0"/>
              <a:t>How do we manage those requests? </a:t>
            </a:r>
          </a:p>
          <a:p>
            <a:pPr lvl="2"/>
            <a:endParaRPr lang="en-US" sz="1000" dirty="0"/>
          </a:p>
          <a:p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Started with a Library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7"/>
            <a:ext cx="8229600" cy="312328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Creating Community Buy-In</a:t>
            </a:r>
          </a:p>
          <a:p>
            <a:pPr lvl="1"/>
            <a:r>
              <a:rPr lang="en-US" sz="1500" b="1" dirty="0" smtClean="0"/>
              <a:t>Campus-Wide Data Security Audit </a:t>
            </a:r>
          </a:p>
          <a:p>
            <a:pPr lvl="2"/>
            <a:r>
              <a:rPr lang="en-US" sz="1400" dirty="0" smtClean="0"/>
              <a:t>FSU Information Technology Services (ITS) requires campus-wide audit of security and privacy</a:t>
            </a:r>
          </a:p>
          <a:p>
            <a:pPr lvl="2"/>
            <a:r>
              <a:rPr lang="en-US" sz="1400" dirty="0" smtClean="0"/>
              <a:t>Facilitated at FSU Libraries by internal ITS department</a:t>
            </a:r>
          </a:p>
          <a:p>
            <a:pPr lvl="2"/>
            <a:r>
              <a:rPr lang="en-US" sz="1400" dirty="0" smtClean="0"/>
              <a:t>Existing awareness of audit process and necessity</a:t>
            </a:r>
          </a:p>
          <a:p>
            <a:pPr lvl="3"/>
            <a:r>
              <a:rPr lang="en-US" sz="1200" dirty="0" smtClean="0"/>
              <a:t>Previously improved storage, backup, retention policies throughout libraries </a:t>
            </a:r>
          </a:p>
        </p:txBody>
      </p:sp>
      <p:pic>
        <p:nvPicPr>
          <p:cNvPr id="1026" name="Picture 2" descr="https://static.thenounproject.com/png/1965378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78" y="3694692"/>
            <a:ext cx="1231436" cy="12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911263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59" y="3618769"/>
            <a:ext cx="1383282" cy="13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444270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86" y="3831378"/>
            <a:ext cx="1094750" cy="10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Started with a Library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3441785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 smtClean="0"/>
              <a:t>Creating Community Buy-In</a:t>
            </a:r>
          </a:p>
          <a:p>
            <a:pPr lvl="1"/>
            <a:r>
              <a:rPr lang="en-US" sz="1600" b="1" dirty="0"/>
              <a:t>Library-Wide Data Inventory </a:t>
            </a:r>
          </a:p>
          <a:p>
            <a:pPr lvl="2"/>
            <a:r>
              <a:rPr lang="en-US" sz="1500" dirty="0"/>
              <a:t>Worked with internal ITS department to align campus-wide and internal security audit with efforts to identify potential data sources throughout libraries for use in </a:t>
            </a:r>
            <a:r>
              <a:rPr lang="en-US" sz="1500" dirty="0" err="1"/>
              <a:t>LibCube</a:t>
            </a:r>
            <a:r>
              <a:rPr lang="en-US" sz="1500" dirty="0"/>
              <a:t> </a:t>
            </a:r>
          </a:p>
          <a:p>
            <a:pPr lvl="3"/>
            <a:r>
              <a:rPr lang="en-US" sz="1400" dirty="0"/>
              <a:t>Initially called it an “audit”—changed it to “inventory” to reduce collective anxiety </a:t>
            </a:r>
          </a:p>
          <a:p>
            <a:pPr lvl="2"/>
            <a:r>
              <a:rPr lang="en-US" sz="1500" b="1" dirty="0"/>
              <a:t>Built Community Awareness and Buy-In </a:t>
            </a:r>
          </a:p>
          <a:p>
            <a:pPr lvl="3"/>
            <a:r>
              <a:rPr lang="en-US" sz="1400" dirty="0"/>
              <a:t>Made data management experts out of entire staff</a:t>
            </a:r>
          </a:p>
          <a:p>
            <a:pPr lvl="4"/>
            <a:r>
              <a:rPr lang="en-US" sz="1300" dirty="0"/>
              <a:t>Trained everyone on inventory process with detailed documentation, easy data entry, and data “point people” in each department </a:t>
            </a:r>
          </a:p>
          <a:p>
            <a:pPr lvl="3"/>
            <a:r>
              <a:rPr lang="en-US" sz="1400" dirty="0"/>
              <a:t>Helped everyone see the datasets being collected and potential connections with datasets</a:t>
            </a:r>
          </a:p>
          <a:p>
            <a:pPr lvl="3"/>
            <a:r>
              <a:rPr lang="en-US" sz="1400" dirty="0"/>
              <a:t>Lifted data out of silos and created collaborative energy across departments </a:t>
            </a:r>
          </a:p>
          <a:p>
            <a:pPr lvl="2"/>
            <a:r>
              <a:rPr lang="en-US" sz="1500" b="1" dirty="0" smtClean="0"/>
              <a:t>Incredible Value </a:t>
            </a:r>
            <a:r>
              <a:rPr lang="en-US" sz="1500" b="1" dirty="0"/>
              <a:t>to </a:t>
            </a:r>
            <a:r>
              <a:rPr lang="en-US" sz="1500" b="1" dirty="0" err="1"/>
              <a:t>LibCube</a:t>
            </a:r>
            <a:endParaRPr lang="en-US" sz="1500" b="1" dirty="0"/>
          </a:p>
          <a:p>
            <a:pPr lvl="3"/>
            <a:r>
              <a:rPr lang="en-US" sz="1400" dirty="0"/>
              <a:t>Helped to categorize and prioritize datasets for use in </a:t>
            </a:r>
            <a:r>
              <a:rPr lang="en-US" sz="1400" dirty="0" err="1"/>
              <a:t>LibCube</a:t>
            </a:r>
            <a:r>
              <a:rPr lang="en-US" sz="1400" dirty="0"/>
              <a:t> </a:t>
            </a:r>
          </a:p>
          <a:p>
            <a:pPr lvl="3"/>
            <a:r>
              <a:rPr lang="en-US" sz="1400" dirty="0"/>
              <a:t>Built bridges throughout the libraries to discuss best practices with data collection, management, and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a Library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826"/>
            <a:ext cx="8229600" cy="271232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Developing the Concept</a:t>
            </a:r>
          </a:p>
          <a:p>
            <a:pPr lvl="1"/>
            <a:r>
              <a:rPr lang="en-US" sz="1500" dirty="0"/>
              <a:t>B</a:t>
            </a:r>
            <a:r>
              <a:rPr lang="en-US" sz="1500" dirty="0" smtClean="0"/>
              <a:t>ackground research/examples guided logical phases in developing our </a:t>
            </a:r>
            <a:r>
              <a:rPr lang="en-US" sz="1500" dirty="0" err="1" smtClean="0"/>
              <a:t>LibCube</a:t>
            </a:r>
            <a:endParaRPr lang="en-US" sz="1500" dirty="0" smtClean="0"/>
          </a:p>
          <a:p>
            <a:pPr lvl="1"/>
            <a:r>
              <a:rPr lang="en-US" sz="1500" dirty="0" smtClean="0"/>
              <a:t>Institutions with Library Cubes explained their activities in three broad categories:</a:t>
            </a:r>
            <a:endParaRPr lang="en-US" sz="1500" dirty="0"/>
          </a:p>
          <a:p>
            <a:pPr lvl="2">
              <a:buFont typeface="+mj-lt"/>
              <a:buAutoNum type="arabicPeriod"/>
            </a:pPr>
            <a:r>
              <a:rPr lang="en-US" sz="1400" dirty="0" smtClean="0"/>
              <a:t>Data Collection </a:t>
            </a:r>
          </a:p>
          <a:p>
            <a:pPr lvl="2">
              <a:buFont typeface="+mj-lt"/>
              <a:buAutoNum type="arabicPeriod"/>
            </a:pPr>
            <a:r>
              <a:rPr lang="en-US" sz="1400" dirty="0" smtClean="0"/>
              <a:t>Data Preparation</a:t>
            </a:r>
          </a:p>
          <a:p>
            <a:pPr lvl="2">
              <a:buFont typeface="+mj-lt"/>
              <a:buAutoNum type="arabicPeriod"/>
            </a:pPr>
            <a:r>
              <a:rPr lang="en-US" sz="1400" dirty="0" smtClean="0"/>
              <a:t>Data Analysis </a:t>
            </a:r>
            <a:endParaRPr lang="en-US" sz="1600" dirty="0" smtClean="0"/>
          </a:p>
          <a:p>
            <a:pPr lvl="1"/>
            <a:r>
              <a:rPr lang="en-US" sz="1500" dirty="0" smtClean="0"/>
              <a:t>For us, each broad category had many detailed steps that when recognized made the process much easier both conceptually and logistically </a:t>
            </a:r>
          </a:p>
          <a:p>
            <a:pPr lvl="1"/>
            <a:endParaRPr lang="en-US" sz="1600" dirty="0" smtClean="0"/>
          </a:p>
          <a:p>
            <a:pPr lvl="1"/>
            <a:endParaRPr lang="en-US" sz="1100" b="1" dirty="0" smtClean="0"/>
          </a:p>
          <a:p>
            <a:pPr lvl="2">
              <a:buFont typeface="+mj-lt"/>
              <a:buAutoNum type="arabicPeriod"/>
            </a:pPr>
            <a:endParaRPr lang="en-US" sz="11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09752437"/>
              </p:ext>
            </p:extLst>
          </p:nvPr>
        </p:nvGraphicFramePr>
        <p:xfrm>
          <a:off x="92467" y="3265918"/>
          <a:ext cx="8948791" cy="209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328" y="109077"/>
            <a:ext cx="980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50" dirty="0" smtClean="0">
                <a:solidFill>
                  <a:srgbClr val="EAEAEA"/>
                </a:solidFill>
                <a:latin typeface="BentonSans Book" panose="02000404020000020004" pitchFamily="50" charset="0"/>
              </a:rPr>
              <a:t>LIBRARIES</a:t>
            </a:r>
            <a:endParaRPr lang="en-US" sz="1050" spc="50" dirty="0">
              <a:solidFill>
                <a:srgbClr val="EAEAEA"/>
              </a:solidFill>
              <a:latin typeface="BentonSans Book" panose="02000404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Black_HighDef</Template>
  <TotalTime>3577</TotalTime>
  <Words>2423</Words>
  <Application>Microsoft Office PowerPoint</Application>
  <PresentationFormat>On-screen Show (16:9)</PresentationFormat>
  <Paragraphs>422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BentonSans Book</vt:lpstr>
      <vt:lpstr>Adobe Garamond Pro Bold</vt:lpstr>
      <vt:lpstr>Times New Roman</vt:lpstr>
      <vt:lpstr>Arial</vt:lpstr>
      <vt:lpstr>Adobe Garamond Pro</vt:lpstr>
      <vt:lpstr>BentonSans</vt:lpstr>
      <vt:lpstr>Calibri</vt:lpstr>
      <vt:lpstr>Garnet_HighDef-1</vt:lpstr>
      <vt:lpstr>Building a ‘Library Cube’  from Scratch</vt:lpstr>
      <vt:lpstr>Overview </vt:lpstr>
      <vt:lpstr>Background of Library Cube Concept </vt:lpstr>
      <vt:lpstr>Background of Library Cube Concept </vt:lpstr>
      <vt:lpstr>Getting Started with a Library Cube</vt:lpstr>
      <vt:lpstr>Getting Started with a Library Cube</vt:lpstr>
      <vt:lpstr>Getting Started with a Library Cube</vt:lpstr>
      <vt:lpstr>Getting Started with a Library Cube</vt:lpstr>
      <vt:lpstr>Getting Started with a Library Cube</vt:lpstr>
      <vt:lpstr>Building a LibCube</vt:lpstr>
      <vt:lpstr>Building a LibCube</vt:lpstr>
      <vt:lpstr>Building a LibCube</vt:lpstr>
      <vt:lpstr>Building a LibCube</vt:lpstr>
      <vt:lpstr>Building a LibCube</vt:lpstr>
      <vt:lpstr>Data Examples</vt:lpstr>
      <vt:lpstr>Data Examples</vt:lpstr>
      <vt:lpstr>Data Examples</vt:lpstr>
      <vt:lpstr>Data Examples</vt:lpstr>
      <vt:lpstr>Discussion</vt:lpstr>
      <vt:lpstr>Discussion</vt:lpstr>
      <vt:lpstr>Discussion</vt:lpstr>
      <vt:lpstr>Building the LibCube</vt:lpstr>
      <vt:lpstr>References</vt:lpstr>
      <vt:lpstr>References (cont.)</vt:lpstr>
      <vt:lpstr>References (cont.)</vt:lpstr>
    </vt:vector>
  </TitlesOfParts>
  <Company>Florida State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Klein</dc:creator>
  <cp:lastModifiedBy>Kirsten Kinsley</cp:lastModifiedBy>
  <cp:revision>89</cp:revision>
  <dcterms:created xsi:type="dcterms:W3CDTF">2018-11-28T21:20:01Z</dcterms:created>
  <dcterms:modified xsi:type="dcterms:W3CDTF">2019-01-15T18:13:27Z</dcterms:modified>
</cp:coreProperties>
</file>