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6"/>
  </p:sldMasterIdLst>
  <p:notesMasterIdLst>
    <p:notesMasterId r:id="rId12"/>
  </p:notesMasterIdLst>
  <p:handoutMasterIdLst>
    <p:handoutMasterId r:id="rId13"/>
  </p:handoutMasterIdLst>
  <p:sldIdLst>
    <p:sldId id="298" r:id="rId7"/>
    <p:sldId id="293" r:id="rId8"/>
    <p:sldId id="297" r:id="rId9"/>
    <p:sldId id="294" r:id="rId10"/>
    <p:sldId id="295" r:id="rId11"/>
  </p:sldIdLst>
  <p:sldSz cx="12192000" cy="6858000"/>
  <p:notesSz cx="7010400" cy="9296400"/>
  <p:defaultTextStyle>
    <a:defPPr>
      <a:defRPr lang="en-US"/>
    </a:defPPr>
    <a:lvl1pPr algn="l" rtl="0" fontAlgn="base">
      <a:spcBef>
        <a:spcPct val="0"/>
      </a:spcBef>
      <a:spcAft>
        <a:spcPct val="0"/>
      </a:spcAft>
      <a:defRPr sz="2400" kern="1200">
        <a:solidFill>
          <a:schemeClr val="tx1"/>
        </a:solidFill>
        <a:latin typeface="Times" pitchFamily="18" charset="0"/>
        <a:ea typeface="+mn-ea"/>
        <a:cs typeface="Arial" pitchFamily="34" charset="0"/>
      </a:defRPr>
    </a:lvl1pPr>
    <a:lvl2pPr marL="457200" algn="l" rtl="0" fontAlgn="base">
      <a:spcBef>
        <a:spcPct val="0"/>
      </a:spcBef>
      <a:spcAft>
        <a:spcPct val="0"/>
      </a:spcAft>
      <a:defRPr sz="2400" kern="1200">
        <a:solidFill>
          <a:schemeClr val="tx1"/>
        </a:solidFill>
        <a:latin typeface="Times" pitchFamily="18" charset="0"/>
        <a:ea typeface="+mn-ea"/>
        <a:cs typeface="Arial" pitchFamily="34" charset="0"/>
      </a:defRPr>
    </a:lvl2pPr>
    <a:lvl3pPr marL="914400" algn="l" rtl="0" fontAlgn="base">
      <a:spcBef>
        <a:spcPct val="0"/>
      </a:spcBef>
      <a:spcAft>
        <a:spcPct val="0"/>
      </a:spcAft>
      <a:defRPr sz="2400" kern="1200">
        <a:solidFill>
          <a:schemeClr val="tx1"/>
        </a:solidFill>
        <a:latin typeface="Times" pitchFamily="18" charset="0"/>
        <a:ea typeface="+mn-ea"/>
        <a:cs typeface="Arial" pitchFamily="34" charset="0"/>
      </a:defRPr>
    </a:lvl3pPr>
    <a:lvl4pPr marL="1371600" algn="l" rtl="0" fontAlgn="base">
      <a:spcBef>
        <a:spcPct val="0"/>
      </a:spcBef>
      <a:spcAft>
        <a:spcPct val="0"/>
      </a:spcAft>
      <a:defRPr sz="2400" kern="1200">
        <a:solidFill>
          <a:schemeClr val="tx1"/>
        </a:solidFill>
        <a:latin typeface="Times" pitchFamily="18" charset="0"/>
        <a:ea typeface="+mn-ea"/>
        <a:cs typeface="Arial" pitchFamily="34" charset="0"/>
      </a:defRPr>
    </a:lvl4pPr>
    <a:lvl5pPr marL="1828800" algn="l" rtl="0" fontAlgn="base">
      <a:spcBef>
        <a:spcPct val="0"/>
      </a:spcBef>
      <a:spcAft>
        <a:spcPct val="0"/>
      </a:spcAft>
      <a:defRPr sz="2400" kern="1200">
        <a:solidFill>
          <a:schemeClr val="tx1"/>
        </a:solidFill>
        <a:latin typeface="Times" pitchFamily="18" charset="0"/>
        <a:ea typeface="+mn-ea"/>
        <a:cs typeface="Arial" pitchFamily="34" charset="0"/>
      </a:defRPr>
    </a:lvl5pPr>
    <a:lvl6pPr marL="2286000" algn="l" defTabSz="914400" rtl="0" eaLnBrk="1" latinLnBrk="0" hangingPunct="1">
      <a:defRPr sz="2400" kern="1200">
        <a:solidFill>
          <a:schemeClr val="tx1"/>
        </a:solidFill>
        <a:latin typeface="Times" pitchFamily="18" charset="0"/>
        <a:ea typeface="+mn-ea"/>
        <a:cs typeface="Arial" pitchFamily="34" charset="0"/>
      </a:defRPr>
    </a:lvl6pPr>
    <a:lvl7pPr marL="2743200" algn="l" defTabSz="914400" rtl="0" eaLnBrk="1" latinLnBrk="0" hangingPunct="1">
      <a:defRPr sz="2400" kern="1200">
        <a:solidFill>
          <a:schemeClr val="tx1"/>
        </a:solidFill>
        <a:latin typeface="Times" pitchFamily="18" charset="0"/>
        <a:ea typeface="+mn-ea"/>
        <a:cs typeface="Arial" pitchFamily="34" charset="0"/>
      </a:defRPr>
    </a:lvl7pPr>
    <a:lvl8pPr marL="3200400" algn="l" defTabSz="914400" rtl="0" eaLnBrk="1" latinLnBrk="0" hangingPunct="1">
      <a:defRPr sz="2400" kern="1200">
        <a:solidFill>
          <a:schemeClr val="tx1"/>
        </a:solidFill>
        <a:latin typeface="Times" pitchFamily="18" charset="0"/>
        <a:ea typeface="+mn-ea"/>
        <a:cs typeface="Arial" pitchFamily="34" charset="0"/>
      </a:defRPr>
    </a:lvl8pPr>
    <a:lvl9pPr marL="3657600" algn="l" defTabSz="914400" rtl="0" eaLnBrk="1" latinLnBrk="0" hangingPunct="1">
      <a:defRPr sz="2400" kern="1200">
        <a:solidFill>
          <a:schemeClr val="tx1"/>
        </a:solidFill>
        <a:latin typeface="Times" pitchFamily="18" charset="0"/>
        <a:ea typeface="+mn-ea"/>
        <a:cs typeface="Arial"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BF49"/>
    <a:srgbClr val="CE1126"/>
    <a:srgbClr val="7A6E67"/>
    <a:srgbClr val="544726"/>
    <a:srgbClr val="875F28"/>
    <a:srgbClr val="000000"/>
    <a:srgbClr val="AAAD75"/>
    <a:srgbClr val="93A299"/>
    <a:srgbClr val="FAFBF9"/>
    <a:srgbClr val="ADA0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8588" autoAdjust="0"/>
    <p:restoredTop sz="81306" autoAdjust="0"/>
  </p:normalViewPr>
  <p:slideViewPr>
    <p:cSldViewPr>
      <p:cViewPr varScale="1">
        <p:scale>
          <a:sx n="103" d="100"/>
          <a:sy n="103" d="100"/>
        </p:scale>
        <p:origin x="114" y="174"/>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viewProps" Target="viewProps.xml"/><Relationship Id="rId10" Type="http://schemas.openxmlformats.org/officeDocument/2006/relationships/slide" Target="slides/slide4.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3037840" cy="466434"/>
          </a:xfrm>
          <a:prstGeom prst="rect">
            <a:avLst/>
          </a:prstGeom>
        </p:spPr>
        <p:txBody>
          <a:bodyPr vert="horz" lIns="93136" tIns="46569" rIns="93136" bIns="46569" rtlCol="0"/>
          <a:lstStyle>
            <a:lvl1pPr algn="l">
              <a:defRPr sz="1200"/>
            </a:lvl1pPr>
          </a:lstStyle>
          <a:p>
            <a:endParaRPr lang="en-US" dirty="0"/>
          </a:p>
        </p:txBody>
      </p:sp>
      <p:sp>
        <p:nvSpPr>
          <p:cNvPr id="3" name="Date Placeholder 2"/>
          <p:cNvSpPr>
            <a:spLocks noGrp="1"/>
          </p:cNvSpPr>
          <p:nvPr>
            <p:ph type="dt" sz="quarter" idx="1"/>
          </p:nvPr>
        </p:nvSpPr>
        <p:spPr>
          <a:xfrm>
            <a:off x="3970938" y="3"/>
            <a:ext cx="3037840" cy="466434"/>
          </a:xfrm>
          <a:prstGeom prst="rect">
            <a:avLst/>
          </a:prstGeom>
        </p:spPr>
        <p:txBody>
          <a:bodyPr vert="horz" lIns="93136" tIns="46569" rIns="93136" bIns="46569" rtlCol="0"/>
          <a:lstStyle>
            <a:lvl1pPr algn="r">
              <a:defRPr sz="1200"/>
            </a:lvl1pPr>
          </a:lstStyle>
          <a:p>
            <a:fld id="{830BD2C4-FDE8-484E-8C6D-E1625DBE0D17}" type="datetimeFigureOut">
              <a:rPr lang="en-US" smtClean="0"/>
              <a:pPr/>
              <a:t>10/23/2020</a:t>
            </a:fld>
            <a:endParaRPr lang="en-US" dirty="0"/>
          </a:p>
        </p:txBody>
      </p:sp>
      <p:sp>
        <p:nvSpPr>
          <p:cNvPr id="4" name="Footer Placeholder 3"/>
          <p:cNvSpPr>
            <a:spLocks noGrp="1"/>
          </p:cNvSpPr>
          <p:nvPr>
            <p:ph type="ftr" sz="quarter" idx="2"/>
          </p:nvPr>
        </p:nvSpPr>
        <p:spPr>
          <a:xfrm>
            <a:off x="0" y="8829972"/>
            <a:ext cx="3037840" cy="466433"/>
          </a:xfrm>
          <a:prstGeom prst="rect">
            <a:avLst/>
          </a:prstGeom>
        </p:spPr>
        <p:txBody>
          <a:bodyPr vert="horz" lIns="93136" tIns="46569" rIns="93136" bIns="4656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72"/>
            <a:ext cx="3037840" cy="466433"/>
          </a:xfrm>
          <a:prstGeom prst="rect">
            <a:avLst/>
          </a:prstGeom>
        </p:spPr>
        <p:txBody>
          <a:bodyPr vert="horz" lIns="93136" tIns="46569" rIns="93136" bIns="46569" rtlCol="0" anchor="b"/>
          <a:lstStyle>
            <a:lvl1pPr algn="r">
              <a:defRPr sz="1200"/>
            </a:lvl1pPr>
          </a:lstStyle>
          <a:p>
            <a:fld id="{DF1051A5-D4AB-47E6-8BD1-34CD211D10A2}" type="slidenum">
              <a:rPr lang="en-US" smtClean="0"/>
              <a:pPr/>
              <a:t>‹#›</a:t>
            </a:fld>
            <a:endParaRPr lang="en-US" dirty="0"/>
          </a:p>
        </p:txBody>
      </p:sp>
    </p:spTree>
    <p:extLst>
      <p:ext uri="{BB962C8B-B14F-4D97-AF65-F5344CB8AC3E}">
        <p14:creationId xmlns:p14="http://schemas.microsoft.com/office/powerpoint/2010/main" val="31803123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36" tIns="46569" rIns="93136" bIns="46569" rtlCol="0"/>
          <a:lstStyle>
            <a:lvl1pPr algn="l" eaLnBrk="0" hangingPunct="0">
              <a:defRPr sz="1200">
                <a:latin typeface="Times"/>
                <a:cs typeface="+mn-cs"/>
              </a:defRPr>
            </a:lvl1pPr>
          </a:lstStyle>
          <a:p>
            <a:pPr>
              <a:defRPr/>
            </a:pPr>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36" tIns="46569" rIns="93136" bIns="46569" rtlCol="0"/>
          <a:lstStyle>
            <a:lvl1pPr algn="r" eaLnBrk="0" hangingPunct="0">
              <a:defRPr sz="1200" smtClean="0">
                <a:latin typeface="Times"/>
                <a:cs typeface="+mn-cs"/>
              </a:defRPr>
            </a:lvl1pPr>
          </a:lstStyle>
          <a:p>
            <a:pPr>
              <a:defRPr/>
            </a:pPr>
            <a:fld id="{00B11C7D-912B-4540-8D5E-1ABF4350DC9C}" type="datetimeFigureOut">
              <a:rPr lang="en-US"/>
              <a:pPr>
                <a:defRPr/>
              </a:pPr>
              <a:t>10/23/2020</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36" tIns="46569" rIns="93136" bIns="46569" rtlCol="0" anchor="ctr"/>
          <a:lstStyle/>
          <a:p>
            <a:pPr lvl="0"/>
            <a:endParaRPr lang="en-US" noProof="0"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36" tIns="46569" rIns="93136" bIns="4656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36" tIns="46569" rIns="93136" bIns="46569" rtlCol="0" anchor="b"/>
          <a:lstStyle>
            <a:lvl1pPr algn="l" eaLnBrk="0" hangingPunct="0">
              <a:defRPr sz="1200">
                <a:latin typeface="Times"/>
                <a:cs typeface="+mn-cs"/>
              </a:defRPr>
            </a:lvl1pPr>
          </a:lstStyle>
          <a:p>
            <a:pPr>
              <a:defRPr/>
            </a:pPr>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36" tIns="46569" rIns="93136" bIns="46569" rtlCol="0" anchor="b"/>
          <a:lstStyle>
            <a:lvl1pPr algn="r" eaLnBrk="0" hangingPunct="0">
              <a:defRPr sz="1200" smtClean="0">
                <a:latin typeface="Times"/>
                <a:cs typeface="+mn-cs"/>
              </a:defRPr>
            </a:lvl1pPr>
          </a:lstStyle>
          <a:p>
            <a:pPr>
              <a:defRPr/>
            </a:pPr>
            <a:fld id="{BFB0FBD5-A76B-4EF5-A774-29C9CB666190}" type="slidenum">
              <a:rPr lang="en-US"/>
              <a:pPr>
                <a:defRPr/>
              </a:pPr>
              <a:t>‹#›</a:t>
            </a:fld>
            <a:endParaRPr lang="en-US" dirty="0"/>
          </a:p>
        </p:txBody>
      </p:sp>
    </p:spTree>
    <p:extLst>
      <p:ext uri="{BB962C8B-B14F-4D97-AF65-F5344CB8AC3E}">
        <p14:creationId xmlns:p14="http://schemas.microsoft.com/office/powerpoint/2010/main" val="71764432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BFB0FBD5-A76B-4EF5-A774-29C9CB666190}" type="slidenum">
              <a:rPr lang="en-US" smtClean="0"/>
              <a:pPr>
                <a:defRPr/>
              </a:pPr>
              <a:t>4</a:t>
            </a:fld>
            <a:endParaRPr lang="en-US" dirty="0"/>
          </a:p>
        </p:txBody>
      </p:sp>
    </p:spTree>
    <p:extLst>
      <p:ext uri="{BB962C8B-B14F-4D97-AF65-F5344CB8AC3E}">
        <p14:creationId xmlns:p14="http://schemas.microsoft.com/office/powerpoint/2010/main" val="1896513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12192000" cy="1828800"/>
          </a:xfrm>
          <a:prstGeom prst="rect">
            <a:avLst/>
          </a:prstGeom>
          <a:solidFill>
            <a:srgbClr val="CE1126"/>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eaLnBrk="0" hangingPunct="0"/>
            <a:endParaRPr lang="en-US" sz="2400" dirty="0"/>
          </a:p>
        </p:txBody>
      </p:sp>
      <p:pic>
        <p:nvPicPr>
          <p:cNvPr id="5" name="Picture 3" descr="ISU_Nameplate_Rev.gif                                          000002AFBIZ2                           0000000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688976"/>
            <a:ext cx="6705600" cy="6826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 name="Text Box 6"/>
          <p:cNvSpPr txBox="1">
            <a:spLocks noChangeArrowheads="1"/>
          </p:cNvSpPr>
          <p:nvPr/>
        </p:nvSpPr>
        <p:spPr bwMode="auto">
          <a:xfrm>
            <a:off x="283634" y="3489325"/>
            <a:ext cx="184731"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pitchFamily="18" charset="0"/>
              </a:defRPr>
            </a:lvl1pPr>
            <a:lvl2pPr marL="742950" indent="-285750" eaLnBrk="0" hangingPunct="0">
              <a:defRPr sz="2400">
                <a:solidFill>
                  <a:schemeClr val="tx1"/>
                </a:solidFill>
                <a:latin typeface="Times" pitchFamily="18" charset="0"/>
              </a:defRPr>
            </a:lvl2pPr>
            <a:lvl3pPr marL="1143000" indent="-228600" eaLnBrk="0" hangingPunct="0">
              <a:defRPr sz="2400">
                <a:solidFill>
                  <a:schemeClr val="tx1"/>
                </a:solidFill>
                <a:latin typeface="Times" pitchFamily="18" charset="0"/>
              </a:defRPr>
            </a:lvl3pPr>
            <a:lvl4pPr marL="1600200" indent="-228600" eaLnBrk="0" hangingPunct="0">
              <a:defRPr sz="2400">
                <a:solidFill>
                  <a:schemeClr val="tx1"/>
                </a:solidFill>
                <a:latin typeface="Times" pitchFamily="18" charset="0"/>
              </a:defRPr>
            </a:lvl4pPr>
            <a:lvl5pPr marL="2057400" indent="-228600" eaLnBrk="0" hangingPunct="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endParaRPr lang="en-US" sz="2400" dirty="0"/>
          </a:p>
        </p:txBody>
      </p:sp>
      <p:sp>
        <p:nvSpPr>
          <p:cNvPr id="7" name="Text Box 7"/>
          <p:cNvSpPr txBox="1">
            <a:spLocks noChangeArrowheads="1"/>
          </p:cNvSpPr>
          <p:nvPr/>
        </p:nvSpPr>
        <p:spPr bwMode="auto">
          <a:xfrm>
            <a:off x="673101" y="1298575"/>
            <a:ext cx="1768433" cy="33855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pitchFamily="18" charset="0"/>
              </a:defRPr>
            </a:lvl1pPr>
            <a:lvl2pPr marL="742950" indent="-285750" eaLnBrk="0" hangingPunct="0">
              <a:defRPr sz="2400">
                <a:solidFill>
                  <a:schemeClr val="tx1"/>
                </a:solidFill>
                <a:latin typeface="Times" pitchFamily="18" charset="0"/>
              </a:defRPr>
            </a:lvl2pPr>
            <a:lvl3pPr marL="1143000" indent="-228600" eaLnBrk="0" hangingPunct="0">
              <a:defRPr sz="2400">
                <a:solidFill>
                  <a:schemeClr val="tx1"/>
                </a:solidFill>
                <a:latin typeface="Times" pitchFamily="18" charset="0"/>
              </a:defRPr>
            </a:lvl3pPr>
            <a:lvl4pPr marL="1600200" indent="-228600" eaLnBrk="0" hangingPunct="0">
              <a:defRPr sz="2400">
                <a:solidFill>
                  <a:schemeClr val="tx1"/>
                </a:solidFill>
                <a:latin typeface="Times" pitchFamily="18" charset="0"/>
              </a:defRPr>
            </a:lvl4pPr>
            <a:lvl5pPr marL="2057400" indent="-228600" eaLnBrk="0" hangingPunct="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r>
              <a:rPr lang="en-US" sz="1600" dirty="0">
                <a:solidFill>
                  <a:schemeClr val="bg1"/>
                </a:solidFill>
                <a:latin typeface="Univers 65 Bold"/>
              </a:rPr>
              <a:t>University Library</a:t>
            </a:r>
          </a:p>
        </p:txBody>
      </p:sp>
      <p:sp>
        <p:nvSpPr>
          <p:cNvPr id="3076" name="Rectangle 4"/>
          <p:cNvSpPr>
            <a:spLocks noGrp="1" noChangeArrowheads="1"/>
          </p:cNvSpPr>
          <p:nvPr>
            <p:ph type="ctrTitle"/>
          </p:nvPr>
        </p:nvSpPr>
        <p:spPr>
          <a:xfrm>
            <a:off x="711200" y="2514600"/>
            <a:ext cx="8839200" cy="1066800"/>
          </a:xfrm>
        </p:spPr>
        <p:txBody>
          <a:bodyPr anchor="b"/>
          <a:lstStyle>
            <a:lvl1pPr>
              <a:defRPr>
                <a:solidFill>
                  <a:srgbClr val="F2BF49"/>
                </a:solidFill>
              </a:defRPr>
            </a:lvl1pPr>
          </a:lstStyle>
          <a:p>
            <a:pPr lvl="0"/>
            <a:r>
              <a:rPr lang="en-US" noProof="0"/>
              <a:t>Click to edit Master title style</a:t>
            </a:r>
          </a:p>
        </p:txBody>
      </p:sp>
      <p:sp>
        <p:nvSpPr>
          <p:cNvPr id="3077" name="Rectangle 5"/>
          <p:cNvSpPr>
            <a:spLocks noGrp="1" noChangeArrowheads="1"/>
          </p:cNvSpPr>
          <p:nvPr>
            <p:ph type="subTitle" idx="1"/>
          </p:nvPr>
        </p:nvSpPr>
        <p:spPr>
          <a:xfrm>
            <a:off x="711200" y="3581400"/>
            <a:ext cx="8331200" cy="1752600"/>
          </a:xfrm>
        </p:spPr>
        <p:txBody>
          <a:bodyPr/>
          <a:lstStyle>
            <a:lvl1pPr marL="0" indent="0">
              <a:buFont typeface="Times"/>
              <a:buNone/>
              <a:defRPr sz="2400"/>
            </a:lvl1pPr>
          </a:lstStyle>
          <a:p>
            <a:pPr lvl="0"/>
            <a:r>
              <a:rPr lang="en-US" noProof="0"/>
              <a:t>Click to edit Master subtitle style</a:t>
            </a:r>
          </a:p>
        </p:txBody>
      </p:sp>
    </p:spTree>
    <p:extLst>
      <p:ext uri="{BB962C8B-B14F-4D97-AF65-F5344CB8AC3E}">
        <p14:creationId xmlns:p14="http://schemas.microsoft.com/office/powerpoint/2010/main" val="683635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880035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804518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10600" y="152400"/>
            <a:ext cx="2667000" cy="5029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152400"/>
            <a:ext cx="7797800" cy="5029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74251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26152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258855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17600" y="1066800"/>
            <a:ext cx="4978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99200" y="1066800"/>
            <a:ext cx="4978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75386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83105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028171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Box 1"/>
          <p:cNvSpPr txBox="1"/>
          <p:nvPr userDrawn="1"/>
        </p:nvSpPr>
        <p:spPr>
          <a:xfrm>
            <a:off x="406400" y="5867400"/>
            <a:ext cx="4165600" cy="215444"/>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 b="1" dirty="0"/>
              <a:t>Data Source: Association of Research Libraries (ARL) Statistics</a:t>
            </a:r>
            <a:endParaRPr lang="en-US" sz="2400" dirty="0"/>
          </a:p>
        </p:txBody>
      </p:sp>
    </p:spTree>
    <p:extLst>
      <p:ext uri="{BB962C8B-B14F-4D97-AF65-F5344CB8AC3E}">
        <p14:creationId xmlns:p14="http://schemas.microsoft.com/office/powerpoint/2010/main" val="334226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34382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667908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8"/>
          <p:cNvSpPr>
            <a:spLocks noChangeArrowheads="1"/>
          </p:cNvSpPr>
          <p:nvPr/>
        </p:nvSpPr>
        <p:spPr bwMode="auto">
          <a:xfrm>
            <a:off x="0" y="6096000"/>
            <a:ext cx="12192000" cy="762000"/>
          </a:xfrm>
          <a:prstGeom prst="rect">
            <a:avLst/>
          </a:prstGeom>
          <a:solidFill>
            <a:srgbClr val="CE1126"/>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eaLnBrk="0" hangingPunct="0"/>
            <a:endParaRPr lang="en-US" sz="2400" dirty="0"/>
          </a:p>
        </p:txBody>
      </p:sp>
      <p:pic>
        <p:nvPicPr>
          <p:cNvPr id="1027" name="Picture 10" descr="ISU_Nameplate_Rev.gif                                          000002AFBIZ2                           00000000:"/>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675341" y="6096001"/>
            <a:ext cx="4470400" cy="454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28" name="Rectangle 2"/>
          <p:cNvSpPr>
            <a:spLocks noGrp="1" noChangeArrowheads="1"/>
          </p:cNvSpPr>
          <p:nvPr>
            <p:ph type="title"/>
          </p:nvPr>
        </p:nvSpPr>
        <p:spPr bwMode="auto">
          <a:xfrm>
            <a:off x="609600" y="152400"/>
            <a:ext cx="103632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9" name="Rectangle 3"/>
          <p:cNvSpPr>
            <a:spLocks noGrp="1" noChangeArrowheads="1"/>
          </p:cNvSpPr>
          <p:nvPr>
            <p:ph type="body" idx="1"/>
          </p:nvPr>
        </p:nvSpPr>
        <p:spPr bwMode="auto">
          <a:xfrm>
            <a:off x="1117600" y="1066800"/>
            <a:ext cx="101600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0" name="Text Box 11" hidden="1"/>
          <p:cNvSpPr txBox="1">
            <a:spLocks noChangeArrowheads="1"/>
          </p:cNvSpPr>
          <p:nvPr/>
        </p:nvSpPr>
        <p:spPr bwMode="auto">
          <a:xfrm>
            <a:off x="283634" y="3489325"/>
            <a:ext cx="184731"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pitchFamily="18" charset="0"/>
              </a:defRPr>
            </a:lvl1pPr>
            <a:lvl2pPr marL="742950" indent="-285750" eaLnBrk="0" hangingPunct="0">
              <a:defRPr sz="2400">
                <a:solidFill>
                  <a:schemeClr val="tx1"/>
                </a:solidFill>
                <a:latin typeface="Times" pitchFamily="18" charset="0"/>
              </a:defRPr>
            </a:lvl2pPr>
            <a:lvl3pPr marL="1143000" indent="-228600" eaLnBrk="0" hangingPunct="0">
              <a:defRPr sz="2400">
                <a:solidFill>
                  <a:schemeClr val="tx1"/>
                </a:solidFill>
                <a:latin typeface="Times" pitchFamily="18" charset="0"/>
              </a:defRPr>
            </a:lvl3pPr>
            <a:lvl4pPr marL="1600200" indent="-228600" eaLnBrk="0" hangingPunct="0">
              <a:defRPr sz="2400">
                <a:solidFill>
                  <a:schemeClr val="tx1"/>
                </a:solidFill>
                <a:latin typeface="Times" pitchFamily="18" charset="0"/>
              </a:defRPr>
            </a:lvl4pPr>
            <a:lvl5pPr marL="2057400" indent="-228600" eaLnBrk="0" hangingPunct="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endParaRPr lang="en-US" sz="2400" dirty="0"/>
          </a:p>
        </p:txBody>
      </p:sp>
      <p:sp>
        <p:nvSpPr>
          <p:cNvPr id="1031" name="Text Box 12"/>
          <p:cNvSpPr txBox="1">
            <a:spLocks noChangeArrowheads="1"/>
          </p:cNvSpPr>
          <p:nvPr/>
        </p:nvSpPr>
        <p:spPr bwMode="auto">
          <a:xfrm>
            <a:off x="1258894" y="6466683"/>
            <a:ext cx="1768433" cy="33855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pitchFamily="18" charset="0"/>
              </a:defRPr>
            </a:lvl1pPr>
            <a:lvl2pPr marL="742950" indent="-285750" eaLnBrk="0" hangingPunct="0">
              <a:defRPr sz="2400">
                <a:solidFill>
                  <a:schemeClr val="tx1"/>
                </a:solidFill>
                <a:latin typeface="Times" pitchFamily="18" charset="0"/>
              </a:defRPr>
            </a:lvl2pPr>
            <a:lvl3pPr marL="1143000" indent="-228600" eaLnBrk="0" hangingPunct="0">
              <a:defRPr sz="2400">
                <a:solidFill>
                  <a:schemeClr val="tx1"/>
                </a:solidFill>
                <a:latin typeface="Times" pitchFamily="18" charset="0"/>
              </a:defRPr>
            </a:lvl3pPr>
            <a:lvl4pPr marL="1600200" indent="-228600" eaLnBrk="0" hangingPunct="0">
              <a:defRPr sz="2400">
                <a:solidFill>
                  <a:schemeClr val="tx1"/>
                </a:solidFill>
                <a:latin typeface="Times" pitchFamily="18" charset="0"/>
              </a:defRPr>
            </a:lvl4pPr>
            <a:lvl5pPr marL="2057400" indent="-228600" eaLnBrk="0" hangingPunct="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lgn="r"/>
            <a:r>
              <a:rPr lang="en-US" sz="1600" dirty="0">
                <a:solidFill>
                  <a:schemeClr val="bg1"/>
                </a:solidFill>
                <a:latin typeface="Univers 65 Bold"/>
              </a:rPr>
              <a:t>University Library</a:t>
            </a:r>
          </a:p>
        </p:txBody>
      </p:sp>
      <p:sp>
        <p:nvSpPr>
          <p:cNvPr id="1032" name="TextBox 1"/>
          <p:cNvSpPr txBox="1">
            <a:spLocks noChangeArrowheads="1"/>
          </p:cNvSpPr>
          <p:nvPr userDrawn="1"/>
        </p:nvSpPr>
        <p:spPr bwMode="auto">
          <a:xfrm>
            <a:off x="10305747" y="6453236"/>
            <a:ext cx="436338" cy="3385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Times" pitchFamily="18" charset="0"/>
              </a:defRPr>
            </a:lvl1pPr>
            <a:lvl2pPr marL="742950" indent="-285750" eaLnBrk="0" hangingPunct="0">
              <a:defRPr sz="2400">
                <a:solidFill>
                  <a:schemeClr val="tx1"/>
                </a:solidFill>
                <a:latin typeface="Times" pitchFamily="18" charset="0"/>
              </a:defRPr>
            </a:lvl2pPr>
            <a:lvl3pPr marL="1143000" indent="-228600" eaLnBrk="0" hangingPunct="0">
              <a:defRPr sz="2400">
                <a:solidFill>
                  <a:schemeClr val="tx1"/>
                </a:solidFill>
                <a:latin typeface="Times" pitchFamily="18" charset="0"/>
              </a:defRPr>
            </a:lvl3pPr>
            <a:lvl4pPr marL="1600200" indent="-228600" eaLnBrk="0" hangingPunct="0">
              <a:defRPr sz="2400">
                <a:solidFill>
                  <a:schemeClr val="tx1"/>
                </a:solidFill>
                <a:latin typeface="Times" pitchFamily="18" charset="0"/>
              </a:defRPr>
            </a:lvl4pPr>
            <a:lvl5pPr marL="2057400" indent="-228600" eaLnBrk="0" hangingPunct="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pPr algn="r"/>
            <a:fld id="{77487B55-C061-4323-8A2B-50B2160850A5}" type="slidenum">
              <a:rPr lang="en-US" sz="1600">
                <a:solidFill>
                  <a:schemeClr val="bg1"/>
                </a:solidFill>
                <a:latin typeface="Univers 65 Bold"/>
              </a:rPr>
              <a:pPr algn="r"/>
              <a:t>‹#›</a:t>
            </a:fld>
            <a:endParaRPr lang="en-US" sz="1600" dirty="0">
              <a:solidFill>
                <a:schemeClr val="bg1"/>
              </a:solidFill>
              <a:latin typeface="Univers 65 Bold"/>
            </a:endParaRPr>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72" r:id="rId8"/>
    <p:sldLayoutId id="2147483667" r:id="rId9"/>
    <p:sldLayoutId id="2147483668" r:id="rId10"/>
    <p:sldLayoutId id="2147483669" r:id="rId11"/>
    <p:sldLayoutId id="2147483670" r:id="rId12"/>
  </p:sldLayoutIdLst>
  <p:hf sldNum="0" hdr="0" ftr="0" dt="0"/>
  <p:txStyles>
    <p:titleStyle>
      <a:lvl1pPr algn="l" rtl="0" fontAlgn="base">
        <a:spcBef>
          <a:spcPct val="0"/>
        </a:spcBef>
        <a:spcAft>
          <a:spcPct val="0"/>
        </a:spcAft>
        <a:defRPr sz="3500">
          <a:solidFill>
            <a:srgbClr val="CE1126"/>
          </a:solidFill>
          <a:latin typeface="+mj-lt"/>
          <a:ea typeface="+mj-ea"/>
          <a:cs typeface="+mj-cs"/>
        </a:defRPr>
      </a:lvl1pPr>
      <a:lvl2pPr algn="l" rtl="0" fontAlgn="base">
        <a:spcBef>
          <a:spcPct val="0"/>
        </a:spcBef>
        <a:spcAft>
          <a:spcPct val="0"/>
        </a:spcAft>
        <a:defRPr sz="3500">
          <a:solidFill>
            <a:srgbClr val="CE1126"/>
          </a:solidFill>
          <a:latin typeface="Univers 67 CondensedBold" charset="0"/>
        </a:defRPr>
      </a:lvl2pPr>
      <a:lvl3pPr algn="l" rtl="0" fontAlgn="base">
        <a:spcBef>
          <a:spcPct val="0"/>
        </a:spcBef>
        <a:spcAft>
          <a:spcPct val="0"/>
        </a:spcAft>
        <a:defRPr sz="3500">
          <a:solidFill>
            <a:srgbClr val="CE1126"/>
          </a:solidFill>
          <a:latin typeface="Univers 67 CondensedBold" charset="0"/>
        </a:defRPr>
      </a:lvl3pPr>
      <a:lvl4pPr algn="l" rtl="0" fontAlgn="base">
        <a:spcBef>
          <a:spcPct val="0"/>
        </a:spcBef>
        <a:spcAft>
          <a:spcPct val="0"/>
        </a:spcAft>
        <a:defRPr sz="3500">
          <a:solidFill>
            <a:srgbClr val="CE1126"/>
          </a:solidFill>
          <a:latin typeface="Univers 67 CondensedBold" charset="0"/>
        </a:defRPr>
      </a:lvl4pPr>
      <a:lvl5pPr algn="l" rtl="0" fontAlgn="base">
        <a:spcBef>
          <a:spcPct val="0"/>
        </a:spcBef>
        <a:spcAft>
          <a:spcPct val="0"/>
        </a:spcAft>
        <a:defRPr sz="3500">
          <a:solidFill>
            <a:srgbClr val="CE1126"/>
          </a:solidFill>
          <a:latin typeface="Univers 67 CondensedBold" charset="0"/>
        </a:defRPr>
      </a:lvl5pPr>
      <a:lvl6pPr marL="457200" algn="l" rtl="0" eaLnBrk="1" fontAlgn="base" hangingPunct="1">
        <a:spcBef>
          <a:spcPct val="0"/>
        </a:spcBef>
        <a:spcAft>
          <a:spcPct val="0"/>
        </a:spcAft>
        <a:defRPr sz="3500">
          <a:solidFill>
            <a:srgbClr val="CE1126"/>
          </a:solidFill>
          <a:latin typeface="Univers 67 CondensedBold" charset="0"/>
        </a:defRPr>
      </a:lvl6pPr>
      <a:lvl7pPr marL="914400" algn="l" rtl="0" eaLnBrk="1" fontAlgn="base" hangingPunct="1">
        <a:spcBef>
          <a:spcPct val="0"/>
        </a:spcBef>
        <a:spcAft>
          <a:spcPct val="0"/>
        </a:spcAft>
        <a:defRPr sz="3500">
          <a:solidFill>
            <a:srgbClr val="CE1126"/>
          </a:solidFill>
          <a:latin typeface="Univers 67 CondensedBold" charset="0"/>
        </a:defRPr>
      </a:lvl7pPr>
      <a:lvl8pPr marL="1371600" algn="l" rtl="0" eaLnBrk="1" fontAlgn="base" hangingPunct="1">
        <a:spcBef>
          <a:spcPct val="0"/>
        </a:spcBef>
        <a:spcAft>
          <a:spcPct val="0"/>
        </a:spcAft>
        <a:defRPr sz="3500">
          <a:solidFill>
            <a:srgbClr val="CE1126"/>
          </a:solidFill>
          <a:latin typeface="Univers 67 CondensedBold" charset="0"/>
        </a:defRPr>
      </a:lvl8pPr>
      <a:lvl9pPr marL="1828800" algn="l" rtl="0" eaLnBrk="1" fontAlgn="base" hangingPunct="1">
        <a:spcBef>
          <a:spcPct val="0"/>
        </a:spcBef>
        <a:spcAft>
          <a:spcPct val="0"/>
        </a:spcAft>
        <a:defRPr sz="3500">
          <a:solidFill>
            <a:srgbClr val="CE1126"/>
          </a:solidFill>
          <a:latin typeface="Univers 67 CondensedBold" charset="0"/>
        </a:defRPr>
      </a:lvl9pPr>
    </p:titleStyle>
    <p:bodyStyle>
      <a:lvl1pPr marL="342900" indent="-342900" algn="l" rtl="0" fontAlgn="base">
        <a:spcBef>
          <a:spcPct val="20000"/>
        </a:spcBef>
        <a:spcAft>
          <a:spcPct val="0"/>
        </a:spcAft>
        <a:buClr>
          <a:srgbClr val="CE1126"/>
        </a:buClr>
        <a:buSzPct val="80000"/>
        <a:buFont typeface="Times" pitchFamily="18" charset="0"/>
        <a:buChar char="•"/>
        <a:defRPr sz="2600">
          <a:solidFill>
            <a:srgbClr val="7A6E67"/>
          </a:solidFill>
          <a:latin typeface="+mn-lt"/>
          <a:ea typeface="+mn-ea"/>
          <a:cs typeface="+mn-cs"/>
        </a:defRPr>
      </a:lvl1pPr>
      <a:lvl2pPr marL="742950" indent="-285750" algn="l" rtl="0" fontAlgn="base">
        <a:spcBef>
          <a:spcPct val="20000"/>
        </a:spcBef>
        <a:spcAft>
          <a:spcPct val="0"/>
        </a:spcAft>
        <a:buClr>
          <a:srgbClr val="CE1126"/>
        </a:buClr>
        <a:buSzPct val="80000"/>
        <a:buFont typeface="Times" pitchFamily="18" charset="0"/>
        <a:buChar char="•"/>
        <a:defRPr sz="2600">
          <a:solidFill>
            <a:srgbClr val="7A6E67"/>
          </a:solidFill>
          <a:latin typeface="+mn-lt"/>
        </a:defRPr>
      </a:lvl2pPr>
      <a:lvl3pPr marL="1143000" indent="-228600" algn="l" rtl="0" fontAlgn="base">
        <a:spcBef>
          <a:spcPct val="20000"/>
        </a:spcBef>
        <a:spcAft>
          <a:spcPct val="0"/>
        </a:spcAft>
        <a:buClr>
          <a:srgbClr val="CE1126"/>
        </a:buClr>
        <a:buSzPct val="80000"/>
        <a:buFont typeface="Times" pitchFamily="18" charset="0"/>
        <a:buChar char="•"/>
        <a:defRPr sz="2600">
          <a:solidFill>
            <a:srgbClr val="7A6E67"/>
          </a:solidFill>
          <a:latin typeface="+mn-lt"/>
        </a:defRPr>
      </a:lvl3pPr>
      <a:lvl4pPr marL="1600200" indent="-228600" algn="l" rtl="0" fontAlgn="base">
        <a:spcBef>
          <a:spcPct val="20000"/>
        </a:spcBef>
        <a:spcAft>
          <a:spcPct val="0"/>
        </a:spcAft>
        <a:buClr>
          <a:srgbClr val="CE1126"/>
        </a:buClr>
        <a:buSzPct val="80000"/>
        <a:buFont typeface="Times" pitchFamily="18" charset="0"/>
        <a:buChar char="•"/>
        <a:defRPr sz="2600">
          <a:solidFill>
            <a:srgbClr val="7A6E67"/>
          </a:solidFill>
          <a:latin typeface="+mn-lt"/>
        </a:defRPr>
      </a:lvl4pPr>
      <a:lvl5pPr marL="2057400" indent="-228600" algn="l" rtl="0" fontAlgn="base">
        <a:spcBef>
          <a:spcPct val="20000"/>
        </a:spcBef>
        <a:spcAft>
          <a:spcPct val="0"/>
        </a:spcAft>
        <a:buClr>
          <a:srgbClr val="CE1126"/>
        </a:buClr>
        <a:buSzPct val="80000"/>
        <a:buFont typeface="Times" pitchFamily="18" charset="0"/>
        <a:buChar char="•"/>
        <a:defRPr sz="2600">
          <a:solidFill>
            <a:srgbClr val="7A6E67"/>
          </a:solidFill>
          <a:latin typeface="+mn-lt"/>
        </a:defRPr>
      </a:lvl5pPr>
      <a:lvl6pPr marL="2514600" indent="-228600" algn="l" rtl="0" eaLnBrk="1" fontAlgn="base" hangingPunct="1">
        <a:spcBef>
          <a:spcPct val="20000"/>
        </a:spcBef>
        <a:spcAft>
          <a:spcPct val="0"/>
        </a:spcAft>
        <a:buClr>
          <a:srgbClr val="CE1126"/>
        </a:buClr>
        <a:buSzPct val="80000"/>
        <a:buFont typeface="Times"/>
        <a:buChar char="•"/>
        <a:defRPr sz="2600">
          <a:solidFill>
            <a:srgbClr val="7A6E67"/>
          </a:solidFill>
          <a:latin typeface="+mn-lt"/>
        </a:defRPr>
      </a:lvl6pPr>
      <a:lvl7pPr marL="2971800" indent="-228600" algn="l" rtl="0" eaLnBrk="1" fontAlgn="base" hangingPunct="1">
        <a:spcBef>
          <a:spcPct val="20000"/>
        </a:spcBef>
        <a:spcAft>
          <a:spcPct val="0"/>
        </a:spcAft>
        <a:buClr>
          <a:srgbClr val="CE1126"/>
        </a:buClr>
        <a:buSzPct val="80000"/>
        <a:buFont typeface="Times"/>
        <a:buChar char="•"/>
        <a:defRPr sz="2600">
          <a:solidFill>
            <a:srgbClr val="7A6E67"/>
          </a:solidFill>
          <a:latin typeface="+mn-lt"/>
        </a:defRPr>
      </a:lvl7pPr>
      <a:lvl8pPr marL="3429000" indent="-228600" algn="l" rtl="0" eaLnBrk="1" fontAlgn="base" hangingPunct="1">
        <a:spcBef>
          <a:spcPct val="20000"/>
        </a:spcBef>
        <a:spcAft>
          <a:spcPct val="0"/>
        </a:spcAft>
        <a:buClr>
          <a:srgbClr val="CE1126"/>
        </a:buClr>
        <a:buSzPct val="80000"/>
        <a:buFont typeface="Times"/>
        <a:buChar char="•"/>
        <a:defRPr sz="2600">
          <a:solidFill>
            <a:srgbClr val="7A6E67"/>
          </a:solidFill>
          <a:latin typeface="+mn-lt"/>
        </a:defRPr>
      </a:lvl8pPr>
      <a:lvl9pPr marL="3886200" indent="-228600" algn="l" rtl="0" eaLnBrk="1" fontAlgn="base" hangingPunct="1">
        <a:spcBef>
          <a:spcPct val="20000"/>
        </a:spcBef>
        <a:spcAft>
          <a:spcPct val="0"/>
        </a:spcAft>
        <a:buClr>
          <a:srgbClr val="CE1126"/>
        </a:buClr>
        <a:buSzPct val="80000"/>
        <a:buFont typeface="Times"/>
        <a:buChar char="•"/>
        <a:defRPr sz="2600">
          <a:solidFill>
            <a:srgbClr val="7A6E67"/>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1ABB8-56CC-486B-A56C-172ED9A0DFCD}"/>
              </a:ext>
            </a:extLst>
          </p:cNvPr>
          <p:cNvSpPr>
            <a:spLocks noGrp="1"/>
          </p:cNvSpPr>
          <p:nvPr>
            <p:ph type="ctrTitle"/>
          </p:nvPr>
        </p:nvSpPr>
        <p:spPr/>
        <p:txBody>
          <a:bodyPr/>
          <a:lstStyle/>
          <a:p>
            <a:r>
              <a:rPr lang="en-US" b="1" dirty="0"/>
              <a:t>Measuring </a:t>
            </a:r>
            <a:r>
              <a:rPr lang="en-US" b="1" dirty="0" err="1"/>
              <a:t>Welcomeness</a:t>
            </a:r>
            <a:endParaRPr lang="en-US" dirty="0"/>
          </a:p>
        </p:txBody>
      </p:sp>
      <p:sp>
        <p:nvSpPr>
          <p:cNvPr id="3" name="Subtitle 2">
            <a:extLst>
              <a:ext uri="{FF2B5EF4-FFF2-40B4-BE49-F238E27FC236}">
                <a16:creationId xmlns:a16="http://schemas.microsoft.com/office/drawing/2014/main" id="{79E2CCC8-BBEE-471D-B046-2FFBFC3343A5}"/>
              </a:ext>
            </a:extLst>
          </p:cNvPr>
          <p:cNvSpPr>
            <a:spLocks noGrp="1"/>
          </p:cNvSpPr>
          <p:nvPr>
            <p:ph type="subTitle" idx="1"/>
          </p:nvPr>
        </p:nvSpPr>
        <p:spPr>
          <a:xfrm>
            <a:off x="711200" y="3581400"/>
            <a:ext cx="8331200" cy="2971800"/>
          </a:xfrm>
        </p:spPr>
        <p:txBody>
          <a:bodyPr/>
          <a:lstStyle/>
          <a:p>
            <a:r>
              <a:rPr lang="en-US" dirty="0"/>
              <a:t>Greg Davis, Assistant Director for Assessment and Planning</a:t>
            </a:r>
          </a:p>
          <a:p>
            <a:r>
              <a:rPr lang="en-US" dirty="0"/>
              <a:t>Iowa State University Library</a:t>
            </a:r>
          </a:p>
          <a:p>
            <a:endParaRPr lang="en-US" dirty="0"/>
          </a:p>
          <a:p>
            <a:r>
              <a:rPr lang="en-US" dirty="0"/>
              <a:t>Library Assessment Conference</a:t>
            </a:r>
          </a:p>
          <a:p>
            <a:r>
              <a:rPr lang="en-US" dirty="0"/>
              <a:t>Building Effective, Sustainable, Practical Assessment</a:t>
            </a:r>
          </a:p>
          <a:p>
            <a:r>
              <a:rPr lang="en-US" dirty="0"/>
              <a:t>October 2020</a:t>
            </a:r>
          </a:p>
        </p:txBody>
      </p:sp>
    </p:spTree>
    <p:extLst>
      <p:ext uri="{BB962C8B-B14F-4D97-AF65-F5344CB8AC3E}">
        <p14:creationId xmlns:p14="http://schemas.microsoft.com/office/powerpoint/2010/main" val="2205965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589B0-AF7E-4151-9343-8228DF58EE35}"/>
              </a:ext>
            </a:extLst>
          </p:cNvPr>
          <p:cNvSpPr>
            <a:spLocks noGrp="1"/>
          </p:cNvSpPr>
          <p:nvPr>
            <p:ph type="title"/>
          </p:nvPr>
        </p:nvSpPr>
        <p:spPr/>
        <p:txBody>
          <a:bodyPr/>
          <a:lstStyle/>
          <a:p>
            <a:r>
              <a:rPr lang="en-US" sz="1600" dirty="0"/>
              <a:t>The library is in the early stages of identifying metrics related to the "</a:t>
            </a:r>
            <a:r>
              <a:rPr lang="en-US" sz="1600" dirty="0" err="1"/>
              <a:t>welcomeness</a:t>
            </a:r>
            <a:r>
              <a:rPr lang="en-US" sz="1600" dirty="0"/>
              <a:t>" of the library. In the chart below, data obtained from a library survey of students during the Spring 2019 semester is shown. Students were asked their level of agreement that they can (1) be themselves in the library, (2) do their best work in the library, (3) feel respected in the library, and (4) feel welcome in the library. The average scores desegregated by race/ethnicity, on a five point scale, were calculated and shown in the chart below.</a:t>
            </a:r>
          </a:p>
        </p:txBody>
      </p:sp>
      <p:pic>
        <p:nvPicPr>
          <p:cNvPr id="5" name="Content Placeholder 4">
            <a:extLst>
              <a:ext uri="{FF2B5EF4-FFF2-40B4-BE49-F238E27FC236}">
                <a16:creationId xmlns:a16="http://schemas.microsoft.com/office/drawing/2014/main" id="{84F62CDD-FF4F-462C-8A2B-7862EF1AC11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00200" y="1447800"/>
            <a:ext cx="8229600" cy="4570204"/>
          </a:xfrm>
        </p:spPr>
      </p:pic>
    </p:spTree>
    <p:extLst>
      <p:ext uri="{BB962C8B-B14F-4D97-AF65-F5344CB8AC3E}">
        <p14:creationId xmlns:p14="http://schemas.microsoft.com/office/powerpoint/2010/main" val="1848950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43C27-803B-4585-94A2-406FA368A766}"/>
              </a:ext>
            </a:extLst>
          </p:cNvPr>
          <p:cNvSpPr>
            <a:spLocks noGrp="1"/>
          </p:cNvSpPr>
          <p:nvPr>
            <p:ph type="title"/>
          </p:nvPr>
        </p:nvSpPr>
        <p:spPr/>
        <p:txBody>
          <a:bodyPr/>
          <a:lstStyle/>
          <a:p>
            <a:r>
              <a:rPr lang="en-US" sz="1600" dirty="0"/>
              <a:t>Parks Library is also using ACRL Project Outcome to collect information related to </a:t>
            </a:r>
            <a:r>
              <a:rPr lang="en-US" sz="1600" dirty="0" err="1"/>
              <a:t>welcomeness</a:t>
            </a:r>
            <a:r>
              <a:rPr lang="en-US" sz="1600" dirty="0"/>
              <a:t>. A question asking if the equipment lending services and group study room reservation services are welcoming is included in the survey. The chart below shows that most patrons responding to the survey agreed that these services were welcoming.</a:t>
            </a:r>
          </a:p>
        </p:txBody>
      </p:sp>
      <p:pic>
        <p:nvPicPr>
          <p:cNvPr id="5" name="Content Placeholder 4">
            <a:extLst>
              <a:ext uri="{FF2B5EF4-FFF2-40B4-BE49-F238E27FC236}">
                <a16:creationId xmlns:a16="http://schemas.microsoft.com/office/drawing/2014/main" id="{F8C38708-3631-4755-91CC-2673E1AC3A7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28800" y="1524000"/>
            <a:ext cx="8077200" cy="4485570"/>
          </a:xfrm>
        </p:spPr>
      </p:pic>
    </p:spTree>
    <p:extLst>
      <p:ext uri="{BB962C8B-B14F-4D97-AF65-F5344CB8AC3E}">
        <p14:creationId xmlns:p14="http://schemas.microsoft.com/office/powerpoint/2010/main" val="23895457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2EBED-8C1B-4A2E-9DAC-C207AB6C2EA8}"/>
              </a:ext>
            </a:extLst>
          </p:cNvPr>
          <p:cNvSpPr>
            <a:spLocks noGrp="1"/>
          </p:cNvSpPr>
          <p:nvPr>
            <p:ph type="title"/>
          </p:nvPr>
        </p:nvSpPr>
        <p:spPr/>
        <p:txBody>
          <a:bodyPr/>
          <a:lstStyle/>
          <a:p>
            <a:r>
              <a:rPr lang="en-US" sz="1600" dirty="0"/>
              <a:t>The survey Parks Library used on the happy/sad device was not designed to collect feedback about specific library services. It just sought to find out more about the state of patron feelings as they passed by the device in the library. While we received a lot of positive responses, we were a little surprised to also see so many patrons respond "very poor" to the question "How are you feeling today". Even though their feelings may have nothing to do with their library experience. it begs the question "What can we do to turn these sad feelings for some of our patrons in a positive direction?"</a:t>
            </a:r>
          </a:p>
        </p:txBody>
      </p:sp>
      <p:pic>
        <p:nvPicPr>
          <p:cNvPr id="5" name="Content Placeholder 4">
            <a:extLst>
              <a:ext uri="{FF2B5EF4-FFF2-40B4-BE49-F238E27FC236}">
                <a16:creationId xmlns:a16="http://schemas.microsoft.com/office/drawing/2014/main" id="{E85FC070-264E-4663-ABF6-0519A0084EA8}"/>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28800" y="1371600"/>
            <a:ext cx="8305800" cy="4659086"/>
          </a:xfrm>
        </p:spPr>
      </p:pic>
    </p:spTree>
    <p:extLst>
      <p:ext uri="{BB962C8B-B14F-4D97-AF65-F5344CB8AC3E}">
        <p14:creationId xmlns:p14="http://schemas.microsoft.com/office/powerpoint/2010/main" val="2426245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BBA60-31E5-40EA-994D-F76228C9E94D}"/>
              </a:ext>
            </a:extLst>
          </p:cNvPr>
          <p:cNvSpPr>
            <a:spLocks noGrp="1"/>
          </p:cNvSpPr>
          <p:nvPr>
            <p:ph type="title"/>
          </p:nvPr>
        </p:nvSpPr>
        <p:spPr/>
        <p:txBody>
          <a:bodyPr/>
          <a:lstStyle/>
          <a:p>
            <a:r>
              <a:rPr lang="en-US" sz="1600" dirty="0"/>
              <a:t>During the 2018-2019 school year, Parks Library opened a new space for international student use, called the International Nest. A traffic counter for the space was installed late in the Spring semester, and occupancy counts were tracked during the Spring 2019 and Fall 2019 semesters. The counts showed a increasing trend in usage of the International Nest. It was good to see the increasing usage of a space designed to support the </a:t>
            </a:r>
            <a:r>
              <a:rPr lang="en-US" sz="1600" dirty="0" err="1"/>
              <a:t>welcomeness</a:t>
            </a:r>
            <a:r>
              <a:rPr lang="en-US" sz="1600" dirty="0"/>
              <a:t> objectives of Parks Library.</a:t>
            </a:r>
          </a:p>
        </p:txBody>
      </p:sp>
      <p:pic>
        <p:nvPicPr>
          <p:cNvPr id="5" name="Content Placeholder 4">
            <a:extLst>
              <a:ext uri="{FF2B5EF4-FFF2-40B4-BE49-F238E27FC236}">
                <a16:creationId xmlns:a16="http://schemas.microsoft.com/office/drawing/2014/main" id="{D62C48B2-684E-48F5-A64F-5711C77828D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0" y="1295400"/>
            <a:ext cx="7620000" cy="4713814"/>
          </a:xfrm>
        </p:spPr>
      </p:pic>
    </p:spTree>
    <p:extLst>
      <p:ext uri="{BB962C8B-B14F-4D97-AF65-F5344CB8AC3E}">
        <p14:creationId xmlns:p14="http://schemas.microsoft.com/office/powerpoint/2010/main" val="3212801918"/>
      </p:ext>
    </p:extLst>
  </p:cSld>
  <p:clrMapOvr>
    <a:masterClrMapping/>
  </p:clrMapOvr>
</p:sld>
</file>

<file path=ppt/theme/theme1.xml><?xml version="1.0" encoding="utf-8"?>
<a:theme xmlns:a="http://schemas.openxmlformats.org/drawingml/2006/main" name="PowerPoint">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Blank Presentation">
      <a:majorFont>
        <a:latin typeface="Univers 67 CondensedBold"/>
        <a:ea typeface=""/>
        <a:cs typeface=""/>
      </a:majorFont>
      <a:minorFont>
        <a:latin typeface="Univers 67 Condensed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p:Policy xmlns:p="office.server.policy" id="" local="true">
  <p:Name>Intranet Content</p:Name>
  <p:Description/>
  <p:Statement/>
  <p:PolicyItems>
    <p:PolicyItem featureId="Microsoft.Office.RecordsManagement.PolicyFeatures.Expiration" staticId="0x010100A5B3841D2D294B459FC8CEDE5F2B0A13|-1663466576" UniqueId="22123fe6-0f25-47c6-81b3-fa7696bc9244">
      <p:Name>Retention</p:Name>
      <p:Description>Automatic scheduling of content for processing, and performing a retention action on content that has reached its due date.</p:Description>
      <p:CustomData>
        <Schedules nextStageId="2">
          <Schedule type="Default">
            <stages>
              <data stageId="1" recur="true" offset="1" unit="years">
                <formula id="Microsoft.Office.RecordsManagement.PolicyFeatures.Expiration.Formula.BuiltIn">
                  <number>1</number>
                  <property>Created</property>
                  <propertyId>8c06beca-0777-48f7-91c7-6da68bc07b69</propertyId>
                  <period>years</period>
                </formula>
                <action type="workflow" id="1bd6cb0a-d591-41ae-97a0-f355977a8f68"/>
              </data>
            </stages>
          </Schedule>
        </Schedules>
      </p:CustomData>
    </p:PolicyItem>
  </p:PolicyItems>
</p:Policy>
</file>

<file path=customXml/item2.xml><?xml version="1.0" encoding="utf-8"?>
<p:properties xmlns:p="http://schemas.microsoft.com/office/2006/metadata/properties" xmlns:xsi="http://www.w3.org/2001/XMLSchema-instance" xmlns:pc="http://schemas.microsoft.com/office/infopath/2007/PartnerControls">
  <documentManagement>
    <_dlc_DocId xmlns="d2334478-90db-422e-9884-365cd3fe0344">ISULIBRARY-1-1721</_dlc_DocId>
    <_dlc_DocIdUrl xmlns="d2334478-90db-422e-9884-365cd3fe0344">
      <Url>https://library.cypoint.iastate.edu/_layouts/DocIdRedir.aspx?ID=ISULIBRARY-1-1721</Url>
      <Description>ISULIBRARY-1-1721</Description>
    </_dlc_DocIdUrl>
    <Divison_x002f_Unit xmlns="d2334478-90db-422e-9884-365cd3fe0344">Admin</Divison_x002f_Unit>
    <Group_x0020_control xmlns="d2334478-90db-422e-9884-365cd3fe0344">4. Presentations</Group_x0020_control>
    <Document_x0020_Saved_x0020_Date xmlns="d2334478-90db-422e-9884-365cd3fe0344">2013-05-29T05:00:00+00:00</Document_x0020_Saved_x0020_Date>
    <Document_x0020_Folder xmlns="d2334478-90db-422e-9884-365cd3fe0344">Survey Report</Document_x0020_Folder>
    <Document_x0020_Reviser xmlns="d2334478-90db-422e-9884-365cd3fe0344">
      <UserInfo>
        <DisplayName/>
        <AccountId xsi:nil="true"/>
        <AccountType/>
      </UserInfo>
    </Document_x0020_Reviser>
    <Sort_x0020_Control xmlns="d2334478-90db-422e-9884-365cd3fe0344">39</Sort_x0020_Control>
    <Keyword_x0020_Group xmlns="d2334478-90db-422e-9884-365cd3fe0344">2012FUS</Keyword_x0020_Group>
    <_dlc_ExpireDateSaved xmlns="http://schemas.microsoft.com/sharepoint/v3" xsi:nil="true"/>
    <_dlc_ExpireDate xmlns="http://schemas.microsoft.com/sharepoint/v3">2015-06-01T04:00:05+00:00</_dlc_ExpireDate>
    <Group_x0020_Control_x0020_2 xmlns="05564912-6211-4082-a8cc-21bcc5b4330d" xsi:nil="true"/>
  </documentManagement>
</p:properties>
</file>

<file path=customXml/item3.xml><?xml version="1.0" encoding="utf-8"?>
<ct:contentTypeSchema xmlns:ct="http://schemas.microsoft.com/office/2006/metadata/contentType" xmlns:ma="http://schemas.microsoft.com/office/2006/metadata/properties/metaAttributes" ct:_="" ma:_="" ma:contentTypeName="Intranet Content" ma:contentTypeID="0x010100A5B3841D2D294B459FC8CEDE5F2B0A1300E4102118B2A5EC45BCD67B011BF799A3" ma:contentTypeVersion="41" ma:contentTypeDescription="This content type is used to sort for the Intranet" ma:contentTypeScope="" ma:versionID="ba8b9f0572c26dc5c2a997f8ffb68125">
  <xsd:schema xmlns:xsd="http://www.w3.org/2001/XMLSchema" xmlns:xs="http://www.w3.org/2001/XMLSchema" xmlns:p="http://schemas.microsoft.com/office/2006/metadata/properties" xmlns:ns1="http://schemas.microsoft.com/sharepoint/v3" xmlns:ns2="d2334478-90db-422e-9884-365cd3fe0344" xmlns:ns3="05564912-6211-4082-a8cc-21bcc5b4330d" targetNamespace="http://schemas.microsoft.com/office/2006/metadata/properties" ma:root="true" ma:fieldsID="ba211b7c568ba9b75cae443ae8c2aac0" ns1:_="" ns2:_="" ns3:_="">
    <xsd:import namespace="http://schemas.microsoft.com/sharepoint/v3"/>
    <xsd:import namespace="d2334478-90db-422e-9884-365cd3fe0344"/>
    <xsd:import namespace="05564912-6211-4082-a8cc-21bcc5b4330d"/>
    <xsd:element name="properties">
      <xsd:complexType>
        <xsd:sequence>
          <xsd:element name="documentManagement">
            <xsd:complexType>
              <xsd:all>
                <xsd:element ref="ns2:_dlc_DocId" minOccurs="0"/>
                <xsd:element ref="ns2:_dlc_DocIdUrl" minOccurs="0"/>
                <xsd:element ref="ns2:_dlc_DocIdPersistId" minOccurs="0"/>
                <xsd:element ref="ns2:Document_x0020_Folder" minOccurs="0"/>
                <xsd:element ref="ns2:Sort_x0020_Control" minOccurs="0"/>
                <xsd:element ref="ns2:Keyword_x0020_Group" minOccurs="0"/>
                <xsd:element ref="ns2:Group_x0020_control" minOccurs="0"/>
                <xsd:element ref="ns2:Divison_x002f_Unit" minOccurs="0"/>
                <xsd:element ref="ns2:Document_x0020_Saved_x0020_Date" minOccurs="0"/>
                <xsd:element ref="ns2:Document_x0020_Reviser" minOccurs="0"/>
                <xsd:element ref="ns1:_dlc_Exempt" minOccurs="0"/>
                <xsd:element ref="ns1:_dlc_ExpireDateSaved" minOccurs="0"/>
                <xsd:element ref="ns1:_dlc_ExpireDate" minOccurs="0"/>
                <xsd:element ref="ns3:Group_x0020_Control_x0020_2"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empt" ma:index="19" nillable="true" ma:displayName="Exempt from Policy" ma:hidden="true" ma:internalName="_dlc_Exempt" ma:readOnly="true">
      <xsd:simpleType>
        <xsd:restriction base="dms:Unknown"/>
      </xsd:simpleType>
    </xsd:element>
    <xsd:element name="_dlc_ExpireDateSaved" ma:index="20" nillable="true" ma:displayName="Original Expiration Date" ma:hidden="true" ma:internalName="_dlc_ExpireDateSaved" ma:readOnly="true">
      <xsd:simpleType>
        <xsd:restriction base="dms:DateTime"/>
      </xsd:simpleType>
    </xsd:element>
    <xsd:element name="_dlc_ExpireDate" ma:index="21" nillable="true" ma:displayName="Expiration Date" ma:description="" ma:hidden="true" ma:indexed="true" ma:internalName="_dlc_ExpireDat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d2334478-90db-422e-9884-365cd3fe0344"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Document_x0020_Folder" ma:index="11" nillable="true" ma:displayName="Document Folder" ma:default="Committees" ma:description="List of Intranet Folders" ma:format="Dropdown" ma:internalName="Document_x0020_Folder" ma:readOnly="false">
      <xsd:simpleType>
        <xsd:restriction base="dms:Choice">
          <xsd:enumeration value="Committees"/>
          <xsd:enumeration value="Contact Lists"/>
          <xsd:enumeration value="Emergency"/>
          <xsd:enumeration value="Forms"/>
          <xsd:enumeration value="Personnel"/>
          <xsd:enumeration value="PandS"/>
          <xsd:enumeration value="Merit"/>
          <xsd:enumeration value="Faculty"/>
          <xsd:enumeration value="Academic Librarian"/>
          <xsd:enumeration value="Academic and Faculty Librarian"/>
          <xsd:enumeration value="Students"/>
          <xsd:enumeration value="Policies"/>
          <xsd:enumeration value="Operational Plans"/>
          <xsd:enumeration value="Strategic Plans"/>
          <xsd:enumeration value="Reports"/>
          <xsd:enumeration value="Tools"/>
          <xsd:enumeration value="Horizon to Aleph"/>
          <xsd:enumeration value="Training"/>
          <xsd:enumeration value="Org Charts"/>
          <xsd:enumeration value="InForm"/>
          <xsd:enumeration value="Misc"/>
          <xsd:enumeration value="LibQual+"/>
          <xsd:enumeration value="Survey Report"/>
        </xsd:restriction>
      </xsd:simpleType>
    </xsd:element>
    <xsd:element name="Sort_x0020_Control" ma:index="13" nillable="true" ma:displayName="Sort Control" ma:description="Field to control order of document in the list" ma:internalName="Sort_x0020_Control">
      <xsd:simpleType>
        <xsd:restriction base="dms:Number"/>
      </xsd:simpleType>
    </xsd:element>
    <xsd:element name="Keyword_x0020_Group" ma:index="14" nillable="true" ma:displayName="Keyword Group" ma:internalName="Keyword_x0020_Group">
      <xsd:simpleType>
        <xsd:restriction base="dms:Text">
          <xsd:maxLength value="255"/>
        </xsd:restriction>
      </xsd:simpleType>
    </xsd:element>
    <xsd:element name="Group_x0020_control" ma:index="15" nillable="true" ma:displayName="Group control" ma:internalName="Group_x0020_control" ma:readOnly="false">
      <xsd:simpleType>
        <xsd:restriction base="dms:Text">
          <xsd:maxLength value="255"/>
        </xsd:restriction>
      </xsd:simpleType>
    </xsd:element>
    <xsd:element name="Divison_x002f_Unit" ma:index="16" nillable="true" ma:displayName="Divison/Unit" ma:default="Admin" ma:format="Dropdown" ma:internalName="Divison_x002F_Unit">
      <xsd:simpleType>
        <xsd:restriction base="dms:Choice">
          <xsd:enumeration value="Admin"/>
          <xsd:enumeration value="Business"/>
          <xsd:enumeration value="CTS"/>
          <xsd:enumeration value="HR"/>
          <xsd:enumeration value="IT"/>
          <xsd:enumeration value="R&amp;A"/>
          <xsd:enumeration value="R&amp;I"/>
          <xsd:enumeration value="Other"/>
        </xsd:restriction>
      </xsd:simpleType>
    </xsd:element>
    <xsd:element name="Document_x0020_Saved_x0020_Date" ma:index="17" nillable="true" ma:displayName="Document Saved Date" ma:default="[today]" ma:format="DateOnly" ma:internalName="Document_x0020_Saved_x0020_Date">
      <xsd:simpleType>
        <xsd:restriction base="dms:DateTime"/>
      </xsd:simpleType>
    </xsd:element>
    <xsd:element name="Document_x0020_Reviser" ma:index="18" nillable="true" ma:displayName="Document Reviser" ma:list="UserInfo" ma:SharePointGroup="0" ma:internalName="Document_x0020_Revis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5564912-6211-4082-a8cc-21bcc5b4330d" elementFormDefault="qualified">
    <xsd:import namespace="http://schemas.microsoft.com/office/2006/documentManagement/types"/>
    <xsd:import namespace="http://schemas.microsoft.com/office/infopath/2007/PartnerControls"/>
    <xsd:element name="Group_x0020_Control_x0020_2" ma:index="22" nillable="true" ma:displayName="Group Control 2" ma:internalName="Group_x0020_Control_x0020_2">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12" ma:displayName="Comments"/>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Receiver>
    <Name>Microsoft.Office.RecordsManagement.PolicyFeatures.ExpirationEventReceiver</Name>
    <Synchronization>Synchronous</Synchronization>
    <Type>10001</Type>
    <SequenceNumber>101</SequenceNumber>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10002</Type>
    <SequenceNumber>102</SequenceNumber>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10004</Type>
    <SequenceNumber>103</SequenceNumber>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10006</Type>
    <SequenceNumber>104</SequenceNumber>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10009</Type>
    <SequenceNumber>105</SequenceNumber>
    <Assembly>Microsoft.Office.Policy, Version=14.0.0.0, Culture=neutral, PublicKeyToken=71e9bce111e9429c</Assembly>
    <Class>Microsoft.Office.RecordsManagement.Internal.UpdateExpireDate</Class>
    <Data/>
    <Filter/>
  </Receiver>
</spe:Receivers>
</file>

<file path=customXml/itemProps1.xml><?xml version="1.0" encoding="utf-8"?>
<ds:datastoreItem xmlns:ds="http://schemas.openxmlformats.org/officeDocument/2006/customXml" ds:itemID="{B9741DE9-56C0-4C99-AAA3-59FB42D9AAF7}">
  <ds:schemaRefs>
    <ds:schemaRef ds:uri="office.server.policy"/>
  </ds:schemaRefs>
</ds:datastoreItem>
</file>

<file path=customXml/itemProps2.xml><?xml version="1.0" encoding="utf-8"?>
<ds:datastoreItem xmlns:ds="http://schemas.openxmlformats.org/officeDocument/2006/customXml" ds:itemID="{11D155E0-BF83-4047-AF37-968B4551BA51}">
  <ds:schemaRefs>
    <ds:schemaRef ds:uri="http://schemas.microsoft.com/sharepoint/v3"/>
    <ds:schemaRef ds:uri="05564912-6211-4082-a8cc-21bcc5b4330d"/>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http://schemas.microsoft.com/office/2006/documentManagement/types"/>
    <ds:schemaRef ds:uri="http://purl.org/dc/terms/"/>
    <ds:schemaRef ds:uri="d2334478-90db-422e-9884-365cd3fe0344"/>
    <ds:schemaRef ds:uri="http://www.w3.org/XML/1998/namespace"/>
    <ds:schemaRef ds:uri="http://purl.org/dc/dcmitype/"/>
  </ds:schemaRefs>
</ds:datastoreItem>
</file>

<file path=customXml/itemProps3.xml><?xml version="1.0" encoding="utf-8"?>
<ds:datastoreItem xmlns:ds="http://schemas.openxmlformats.org/officeDocument/2006/customXml" ds:itemID="{4C67806A-FB6A-421A-8C47-1F920BD03ED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d2334478-90db-422e-9884-365cd3fe0344"/>
    <ds:schemaRef ds:uri="05564912-6211-4082-a8cc-21bcc5b4330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DF21E1EB-A270-46AF-9E0F-2132FFACDED8}">
  <ds:schemaRefs>
    <ds:schemaRef ds:uri="http://schemas.microsoft.com/sharepoint/v3/contenttype/forms"/>
  </ds:schemaRefs>
</ds:datastoreItem>
</file>

<file path=customXml/itemProps5.xml><?xml version="1.0" encoding="utf-8"?>
<ds:datastoreItem xmlns:ds="http://schemas.openxmlformats.org/officeDocument/2006/customXml" ds:itemID="{4E809563-FF63-479E-9715-3BEACFBA6760}">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
  <TotalTime>30771</TotalTime>
  <Words>399</Words>
  <Application>Microsoft Office PowerPoint</Application>
  <PresentationFormat>Widescreen</PresentationFormat>
  <Paragraphs>12</Paragraphs>
  <Slides>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Times</vt:lpstr>
      <vt:lpstr>Univers 65 Bold</vt:lpstr>
      <vt:lpstr>Univers 67 CondensedBold</vt:lpstr>
      <vt:lpstr>PowerPoint</vt:lpstr>
      <vt:lpstr>Measuring Welcomeness</vt:lpstr>
      <vt:lpstr>The library is in the early stages of identifying metrics related to the "welcomeness" of the library. In the chart below, data obtained from a library survey of students during the Spring 2019 semester is shown. Students were asked their level of agreement that they can (1) be themselves in the library, (2) do their best work in the library, (3) feel respected in the library, and (4) feel welcome in the library. The average scores desegregated by race/ethnicity, on a five point scale, were calculated and shown in the chart below.</vt:lpstr>
      <vt:lpstr>Parks Library is also using ACRL Project Outcome to collect information related to welcomeness. A question asking if the equipment lending services and group study room reservation services are welcoming is included in the survey. The chart below shows that most patrons responding to the survey agreed that these services were welcoming.</vt:lpstr>
      <vt:lpstr>The survey Parks Library used on the happy/sad device was not designed to collect feedback about specific library services. It just sought to find out more about the state of patron feelings as they passed by the device in the library. While we received a lot of positive responses, we were a little surprised to also see so many patrons respond "very poor" to the question "How are you feeling today". Even though their feelings may have nothing to do with their library experience. it begs the question "What can we do to turn these sad feelings for some of our patrons in a positive direction?"</vt:lpstr>
      <vt:lpstr>During the 2018-2019 school year, Parks Library opened a new space for international student use, called the International Nest. A traffic counter for the space was installed late in the Spring semester, and occupancy counts were tracked during the Spring 2019 and Fall 2019 semesters. The counts showed a increasing trend in usage of the International Nest. It was good to see the increasing usage of a space designed to support the welcomeness objectives of Parks Library.</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2012 Library User Survey Master (ISU Theme)</dc:title>
  <dc:creator>Gillen, Monica [LIB]</dc:creator>
  <dc:description>ISU Theme, graphs redone as smaller groups</dc:description>
  <cp:lastModifiedBy>Davis, Greg [LIB]</cp:lastModifiedBy>
  <cp:revision>471</cp:revision>
  <cp:lastPrinted>2019-12-05T19:34:46Z</cp:lastPrinted>
  <dcterms:created xsi:type="dcterms:W3CDTF">2013-05-24T15:02:16Z</dcterms:created>
  <dcterms:modified xsi:type="dcterms:W3CDTF">2020-10-23T17:45:56Z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0x010100A5B3841D2D294B459FC8CEDE5F2B0A1300E4102118B2A5EC45BCD67B011BF799A3</vt:lpwstr>
  </property>
  <property fmtid="{D5CDD505-2E9C-101B-9397-08002B2CF9AE}" pid="3" name="_dlc_DocIdItemGuid">
    <vt:lpwstr>0dd52810-53de-48cc-aa9c-f62744ead631</vt:lpwstr>
  </property>
  <property fmtid="{D5CDD505-2E9C-101B-9397-08002B2CF9AE}" pid="4" name="_dlc_policyId">
    <vt:lpwstr>0x010100A5B3841D2D294B459FC8CEDE5F2B0A13|-1663466576</vt:lpwstr>
  </property>
  <property fmtid="{D5CDD505-2E9C-101B-9397-08002B2CF9AE}" pid="5" name="ItemRetentionFormula">
    <vt:lpwstr>&lt;formula offset="1" unit="years" /&gt;</vt:lpwstr>
  </property>
  <property fmtid="{D5CDD505-2E9C-101B-9397-08002B2CF9AE}" pid="6" name="_dlc_LastRun">
    <vt:lpwstr>05/31/2014 23:00:05</vt:lpwstr>
  </property>
  <property fmtid="{D5CDD505-2E9C-101B-9397-08002B2CF9AE}" pid="7" name="_dlc_ItemStageId">
    <vt:lpwstr>1</vt:lpwstr>
  </property>
</Properties>
</file>