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sldIdLst>
    <p:sldId id="258" r:id="rId5"/>
    <p:sldId id="256" r:id="rId6"/>
    <p:sldId id="270" r:id="rId7"/>
    <p:sldId id="257" r:id="rId8"/>
    <p:sldId id="269" r:id="rId9"/>
    <p:sldId id="271" r:id="rId10"/>
    <p:sldId id="272" r:id="rId11"/>
    <p:sldId id="287" r:id="rId12"/>
    <p:sldId id="288" r:id="rId13"/>
    <p:sldId id="289" r:id="rId14"/>
    <p:sldId id="290" r:id="rId15"/>
    <p:sldId id="259" r:id="rId16"/>
    <p:sldId id="283" r:id="rId17"/>
    <p:sldId id="268" r:id="rId18"/>
    <p:sldId id="273" r:id="rId19"/>
    <p:sldId id="282" r:id="rId20"/>
    <p:sldId id="274" r:id="rId21"/>
    <p:sldId id="275" r:id="rId22"/>
    <p:sldId id="286" r:id="rId23"/>
    <p:sldId id="279" r:id="rId24"/>
    <p:sldId id="280" r:id="rId25"/>
    <p:sldId id="278"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FE6FF"/>
    <a:srgbClr val="FFCD00"/>
    <a:srgbClr val="FBB031"/>
    <a:srgbClr val="E32726"/>
    <a:srgbClr val="D60057"/>
    <a:srgbClr val="8B857B"/>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AEAA6A-C8FA-41DF-8F85-809E842BEB19}" v="65" dt="2020-12-08T19:23:44.7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30"/>
    <p:restoredTop sz="94626"/>
  </p:normalViewPr>
  <p:slideViewPr>
    <p:cSldViewPr snapToGrid="0" snapToObjects="1">
      <p:cViewPr varScale="1">
        <p:scale>
          <a:sx n="108" d="100"/>
          <a:sy n="108" d="100"/>
        </p:scale>
        <p:origin x="450" y="96"/>
      </p:cViewPr>
      <p:guideLst>
        <p:guide orient="horz" pos="411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6C3151-4D04-4524-8EED-4CD4094B8CF6}" type="doc">
      <dgm:prSet loTypeId="urn:microsoft.com/office/officeart/2005/8/layout/radial2" loCatId="relationship" qsTypeId="urn:microsoft.com/office/officeart/2005/8/quickstyle/simple1" qsCatId="simple" csTypeId="urn:microsoft.com/office/officeart/2005/8/colors/accent0_1" csCatId="mainScheme" phldr="1"/>
      <dgm:spPr/>
      <dgm:t>
        <a:bodyPr/>
        <a:lstStyle/>
        <a:p>
          <a:endParaRPr lang="en-CA"/>
        </a:p>
      </dgm:t>
    </dgm:pt>
    <dgm:pt modelId="{E65B69D0-1E7E-4220-A753-E663E13148EB}">
      <dgm:prSet phldrT="[Text]"/>
      <dgm:spPr/>
      <dgm:t>
        <a:bodyPr/>
        <a:lstStyle/>
        <a:p>
          <a:r>
            <a:rPr lang="en-CA" b="1"/>
            <a:t>Photovoice</a:t>
          </a:r>
        </a:p>
        <a:p>
          <a:r>
            <a:rPr lang="en-CA" b="1"/>
            <a:t>Methodology</a:t>
          </a:r>
          <a:br>
            <a:rPr lang="en-CA" b="1"/>
          </a:br>
          <a:r>
            <a:rPr lang="en-CA" b="1"/>
            <a:t>SUSAN</a:t>
          </a:r>
          <a:endParaRPr lang="en-CA" dirty="0"/>
        </a:p>
      </dgm:t>
    </dgm:pt>
    <dgm:pt modelId="{21F91E63-719D-4D14-9A19-22A9E08FBE62}" type="parTrans" cxnId="{4EEACC00-A3CC-4EC9-BC1F-FC5C6AB76312}">
      <dgm:prSet/>
      <dgm:spPr/>
      <dgm:t>
        <a:bodyPr/>
        <a:lstStyle/>
        <a:p>
          <a:endParaRPr lang="en-CA"/>
        </a:p>
      </dgm:t>
    </dgm:pt>
    <dgm:pt modelId="{F1EA3DA2-B468-4D94-AC21-8AA064B8CFC9}" type="sibTrans" cxnId="{4EEACC00-A3CC-4EC9-BC1F-FC5C6AB76312}">
      <dgm:prSet/>
      <dgm:spPr/>
      <dgm:t>
        <a:bodyPr/>
        <a:lstStyle/>
        <a:p>
          <a:endParaRPr lang="en-CA"/>
        </a:p>
      </dgm:t>
    </dgm:pt>
    <dgm:pt modelId="{B5030918-621E-4EE4-8D26-2D79D4622C65}">
      <dgm:prSet phldrT="[Text]"/>
      <dgm:spPr/>
      <dgm:t>
        <a:bodyPr/>
        <a:lstStyle/>
        <a:p>
          <a:r>
            <a:rPr lang="en-CA" b="1"/>
            <a:t>The Process</a:t>
          </a:r>
          <a:br>
            <a:rPr lang="en-CA" b="1"/>
          </a:br>
          <a:r>
            <a:rPr lang="en-CA" b="1"/>
            <a:t>"Working together in a Good Way“</a:t>
          </a:r>
          <a:br>
            <a:rPr lang="en-CA" b="1"/>
          </a:br>
          <a:r>
            <a:rPr lang="en-CA" b="1"/>
            <a:t>CHERYL</a:t>
          </a:r>
        </a:p>
        <a:p>
          <a:endParaRPr lang="en-CA" dirty="0"/>
        </a:p>
      </dgm:t>
    </dgm:pt>
    <dgm:pt modelId="{EE848DDF-4792-465E-B1E7-09672F4ACE28}" type="parTrans" cxnId="{8B223CA8-08D9-4C09-AED6-4FCFFDD2DD05}">
      <dgm:prSet/>
      <dgm:spPr/>
      <dgm:t>
        <a:bodyPr/>
        <a:lstStyle/>
        <a:p>
          <a:endParaRPr lang="en-CA"/>
        </a:p>
      </dgm:t>
    </dgm:pt>
    <dgm:pt modelId="{ED4B1BAE-DD77-4D25-9F4C-156443F15073}" type="sibTrans" cxnId="{8B223CA8-08D9-4C09-AED6-4FCFFDD2DD05}">
      <dgm:prSet/>
      <dgm:spPr/>
      <dgm:t>
        <a:bodyPr/>
        <a:lstStyle/>
        <a:p>
          <a:endParaRPr lang="en-CA"/>
        </a:p>
      </dgm:t>
    </dgm:pt>
    <dgm:pt modelId="{E29C4C57-6E8B-43C0-8889-D1691FFBBD50}">
      <dgm:prSet phldrT="[Text]"/>
      <dgm:spPr/>
      <dgm:t>
        <a:bodyPr/>
        <a:lstStyle/>
        <a:p>
          <a:r>
            <a:rPr lang="en-CA" b="1"/>
            <a:t>Key Learnings &amp;</a:t>
          </a:r>
        </a:p>
        <a:p>
          <a:r>
            <a:rPr lang="en-CA" b="1"/>
            <a:t>Next Steps</a:t>
          </a:r>
          <a:br>
            <a:rPr lang="en-CA" b="1"/>
          </a:br>
          <a:r>
            <a:rPr lang="en-CA" b="1"/>
            <a:t>ALIX</a:t>
          </a:r>
          <a:br>
            <a:rPr lang="en-CA" b="1"/>
          </a:br>
          <a:endParaRPr lang="en-CA" b="1"/>
        </a:p>
        <a:p>
          <a:endParaRPr lang="en-CA" b="0" dirty="0"/>
        </a:p>
      </dgm:t>
    </dgm:pt>
    <dgm:pt modelId="{41F3E375-EC39-4675-818B-F17149AED494}" type="parTrans" cxnId="{4D54EAED-C2EA-43E3-A590-32196416183E}">
      <dgm:prSet/>
      <dgm:spPr/>
      <dgm:t>
        <a:bodyPr/>
        <a:lstStyle/>
        <a:p>
          <a:endParaRPr lang="en-CA"/>
        </a:p>
      </dgm:t>
    </dgm:pt>
    <dgm:pt modelId="{08D581FD-CAB3-4DEE-861A-517B00D01A35}" type="sibTrans" cxnId="{4D54EAED-C2EA-43E3-A590-32196416183E}">
      <dgm:prSet/>
      <dgm:spPr/>
      <dgm:t>
        <a:bodyPr/>
        <a:lstStyle/>
        <a:p>
          <a:endParaRPr lang="en-CA"/>
        </a:p>
      </dgm:t>
    </dgm:pt>
    <dgm:pt modelId="{E2BA2BD6-5AC8-4952-8535-4C6620E3335E}">
      <dgm:prSet/>
      <dgm:spPr/>
      <dgm:t>
        <a:bodyPr/>
        <a:lstStyle/>
        <a:p>
          <a:r>
            <a:rPr lang="en-CA" b="1"/>
            <a:t>Indigenizing Library Spaces</a:t>
          </a:r>
          <a:br>
            <a:rPr lang="en-CA" b="1"/>
          </a:br>
          <a:r>
            <a:rPr lang="en-CA" b="1"/>
            <a:t>ALIX </a:t>
          </a:r>
          <a:endParaRPr lang="en-CA" b="1" dirty="0"/>
        </a:p>
      </dgm:t>
    </dgm:pt>
    <dgm:pt modelId="{E4235764-99AC-45C2-A7D2-506FE35EEFA6}" type="parTrans" cxnId="{63D94540-E4C0-484F-A96A-B6D07EB11757}">
      <dgm:prSet/>
      <dgm:spPr/>
      <dgm:t>
        <a:bodyPr/>
        <a:lstStyle/>
        <a:p>
          <a:endParaRPr lang="en-CA"/>
        </a:p>
      </dgm:t>
    </dgm:pt>
    <dgm:pt modelId="{96DE9FB2-0022-44DC-867D-7DACA302A80B}" type="sibTrans" cxnId="{63D94540-E4C0-484F-A96A-B6D07EB11757}">
      <dgm:prSet/>
      <dgm:spPr/>
      <dgm:t>
        <a:bodyPr/>
        <a:lstStyle/>
        <a:p>
          <a:endParaRPr lang="en-CA"/>
        </a:p>
      </dgm:t>
    </dgm:pt>
    <dgm:pt modelId="{880617DD-745A-43B0-BDE8-B49FA23F70BF}" type="pres">
      <dgm:prSet presAssocID="{F96C3151-4D04-4524-8EED-4CD4094B8CF6}" presName="composite" presStyleCnt="0">
        <dgm:presLayoutVars>
          <dgm:chMax val="5"/>
          <dgm:dir/>
          <dgm:animLvl val="ctr"/>
          <dgm:resizeHandles val="exact"/>
        </dgm:presLayoutVars>
      </dgm:prSet>
      <dgm:spPr/>
    </dgm:pt>
    <dgm:pt modelId="{C7AA5A24-0AD5-4229-94C7-E1CA176FA9FB}" type="pres">
      <dgm:prSet presAssocID="{F96C3151-4D04-4524-8EED-4CD4094B8CF6}" presName="cycle" presStyleCnt="0"/>
      <dgm:spPr/>
    </dgm:pt>
    <dgm:pt modelId="{E694CA62-998A-46D2-B914-77BC6BE910E3}" type="pres">
      <dgm:prSet presAssocID="{F96C3151-4D04-4524-8EED-4CD4094B8CF6}" presName="centerShape" presStyleCnt="0"/>
      <dgm:spPr/>
    </dgm:pt>
    <dgm:pt modelId="{323A7E20-13BF-4A49-9B73-D98E06E63A60}" type="pres">
      <dgm:prSet presAssocID="{F96C3151-4D04-4524-8EED-4CD4094B8CF6}" presName="connSite" presStyleLbl="node1" presStyleIdx="0" presStyleCnt="5"/>
      <dgm:spPr/>
    </dgm:pt>
    <dgm:pt modelId="{2DAE698E-AEEF-438F-8E5A-DA59985D1F51}" type="pres">
      <dgm:prSet presAssocID="{F96C3151-4D04-4524-8EED-4CD4094B8CF6}" presName="visible" presStyleLbl="node1" presStyleIdx="0" presStyleCnt="5"/>
      <dgm:spPr>
        <a:blipFill rotWithShape="1">
          <a:blip xmlns:r="http://schemas.openxmlformats.org/officeDocument/2006/relationships" r:embed="rId1"/>
          <a:srcRect/>
          <a:stretch>
            <a:fillRect l="-44000" r="-44000"/>
          </a:stretch>
        </a:blipFill>
      </dgm:spPr>
    </dgm:pt>
    <dgm:pt modelId="{7C34539D-6F93-4C67-B5FD-02BE3ADDA7E0}" type="pres">
      <dgm:prSet presAssocID="{E4235764-99AC-45C2-A7D2-506FE35EEFA6}" presName="Name25" presStyleLbl="parChTrans1D1" presStyleIdx="0" presStyleCnt="4"/>
      <dgm:spPr/>
    </dgm:pt>
    <dgm:pt modelId="{8CEDF91B-154C-49D1-8F59-00F72AB47F88}" type="pres">
      <dgm:prSet presAssocID="{E2BA2BD6-5AC8-4952-8535-4C6620E3335E}" presName="node" presStyleCnt="0"/>
      <dgm:spPr/>
    </dgm:pt>
    <dgm:pt modelId="{C0BF6CDA-1724-49A5-8809-B92ECC8E5B67}" type="pres">
      <dgm:prSet presAssocID="{E2BA2BD6-5AC8-4952-8535-4C6620E3335E}" presName="parentNode" presStyleLbl="node1" presStyleIdx="1" presStyleCnt="5">
        <dgm:presLayoutVars>
          <dgm:chMax val="1"/>
          <dgm:bulletEnabled val="1"/>
        </dgm:presLayoutVars>
      </dgm:prSet>
      <dgm:spPr/>
    </dgm:pt>
    <dgm:pt modelId="{B118345A-19B3-4B2E-8867-8F587DDA4210}" type="pres">
      <dgm:prSet presAssocID="{E2BA2BD6-5AC8-4952-8535-4C6620E3335E}" presName="childNode" presStyleLbl="revTx" presStyleIdx="0" presStyleCnt="0">
        <dgm:presLayoutVars>
          <dgm:bulletEnabled val="1"/>
        </dgm:presLayoutVars>
      </dgm:prSet>
      <dgm:spPr/>
    </dgm:pt>
    <dgm:pt modelId="{C941370A-FAFD-4772-9FBC-55C94F545C6E}" type="pres">
      <dgm:prSet presAssocID="{21F91E63-719D-4D14-9A19-22A9E08FBE62}" presName="Name25" presStyleLbl="parChTrans1D1" presStyleIdx="1" presStyleCnt="4"/>
      <dgm:spPr/>
    </dgm:pt>
    <dgm:pt modelId="{B22DDF90-0F68-419F-8BF5-2B3CA8642A11}" type="pres">
      <dgm:prSet presAssocID="{E65B69D0-1E7E-4220-A753-E663E13148EB}" presName="node" presStyleCnt="0"/>
      <dgm:spPr/>
    </dgm:pt>
    <dgm:pt modelId="{F0CA1891-5FBF-4DAE-B75E-90EFC9747F0C}" type="pres">
      <dgm:prSet presAssocID="{E65B69D0-1E7E-4220-A753-E663E13148EB}" presName="parentNode" presStyleLbl="node1" presStyleIdx="2" presStyleCnt="5" custScaleX="99875" custScaleY="99875">
        <dgm:presLayoutVars>
          <dgm:chMax val="1"/>
          <dgm:bulletEnabled val="1"/>
        </dgm:presLayoutVars>
      </dgm:prSet>
      <dgm:spPr/>
    </dgm:pt>
    <dgm:pt modelId="{A237516D-FC4E-4DC9-A90B-CBCA85782680}" type="pres">
      <dgm:prSet presAssocID="{E65B69D0-1E7E-4220-A753-E663E13148EB}" presName="childNode" presStyleLbl="revTx" presStyleIdx="0" presStyleCnt="0">
        <dgm:presLayoutVars>
          <dgm:bulletEnabled val="1"/>
        </dgm:presLayoutVars>
      </dgm:prSet>
      <dgm:spPr/>
    </dgm:pt>
    <dgm:pt modelId="{2B9CDE7E-A9CC-4FA2-BD1C-15FE1FD53E69}" type="pres">
      <dgm:prSet presAssocID="{EE848DDF-4792-465E-B1E7-09672F4ACE28}" presName="Name25" presStyleLbl="parChTrans1D1" presStyleIdx="2" presStyleCnt="4"/>
      <dgm:spPr/>
    </dgm:pt>
    <dgm:pt modelId="{4C7CFE49-F057-4E6D-BB69-CE3577E48B7F}" type="pres">
      <dgm:prSet presAssocID="{B5030918-621E-4EE4-8D26-2D79D4622C65}" presName="node" presStyleCnt="0"/>
      <dgm:spPr/>
    </dgm:pt>
    <dgm:pt modelId="{826CC84F-39C5-4724-8109-33462BA8E88C}" type="pres">
      <dgm:prSet presAssocID="{B5030918-621E-4EE4-8D26-2D79D4622C65}" presName="parentNode" presStyleLbl="node1" presStyleIdx="3" presStyleCnt="5">
        <dgm:presLayoutVars>
          <dgm:chMax val="1"/>
          <dgm:bulletEnabled val="1"/>
        </dgm:presLayoutVars>
      </dgm:prSet>
      <dgm:spPr/>
    </dgm:pt>
    <dgm:pt modelId="{B91E6833-350E-411D-9CF3-785F3D5D1F54}" type="pres">
      <dgm:prSet presAssocID="{B5030918-621E-4EE4-8D26-2D79D4622C65}" presName="childNode" presStyleLbl="revTx" presStyleIdx="0" presStyleCnt="0">
        <dgm:presLayoutVars>
          <dgm:bulletEnabled val="1"/>
        </dgm:presLayoutVars>
      </dgm:prSet>
      <dgm:spPr/>
    </dgm:pt>
    <dgm:pt modelId="{42D1B2E0-4034-46E2-A822-B52B690CFBE8}" type="pres">
      <dgm:prSet presAssocID="{41F3E375-EC39-4675-818B-F17149AED494}" presName="Name25" presStyleLbl="parChTrans1D1" presStyleIdx="3" presStyleCnt="4"/>
      <dgm:spPr/>
    </dgm:pt>
    <dgm:pt modelId="{E8F4A0D2-4FCD-4C2E-8DF5-FAE8A33056FE}" type="pres">
      <dgm:prSet presAssocID="{E29C4C57-6E8B-43C0-8889-D1691FFBBD50}" presName="node" presStyleCnt="0"/>
      <dgm:spPr/>
    </dgm:pt>
    <dgm:pt modelId="{F43F4010-7CAC-482B-AA0C-3BE825280A77}" type="pres">
      <dgm:prSet presAssocID="{E29C4C57-6E8B-43C0-8889-D1691FFBBD50}" presName="parentNode" presStyleLbl="node1" presStyleIdx="4" presStyleCnt="5">
        <dgm:presLayoutVars>
          <dgm:chMax val="1"/>
          <dgm:bulletEnabled val="1"/>
        </dgm:presLayoutVars>
      </dgm:prSet>
      <dgm:spPr/>
    </dgm:pt>
    <dgm:pt modelId="{1FBB7F59-2529-4DA2-B870-09F40AED5479}" type="pres">
      <dgm:prSet presAssocID="{E29C4C57-6E8B-43C0-8889-D1691FFBBD50}" presName="childNode" presStyleLbl="revTx" presStyleIdx="0" presStyleCnt="0">
        <dgm:presLayoutVars>
          <dgm:bulletEnabled val="1"/>
        </dgm:presLayoutVars>
      </dgm:prSet>
      <dgm:spPr/>
    </dgm:pt>
  </dgm:ptLst>
  <dgm:cxnLst>
    <dgm:cxn modelId="{4EEACC00-A3CC-4EC9-BC1F-FC5C6AB76312}" srcId="{F96C3151-4D04-4524-8EED-4CD4094B8CF6}" destId="{E65B69D0-1E7E-4220-A753-E663E13148EB}" srcOrd="1" destOrd="0" parTransId="{21F91E63-719D-4D14-9A19-22A9E08FBE62}" sibTransId="{F1EA3DA2-B468-4D94-AC21-8AA064B8CFC9}"/>
    <dgm:cxn modelId="{6A37C508-3662-4D40-8ED3-151B7087AA7A}" type="presOf" srcId="{E4235764-99AC-45C2-A7D2-506FE35EEFA6}" destId="{7C34539D-6F93-4C67-B5FD-02BE3ADDA7E0}" srcOrd="0" destOrd="0" presId="urn:microsoft.com/office/officeart/2005/8/layout/radial2"/>
    <dgm:cxn modelId="{63D94540-E4C0-484F-A96A-B6D07EB11757}" srcId="{F96C3151-4D04-4524-8EED-4CD4094B8CF6}" destId="{E2BA2BD6-5AC8-4952-8535-4C6620E3335E}" srcOrd="0" destOrd="0" parTransId="{E4235764-99AC-45C2-A7D2-506FE35EEFA6}" sibTransId="{96DE9FB2-0022-44DC-867D-7DACA302A80B}"/>
    <dgm:cxn modelId="{741CFA45-CDA1-4944-9B5F-A560A339707B}" type="presOf" srcId="{21F91E63-719D-4D14-9A19-22A9E08FBE62}" destId="{C941370A-FAFD-4772-9FBC-55C94F545C6E}" srcOrd="0" destOrd="0" presId="urn:microsoft.com/office/officeart/2005/8/layout/radial2"/>
    <dgm:cxn modelId="{9779974B-735F-4707-A20E-70EC659EA149}" type="presOf" srcId="{B5030918-621E-4EE4-8D26-2D79D4622C65}" destId="{826CC84F-39C5-4724-8109-33462BA8E88C}" srcOrd="0" destOrd="0" presId="urn:microsoft.com/office/officeart/2005/8/layout/radial2"/>
    <dgm:cxn modelId="{EEE60688-CCF5-48A4-9DD2-8A75A977B365}" type="presOf" srcId="{EE848DDF-4792-465E-B1E7-09672F4ACE28}" destId="{2B9CDE7E-A9CC-4FA2-BD1C-15FE1FD53E69}" srcOrd="0" destOrd="0" presId="urn:microsoft.com/office/officeart/2005/8/layout/radial2"/>
    <dgm:cxn modelId="{8B223CA8-08D9-4C09-AED6-4FCFFDD2DD05}" srcId="{F96C3151-4D04-4524-8EED-4CD4094B8CF6}" destId="{B5030918-621E-4EE4-8D26-2D79D4622C65}" srcOrd="2" destOrd="0" parTransId="{EE848DDF-4792-465E-B1E7-09672F4ACE28}" sibTransId="{ED4B1BAE-DD77-4D25-9F4C-156443F15073}"/>
    <dgm:cxn modelId="{FB073CBC-0D69-4D1E-BF93-3F088566CE42}" type="presOf" srcId="{41F3E375-EC39-4675-818B-F17149AED494}" destId="{42D1B2E0-4034-46E2-A822-B52B690CFBE8}" srcOrd="0" destOrd="0" presId="urn:microsoft.com/office/officeart/2005/8/layout/radial2"/>
    <dgm:cxn modelId="{F11861CB-6725-4004-8BF4-37753E39FB84}" type="presOf" srcId="{E2BA2BD6-5AC8-4952-8535-4C6620E3335E}" destId="{C0BF6CDA-1724-49A5-8809-B92ECC8E5B67}" srcOrd="0" destOrd="0" presId="urn:microsoft.com/office/officeart/2005/8/layout/radial2"/>
    <dgm:cxn modelId="{F50858CC-FD15-4877-99D0-79553C9D27BF}" type="presOf" srcId="{F96C3151-4D04-4524-8EED-4CD4094B8CF6}" destId="{880617DD-745A-43B0-BDE8-B49FA23F70BF}" srcOrd="0" destOrd="0" presId="urn:microsoft.com/office/officeart/2005/8/layout/radial2"/>
    <dgm:cxn modelId="{EC2418D1-B452-4898-8020-99E2F3200F9B}" type="presOf" srcId="{E65B69D0-1E7E-4220-A753-E663E13148EB}" destId="{F0CA1891-5FBF-4DAE-B75E-90EFC9747F0C}" srcOrd="0" destOrd="0" presId="urn:microsoft.com/office/officeart/2005/8/layout/radial2"/>
    <dgm:cxn modelId="{4D54EAED-C2EA-43E3-A590-32196416183E}" srcId="{F96C3151-4D04-4524-8EED-4CD4094B8CF6}" destId="{E29C4C57-6E8B-43C0-8889-D1691FFBBD50}" srcOrd="3" destOrd="0" parTransId="{41F3E375-EC39-4675-818B-F17149AED494}" sibTransId="{08D581FD-CAB3-4DEE-861A-517B00D01A35}"/>
    <dgm:cxn modelId="{D3279FFA-CE32-495E-95DE-2B95263FC172}" type="presOf" srcId="{E29C4C57-6E8B-43C0-8889-D1691FFBBD50}" destId="{F43F4010-7CAC-482B-AA0C-3BE825280A77}" srcOrd="0" destOrd="0" presId="urn:microsoft.com/office/officeart/2005/8/layout/radial2"/>
    <dgm:cxn modelId="{8346883F-DFD4-48AC-88D9-4B1661A05F2B}" type="presParOf" srcId="{880617DD-745A-43B0-BDE8-B49FA23F70BF}" destId="{C7AA5A24-0AD5-4229-94C7-E1CA176FA9FB}" srcOrd="0" destOrd="0" presId="urn:microsoft.com/office/officeart/2005/8/layout/radial2"/>
    <dgm:cxn modelId="{5CA62F83-D3CE-4E97-9BBF-9455E91D6F72}" type="presParOf" srcId="{C7AA5A24-0AD5-4229-94C7-E1CA176FA9FB}" destId="{E694CA62-998A-46D2-B914-77BC6BE910E3}" srcOrd="0" destOrd="0" presId="urn:microsoft.com/office/officeart/2005/8/layout/radial2"/>
    <dgm:cxn modelId="{E542F047-42CB-4536-846B-D4ADB14C61AB}" type="presParOf" srcId="{E694CA62-998A-46D2-B914-77BC6BE910E3}" destId="{323A7E20-13BF-4A49-9B73-D98E06E63A60}" srcOrd="0" destOrd="0" presId="urn:microsoft.com/office/officeart/2005/8/layout/radial2"/>
    <dgm:cxn modelId="{FF0DA788-3AF4-4477-B8A3-A606C6F272D8}" type="presParOf" srcId="{E694CA62-998A-46D2-B914-77BC6BE910E3}" destId="{2DAE698E-AEEF-438F-8E5A-DA59985D1F51}" srcOrd="1" destOrd="0" presId="urn:microsoft.com/office/officeart/2005/8/layout/radial2"/>
    <dgm:cxn modelId="{FDFF9D94-3E72-45F9-B53C-9269F1717FB8}" type="presParOf" srcId="{C7AA5A24-0AD5-4229-94C7-E1CA176FA9FB}" destId="{7C34539D-6F93-4C67-B5FD-02BE3ADDA7E0}" srcOrd="1" destOrd="0" presId="urn:microsoft.com/office/officeart/2005/8/layout/radial2"/>
    <dgm:cxn modelId="{C390F188-E0BC-4362-90FC-54C647C03C11}" type="presParOf" srcId="{C7AA5A24-0AD5-4229-94C7-E1CA176FA9FB}" destId="{8CEDF91B-154C-49D1-8F59-00F72AB47F88}" srcOrd="2" destOrd="0" presId="urn:microsoft.com/office/officeart/2005/8/layout/radial2"/>
    <dgm:cxn modelId="{58FD8476-BC66-4254-BECA-88BD33E95E03}" type="presParOf" srcId="{8CEDF91B-154C-49D1-8F59-00F72AB47F88}" destId="{C0BF6CDA-1724-49A5-8809-B92ECC8E5B67}" srcOrd="0" destOrd="0" presId="urn:microsoft.com/office/officeart/2005/8/layout/radial2"/>
    <dgm:cxn modelId="{542EA2F5-AF6F-439E-888C-E25183107F83}" type="presParOf" srcId="{8CEDF91B-154C-49D1-8F59-00F72AB47F88}" destId="{B118345A-19B3-4B2E-8867-8F587DDA4210}" srcOrd="1" destOrd="0" presId="urn:microsoft.com/office/officeart/2005/8/layout/radial2"/>
    <dgm:cxn modelId="{D020AE07-3858-43BA-B5AA-CB555CF0207F}" type="presParOf" srcId="{C7AA5A24-0AD5-4229-94C7-E1CA176FA9FB}" destId="{C941370A-FAFD-4772-9FBC-55C94F545C6E}" srcOrd="3" destOrd="0" presId="urn:microsoft.com/office/officeart/2005/8/layout/radial2"/>
    <dgm:cxn modelId="{1FB3832A-247E-4D7F-A840-4C0EFBDDEC07}" type="presParOf" srcId="{C7AA5A24-0AD5-4229-94C7-E1CA176FA9FB}" destId="{B22DDF90-0F68-419F-8BF5-2B3CA8642A11}" srcOrd="4" destOrd="0" presId="urn:microsoft.com/office/officeart/2005/8/layout/radial2"/>
    <dgm:cxn modelId="{23C4CF89-1A01-4437-BCE0-F2C86CA3F039}" type="presParOf" srcId="{B22DDF90-0F68-419F-8BF5-2B3CA8642A11}" destId="{F0CA1891-5FBF-4DAE-B75E-90EFC9747F0C}" srcOrd="0" destOrd="0" presId="urn:microsoft.com/office/officeart/2005/8/layout/radial2"/>
    <dgm:cxn modelId="{F133F371-6A63-4FA9-8D59-02DF2C987B26}" type="presParOf" srcId="{B22DDF90-0F68-419F-8BF5-2B3CA8642A11}" destId="{A237516D-FC4E-4DC9-A90B-CBCA85782680}" srcOrd="1" destOrd="0" presId="urn:microsoft.com/office/officeart/2005/8/layout/radial2"/>
    <dgm:cxn modelId="{9CD98844-7982-4848-8561-CDAE8490D88E}" type="presParOf" srcId="{C7AA5A24-0AD5-4229-94C7-E1CA176FA9FB}" destId="{2B9CDE7E-A9CC-4FA2-BD1C-15FE1FD53E69}" srcOrd="5" destOrd="0" presId="urn:microsoft.com/office/officeart/2005/8/layout/radial2"/>
    <dgm:cxn modelId="{E02FAF94-A9D6-4498-A4CD-BEE6E433B216}" type="presParOf" srcId="{C7AA5A24-0AD5-4229-94C7-E1CA176FA9FB}" destId="{4C7CFE49-F057-4E6D-BB69-CE3577E48B7F}" srcOrd="6" destOrd="0" presId="urn:microsoft.com/office/officeart/2005/8/layout/radial2"/>
    <dgm:cxn modelId="{8662721D-7EFD-4E40-9DA8-384BD795B491}" type="presParOf" srcId="{4C7CFE49-F057-4E6D-BB69-CE3577E48B7F}" destId="{826CC84F-39C5-4724-8109-33462BA8E88C}" srcOrd="0" destOrd="0" presId="urn:microsoft.com/office/officeart/2005/8/layout/radial2"/>
    <dgm:cxn modelId="{4CB19AD9-72AF-49CD-9D87-9E8B78313561}" type="presParOf" srcId="{4C7CFE49-F057-4E6D-BB69-CE3577E48B7F}" destId="{B91E6833-350E-411D-9CF3-785F3D5D1F54}" srcOrd="1" destOrd="0" presId="urn:microsoft.com/office/officeart/2005/8/layout/radial2"/>
    <dgm:cxn modelId="{1A4CBA93-A28E-4427-8011-B30C9129714A}" type="presParOf" srcId="{C7AA5A24-0AD5-4229-94C7-E1CA176FA9FB}" destId="{42D1B2E0-4034-46E2-A822-B52B690CFBE8}" srcOrd="7" destOrd="0" presId="urn:microsoft.com/office/officeart/2005/8/layout/radial2"/>
    <dgm:cxn modelId="{F64C9AFB-F88D-4688-9877-8F68DA2339BD}" type="presParOf" srcId="{C7AA5A24-0AD5-4229-94C7-E1CA176FA9FB}" destId="{E8F4A0D2-4FCD-4C2E-8DF5-FAE8A33056FE}" srcOrd="8" destOrd="0" presId="urn:microsoft.com/office/officeart/2005/8/layout/radial2"/>
    <dgm:cxn modelId="{132FFCA3-A697-4CAB-B705-2E6C9B113B85}" type="presParOf" srcId="{E8F4A0D2-4FCD-4C2E-8DF5-FAE8A33056FE}" destId="{F43F4010-7CAC-482B-AA0C-3BE825280A77}" srcOrd="0" destOrd="0" presId="urn:microsoft.com/office/officeart/2005/8/layout/radial2"/>
    <dgm:cxn modelId="{FBEBEC94-1AF2-47A8-AA7B-E2157A068066}" type="presParOf" srcId="{E8F4A0D2-4FCD-4C2E-8DF5-FAE8A33056FE}" destId="{1FBB7F59-2529-4DA2-B870-09F40AED5479}" srcOrd="1" destOrd="0" presId="urn:microsoft.com/office/officeart/2005/8/layout/radial2"/>
  </dgm:cxnLst>
  <dgm:bg>
    <a:solidFill>
      <a:schemeClr val="bg1">
        <a:lumMod val="95000"/>
      </a:schemeClr>
    </a:solid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D1B2E0-4034-46E2-A822-B52B690CFBE8}">
      <dsp:nvSpPr>
        <dsp:cNvPr id="0" name=""/>
        <dsp:cNvSpPr/>
      </dsp:nvSpPr>
      <dsp:spPr>
        <a:xfrm rot="3683037">
          <a:off x="1425316" y="4825563"/>
          <a:ext cx="1284852" cy="66093"/>
        </a:xfrm>
        <a:custGeom>
          <a:avLst/>
          <a:gdLst/>
          <a:ahLst/>
          <a:cxnLst/>
          <a:rect l="0" t="0" r="0" b="0"/>
          <a:pathLst>
            <a:path>
              <a:moveTo>
                <a:pt x="0" y="33046"/>
              </a:moveTo>
              <a:lnTo>
                <a:pt x="1284852" y="3304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9CDE7E-A9CC-4FA2-BD1C-15FE1FD53E69}">
      <dsp:nvSpPr>
        <dsp:cNvPr id="0" name=""/>
        <dsp:cNvSpPr/>
      </dsp:nvSpPr>
      <dsp:spPr>
        <a:xfrm rot="1312577">
          <a:off x="2132007" y="3899230"/>
          <a:ext cx="917946" cy="66093"/>
        </a:xfrm>
        <a:custGeom>
          <a:avLst/>
          <a:gdLst/>
          <a:ahLst/>
          <a:cxnLst/>
          <a:rect l="0" t="0" r="0" b="0"/>
          <a:pathLst>
            <a:path>
              <a:moveTo>
                <a:pt x="0" y="33046"/>
              </a:moveTo>
              <a:lnTo>
                <a:pt x="917946" y="3304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41370A-FAFD-4772-9FBC-55C94F545C6E}">
      <dsp:nvSpPr>
        <dsp:cNvPr id="0" name=""/>
        <dsp:cNvSpPr/>
      </dsp:nvSpPr>
      <dsp:spPr>
        <a:xfrm rot="20325377">
          <a:off x="2129373" y="2833613"/>
          <a:ext cx="1050297" cy="66093"/>
        </a:xfrm>
        <a:custGeom>
          <a:avLst/>
          <a:gdLst/>
          <a:ahLst/>
          <a:cxnLst/>
          <a:rect l="0" t="0" r="0" b="0"/>
          <a:pathLst>
            <a:path>
              <a:moveTo>
                <a:pt x="0" y="33046"/>
              </a:moveTo>
              <a:lnTo>
                <a:pt x="1050297" y="3304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34539D-6F93-4C67-B5FD-02BE3ADDA7E0}">
      <dsp:nvSpPr>
        <dsp:cNvPr id="0" name=""/>
        <dsp:cNvSpPr/>
      </dsp:nvSpPr>
      <dsp:spPr>
        <a:xfrm rot="17996572">
          <a:off x="1445900" y="1888672"/>
          <a:ext cx="1362803" cy="66093"/>
        </a:xfrm>
        <a:custGeom>
          <a:avLst/>
          <a:gdLst/>
          <a:ahLst/>
          <a:cxnLst/>
          <a:rect l="0" t="0" r="0" b="0"/>
          <a:pathLst>
            <a:path>
              <a:moveTo>
                <a:pt x="0" y="33046"/>
              </a:moveTo>
              <a:lnTo>
                <a:pt x="1362803" y="33046"/>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AE698E-AEEF-438F-8E5A-DA59985D1F51}">
      <dsp:nvSpPr>
        <dsp:cNvPr id="0" name=""/>
        <dsp:cNvSpPr/>
      </dsp:nvSpPr>
      <dsp:spPr>
        <a:xfrm>
          <a:off x="609" y="2130208"/>
          <a:ext cx="2546409" cy="2546409"/>
        </a:xfrm>
        <a:prstGeom prst="ellipse">
          <a:avLst/>
        </a:prstGeom>
        <a:blipFill rotWithShape="1">
          <a:blip xmlns:r="http://schemas.openxmlformats.org/officeDocument/2006/relationships" r:embed="rId1"/>
          <a:srcRect/>
          <a:stretch>
            <a:fillRect l="-44000" r="-44000"/>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BF6CDA-1724-49A5-8809-B92ECC8E5B67}">
      <dsp:nvSpPr>
        <dsp:cNvPr id="0" name=""/>
        <dsp:cNvSpPr/>
      </dsp:nvSpPr>
      <dsp:spPr>
        <a:xfrm>
          <a:off x="2110424" y="904"/>
          <a:ext cx="1425499" cy="1425499"/>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b="1" kern="1200"/>
            <a:t>Indigenizing Library Spaces</a:t>
          </a:r>
          <a:br>
            <a:rPr lang="en-CA" sz="1100" b="1" kern="1200"/>
          </a:br>
          <a:r>
            <a:rPr lang="en-CA" sz="1100" b="1" kern="1200"/>
            <a:t>ALIX </a:t>
          </a:r>
          <a:endParaRPr lang="en-CA" sz="1100" b="1" kern="1200" dirty="0"/>
        </a:p>
      </dsp:txBody>
      <dsp:txXfrm>
        <a:off x="2319183" y="209663"/>
        <a:ext cx="1007981" cy="1007981"/>
      </dsp:txXfrm>
    </dsp:sp>
    <dsp:sp modelId="{F0CA1891-5FBF-4DAE-B75E-90EFC9747F0C}">
      <dsp:nvSpPr>
        <dsp:cNvPr id="0" name=""/>
        <dsp:cNvSpPr/>
      </dsp:nvSpPr>
      <dsp:spPr>
        <a:xfrm>
          <a:off x="3095612" y="1706589"/>
          <a:ext cx="1423717" cy="1423717"/>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b="1" kern="1200"/>
            <a:t>Photovoice</a:t>
          </a:r>
        </a:p>
        <a:p>
          <a:pPr marL="0" lvl="0" indent="0" algn="ctr" defTabSz="488950">
            <a:lnSpc>
              <a:spcPct val="90000"/>
            </a:lnSpc>
            <a:spcBef>
              <a:spcPct val="0"/>
            </a:spcBef>
            <a:spcAft>
              <a:spcPct val="35000"/>
            </a:spcAft>
            <a:buNone/>
          </a:pPr>
          <a:r>
            <a:rPr lang="en-CA" sz="1100" b="1" kern="1200"/>
            <a:t>Methodology</a:t>
          </a:r>
          <a:br>
            <a:rPr lang="en-CA" sz="1100" b="1" kern="1200"/>
          </a:br>
          <a:r>
            <a:rPr lang="en-CA" sz="1100" b="1" kern="1200"/>
            <a:t>SUSAN</a:t>
          </a:r>
          <a:endParaRPr lang="en-CA" sz="1100" kern="1200" dirty="0"/>
        </a:p>
      </dsp:txBody>
      <dsp:txXfrm>
        <a:off x="3304111" y="1915088"/>
        <a:ext cx="1006719" cy="1006719"/>
      </dsp:txXfrm>
    </dsp:sp>
    <dsp:sp modelId="{826CC84F-39C5-4724-8109-33462BA8E88C}">
      <dsp:nvSpPr>
        <dsp:cNvPr id="0" name=""/>
        <dsp:cNvSpPr/>
      </dsp:nvSpPr>
      <dsp:spPr>
        <a:xfrm>
          <a:off x="2961893" y="3624010"/>
          <a:ext cx="1527845" cy="152784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b="1" kern="1200"/>
            <a:t>The Process</a:t>
          </a:r>
          <a:br>
            <a:rPr lang="en-CA" sz="1100" b="1" kern="1200"/>
          </a:br>
          <a:r>
            <a:rPr lang="en-CA" sz="1100" b="1" kern="1200"/>
            <a:t>"Working together in a Good Way“</a:t>
          </a:r>
          <a:br>
            <a:rPr lang="en-CA" sz="1100" b="1" kern="1200"/>
          </a:br>
          <a:r>
            <a:rPr lang="en-CA" sz="1100" b="1" kern="1200"/>
            <a:t>CHERYL</a:t>
          </a:r>
        </a:p>
        <a:p>
          <a:pPr marL="0" lvl="0" indent="0" algn="ctr" defTabSz="488950">
            <a:lnSpc>
              <a:spcPct val="90000"/>
            </a:lnSpc>
            <a:spcBef>
              <a:spcPct val="0"/>
            </a:spcBef>
            <a:spcAft>
              <a:spcPct val="35000"/>
            </a:spcAft>
            <a:buNone/>
          </a:pPr>
          <a:endParaRPr lang="en-CA" sz="1100" kern="1200" dirty="0"/>
        </a:p>
      </dsp:txBody>
      <dsp:txXfrm>
        <a:off x="3185641" y="3847758"/>
        <a:ext cx="1080349" cy="1080349"/>
      </dsp:txXfrm>
    </dsp:sp>
    <dsp:sp modelId="{F43F4010-7CAC-482B-AA0C-3BE825280A77}">
      <dsp:nvSpPr>
        <dsp:cNvPr id="0" name=""/>
        <dsp:cNvSpPr/>
      </dsp:nvSpPr>
      <dsp:spPr>
        <a:xfrm>
          <a:off x="1977373" y="5329249"/>
          <a:ext cx="1527845" cy="1527845"/>
        </a:xfrm>
        <a:prstGeom prst="ellips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CA" sz="1100" b="1" kern="1200"/>
            <a:t>Key Learnings &amp;</a:t>
          </a:r>
        </a:p>
        <a:p>
          <a:pPr marL="0" lvl="0" indent="0" algn="ctr" defTabSz="488950">
            <a:lnSpc>
              <a:spcPct val="90000"/>
            </a:lnSpc>
            <a:spcBef>
              <a:spcPct val="0"/>
            </a:spcBef>
            <a:spcAft>
              <a:spcPct val="35000"/>
            </a:spcAft>
            <a:buNone/>
          </a:pPr>
          <a:r>
            <a:rPr lang="en-CA" sz="1100" b="1" kern="1200"/>
            <a:t>Next Steps</a:t>
          </a:r>
          <a:br>
            <a:rPr lang="en-CA" sz="1100" b="1" kern="1200"/>
          </a:br>
          <a:r>
            <a:rPr lang="en-CA" sz="1100" b="1" kern="1200"/>
            <a:t>ALIX</a:t>
          </a:r>
          <a:br>
            <a:rPr lang="en-CA" sz="1100" b="1" kern="1200"/>
          </a:br>
          <a:endParaRPr lang="en-CA" sz="1100" b="1" kern="1200"/>
        </a:p>
        <a:p>
          <a:pPr marL="0" lvl="0" indent="0" algn="ctr" defTabSz="488950">
            <a:lnSpc>
              <a:spcPct val="90000"/>
            </a:lnSpc>
            <a:spcBef>
              <a:spcPct val="0"/>
            </a:spcBef>
            <a:spcAft>
              <a:spcPct val="35000"/>
            </a:spcAft>
            <a:buNone/>
          </a:pPr>
          <a:endParaRPr lang="en-CA" sz="1100" b="0" kern="1200" dirty="0"/>
        </a:p>
      </dsp:txBody>
      <dsp:txXfrm>
        <a:off x="2201121" y="5552997"/>
        <a:ext cx="1080349" cy="1080349"/>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2CACE1-0839-DD4E-8A8D-815B08AED9A4}" type="datetimeFigureOut">
              <a:rPr lang="en-US" smtClean="0"/>
              <a:t>12/9/2020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58301-8E47-694C-884E-80E9D5260CC5}" type="slidenum">
              <a:rPr lang="en-US" smtClean="0"/>
              <a:t>‹#›</a:t>
            </a:fld>
            <a:endParaRPr lang="en-US"/>
          </a:p>
        </p:txBody>
      </p:sp>
    </p:spTree>
    <p:extLst>
      <p:ext uri="{BB962C8B-B14F-4D97-AF65-F5344CB8AC3E}">
        <p14:creationId xmlns:p14="http://schemas.microsoft.com/office/powerpoint/2010/main" val="2137921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a:t>
            </a:fld>
            <a:endParaRPr lang="en-US"/>
          </a:p>
        </p:txBody>
      </p:sp>
    </p:spTree>
    <p:extLst>
      <p:ext uri="{BB962C8B-B14F-4D97-AF65-F5344CB8AC3E}">
        <p14:creationId xmlns:p14="http://schemas.microsoft.com/office/powerpoint/2010/main" val="2174061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10</a:t>
            </a:fld>
            <a:endParaRPr lang="en-US"/>
          </a:p>
        </p:txBody>
      </p:sp>
    </p:spTree>
    <p:extLst>
      <p:ext uri="{BB962C8B-B14F-4D97-AF65-F5344CB8AC3E}">
        <p14:creationId xmlns:p14="http://schemas.microsoft.com/office/powerpoint/2010/main" val="12914552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11</a:t>
            </a:fld>
            <a:endParaRPr lang="en-US"/>
          </a:p>
        </p:txBody>
      </p:sp>
    </p:spTree>
    <p:extLst>
      <p:ext uri="{BB962C8B-B14F-4D97-AF65-F5344CB8AC3E}">
        <p14:creationId xmlns:p14="http://schemas.microsoft.com/office/powerpoint/2010/main" val="4145590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12</a:t>
            </a:fld>
            <a:endParaRPr lang="en-US"/>
          </a:p>
        </p:txBody>
      </p:sp>
    </p:spTree>
    <p:extLst>
      <p:ext uri="{BB962C8B-B14F-4D97-AF65-F5344CB8AC3E}">
        <p14:creationId xmlns:p14="http://schemas.microsoft.com/office/powerpoint/2010/main" val="21432030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13</a:t>
            </a:fld>
            <a:endParaRPr lang="en-US"/>
          </a:p>
        </p:txBody>
      </p:sp>
    </p:spTree>
    <p:extLst>
      <p:ext uri="{BB962C8B-B14F-4D97-AF65-F5344CB8AC3E}">
        <p14:creationId xmlns:p14="http://schemas.microsoft.com/office/powerpoint/2010/main" val="110286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14</a:t>
            </a:fld>
            <a:endParaRPr lang="en-US"/>
          </a:p>
        </p:txBody>
      </p:sp>
    </p:spTree>
    <p:extLst>
      <p:ext uri="{BB962C8B-B14F-4D97-AF65-F5344CB8AC3E}">
        <p14:creationId xmlns:p14="http://schemas.microsoft.com/office/powerpoint/2010/main" val="4197624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AB58301-8E47-694C-884E-80E9D5260CC5}" type="slidenum">
              <a:rPr lang="en-US" smtClean="0"/>
              <a:t>17</a:t>
            </a:fld>
            <a:endParaRPr lang="en-US"/>
          </a:p>
        </p:txBody>
      </p:sp>
    </p:spTree>
    <p:extLst>
      <p:ext uri="{BB962C8B-B14F-4D97-AF65-F5344CB8AC3E}">
        <p14:creationId xmlns:p14="http://schemas.microsoft.com/office/powerpoint/2010/main" val="7782249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AB58301-8E47-694C-884E-80E9D5260CC5}" type="slidenum">
              <a:rPr lang="en-US" smtClean="0"/>
              <a:t>18</a:t>
            </a:fld>
            <a:endParaRPr lang="en-US"/>
          </a:p>
        </p:txBody>
      </p:sp>
    </p:spTree>
    <p:extLst>
      <p:ext uri="{BB962C8B-B14F-4D97-AF65-F5344CB8AC3E}">
        <p14:creationId xmlns:p14="http://schemas.microsoft.com/office/powerpoint/2010/main" val="2001281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58301-8E47-694C-884E-80E9D5260CC5}" type="slidenum">
              <a:rPr lang="en-US" smtClean="0"/>
              <a:t>19</a:t>
            </a:fld>
            <a:endParaRPr lang="en-US"/>
          </a:p>
        </p:txBody>
      </p:sp>
    </p:spTree>
    <p:extLst>
      <p:ext uri="{BB962C8B-B14F-4D97-AF65-F5344CB8AC3E}">
        <p14:creationId xmlns:p14="http://schemas.microsoft.com/office/powerpoint/2010/main" val="319573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AB58301-8E47-694C-884E-80E9D5260CC5}" type="slidenum">
              <a:rPr lang="en-US" smtClean="0"/>
              <a:t>20</a:t>
            </a:fld>
            <a:endParaRPr lang="en-US"/>
          </a:p>
        </p:txBody>
      </p:sp>
    </p:spTree>
    <p:extLst>
      <p:ext uri="{BB962C8B-B14F-4D97-AF65-F5344CB8AC3E}">
        <p14:creationId xmlns:p14="http://schemas.microsoft.com/office/powerpoint/2010/main" val="350387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21</a:t>
            </a:fld>
            <a:endParaRPr lang="en-US"/>
          </a:p>
        </p:txBody>
      </p:sp>
    </p:spTree>
    <p:extLst>
      <p:ext uri="{BB962C8B-B14F-4D97-AF65-F5344CB8AC3E}">
        <p14:creationId xmlns:p14="http://schemas.microsoft.com/office/powerpoint/2010/main" val="153821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2</a:t>
            </a:fld>
            <a:endParaRPr lang="en-US"/>
          </a:p>
        </p:txBody>
      </p:sp>
    </p:spTree>
    <p:extLst>
      <p:ext uri="{BB962C8B-B14F-4D97-AF65-F5344CB8AC3E}">
        <p14:creationId xmlns:p14="http://schemas.microsoft.com/office/powerpoint/2010/main" val="24863177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22</a:t>
            </a:fld>
            <a:endParaRPr lang="en-US"/>
          </a:p>
        </p:txBody>
      </p:sp>
    </p:spTree>
    <p:extLst>
      <p:ext uri="{BB962C8B-B14F-4D97-AF65-F5344CB8AC3E}">
        <p14:creationId xmlns:p14="http://schemas.microsoft.com/office/powerpoint/2010/main" val="1139933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3</a:t>
            </a:fld>
            <a:endParaRPr lang="en-US"/>
          </a:p>
        </p:txBody>
      </p:sp>
    </p:spTree>
    <p:extLst>
      <p:ext uri="{BB962C8B-B14F-4D97-AF65-F5344CB8AC3E}">
        <p14:creationId xmlns:p14="http://schemas.microsoft.com/office/powerpoint/2010/main" val="678640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4</a:t>
            </a:fld>
            <a:endParaRPr lang="en-US"/>
          </a:p>
        </p:txBody>
      </p:sp>
    </p:spTree>
    <p:extLst>
      <p:ext uri="{BB962C8B-B14F-4D97-AF65-F5344CB8AC3E}">
        <p14:creationId xmlns:p14="http://schemas.microsoft.com/office/powerpoint/2010/main" val="62849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5</a:t>
            </a:fld>
            <a:endParaRPr lang="en-US"/>
          </a:p>
        </p:txBody>
      </p:sp>
    </p:spTree>
    <p:extLst>
      <p:ext uri="{BB962C8B-B14F-4D97-AF65-F5344CB8AC3E}">
        <p14:creationId xmlns:p14="http://schemas.microsoft.com/office/powerpoint/2010/main" val="2620376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6</a:t>
            </a:fld>
            <a:endParaRPr lang="en-US"/>
          </a:p>
        </p:txBody>
      </p:sp>
    </p:spTree>
    <p:extLst>
      <p:ext uri="{BB962C8B-B14F-4D97-AF65-F5344CB8AC3E}">
        <p14:creationId xmlns:p14="http://schemas.microsoft.com/office/powerpoint/2010/main" val="2413857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7</a:t>
            </a:fld>
            <a:endParaRPr lang="en-US"/>
          </a:p>
        </p:txBody>
      </p:sp>
    </p:spTree>
    <p:extLst>
      <p:ext uri="{BB962C8B-B14F-4D97-AF65-F5344CB8AC3E}">
        <p14:creationId xmlns:p14="http://schemas.microsoft.com/office/powerpoint/2010/main" val="3635689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8</a:t>
            </a:fld>
            <a:endParaRPr lang="en-US"/>
          </a:p>
        </p:txBody>
      </p:sp>
    </p:spTree>
    <p:extLst>
      <p:ext uri="{BB962C8B-B14F-4D97-AF65-F5344CB8AC3E}">
        <p14:creationId xmlns:p14="http://schemas.microsoft.com/office/powerpoint/2010/main" val="1986360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AB58301-8E47-694C-884E-80E9D5260CC5}" type="slidenum">
              <a:rPr lang="en-US" smtClean="0"/>
              <a:t>9</a:t>
            </a:fld>
            <a:endParaRPr lang="en-US"/>
          </a:p>
        </p:txBody>
      </p:sp>
    </p:spTree>
    <p:extLst>
      <p:ext uri="{BB962C8B-B14F-4D97-AF65-F5344CB8AC3E}">
        <p14:creationId xmlns:p14="http://schemas.microsoft.com/office/powerpoint/2010/main" val="32537665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78C2-47AD-C340-9456-D9F9B3D30035}"/>
              </a:ext>
            </a:extLst>
          </p:cNvPr>
          <p:cNvSpPr>
            <a:spLocks noGrp="1"/>
          </p:cNvSpPr>
          <p:nvPr>
            <p:ph type="ctrTitle"/>
          </p:nvPr>
        </p:nvSpPr>
        <p:spPr>
          <a:xfrm>
            <a:off x="1578279" y="1785343"/>
            <a:ext cx="7841294" cy="2342688"/>
          </a:xfrm>
          <a:prstGeom prst="rect">
            <a:avLst/>
          </a:prstGeom>
        </p:spPr>
        <p:txBody>
          <a:bodyPr anchor="b">
            <a:normAutofit/>
          </a:bodyPr>
          <a:lstStyle>
            <a:lvl1pPr algn="l">
              <a:lnSpc>
                <a:spcPts val="5600"/>
              </a:lnSpc>
              <a:defRPr sz="5400" b="1">
                <a:solidFill>
                  <a:schemeClr val="accent1"/>
                </a:solidFill>
                <a:latin typeface="+mn-lt"/>
              </a:defRPr>
            </a:lvl1pPr>
          </a:lstStyle>
          <a:p>
            <a:r>
              <a:rPr lang="en-US"/>
              <a:t>Click to edit Master title style</a:t>
            </a:r>
          </a:p>
        </p:txBody>
      </p:sp>
      <p:sp>
        <p:nvSpPr>
          <p:cNvPr id="3" name="Subtitle 2">
            <a:extLst>
              <a:ext uri="{FF2B5EF4-FFF2-40B4-BE49-F238E27FC236}">
                <a16:creationId xmlns:a16="http://schemas.microsoft.com/office/drawing/2014/main" id="{336038AA-9B5A-234E-B6E1-FE9722AB0657}"/>
              </a:ext>
            </a:extLst>
          </p:cNvPr>
          <p:cNvSpPr>
            <a:spLocks noGrp="1"/>
          </p:cNvSpPr>
          <p:nvPr>
            <p:ph type="subTitle" idx="1"/>
          </p:nvPr>
        </p:nvSpPr>
        <p:spPr>
          <a:xfrm>
            <a:off x="1578279" y="4128032"/>
            <a:ext cx="7841294" cy="714931"/>
          </a:xfrm>
          <a:prstGeom prst="rect">
            <a:avLst/>
          </a:prstGeom>
        </p:spPr>
        <p:txBody>
          <a:bodyPr/>
          <a:lstStyle>
            <a:lvl1pPr marL="0" indent="0" algn="l">
              <a:lnSpc>
                <a:spcPts val="2600"/>
              </a:lnSpc>
              <a:spcBef>
                <a:spcPts val="0"/>
              </a:spcBef>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9">
            <a:extLst>
              <a:ext uri="{FF2B5EF4-FFF2-40B4-BE49-F238E27FC236}">
                <a16:creationId xmlns:a16="http://schemas.microsoft.com/office/drawing/2014/main" id="{13FD472B-32E4-8A46-90E5-97757DC24EE5}"/>
              </a:ext>
            </a:extLst>
          </p:cNvPr>
          <p:cNvSpPr>
            <a:spLocks noGrp="1"/>
          </p:cNvSpPr>
          <p:nvPr>
            <p:ph type="body" sz="quarter" idx="10" hasCustomPrompt="1"/>
          </p:nvPr>
        </p:nvSpPr>
        <p:spPr>
          <a:xfrm>
            <a:off x="1578279" y="4849226"/>
            <a:ext cx="7841294" cy="1125689"/>
          </a:xfrm>
          <a:prstGeom prst="rect">
            <a:avLst/>
          </a:prstGeom>
        </p:spPr>
        <p:txBody>
          <a:bodyPr anchor="b" anchorCtr="0">
            <a:noAutofit/>
          </a:bodyPr>
          <a:lstStyle>
            <a:lvl1pPr marL="0" indent="0">
              <a:lnSpc>
                <a:spcPts val="2000"/>
              </a:lnSpc>
              <a:spcBef>
                <a:spcPts val="0"/>
              </a:spcBef>
              <a:buNone/>
              <a:defRPr sz="1800">
                <a:solidFill>
                  <a:schemeClr val="tx1"/>
                </a:solidFill>
              </a:defRPr>
            </a:lvl1pPr>
          </a:lstStyle>
          <a:p>
            <a:pPr lvl="0"/>
            <a:r>
              <a:rPr lang="en-US"/>
              <a:t>Presenter’s Name</a:t>
            </a:r>
            <a:br>
              <a:rPr lang="en-US"/>
            </a:br>
            <a:r>
              <a:rPr lang="en-US"/>
              <a:t>Presenter’s title / additional designations</a:t>
            </a:r>
            <a:br>
              <a:rPr lang="en-US"/>
            </a:br>
            <a:r>
              <a:rPr lang="en-US"/>
              <a:t>Faculty of / Department of / additional designations</a:t>
            </a:r>
          </a:p>
        </p:txBody>
      </p:sp>
      <p:sp>
        <p:nvSpPr>
          <p:cNvPr id="12" name="Text Placeholder 11">
            <a:extLst>
              <a:ext uri="{FF2B5EF4-FFF2-40B4-BE49-F238E27FC236}">
                <a16:creationId xmlns:a16="http://schemas.microsoft.com/office/drawing/2014/main" id="{65E4B113-E638-B640-8F48-252058659E0B}"/>
              </a:ext>
            </a:extLst>
          </p:cNvPr>
          <p:cNvSpPr>
            <a:spLocks noGrp="1"/>
          </p:cNvSpPr>
          <p:nvPr>
            <p:ph type="body" sz="quarter" idx="11" hasCustomPrompt="1"/>
          </p:nvPr>
        </p:nvSpPr>
        <p:spPr>
          <a:xfrm>
            <a:off x="1578279" y="5981178"/>
            <a:ext cx="6586081" cy="521874"/>
          </a:xfrm>
          <a:prstGeom prst="rect">
            <a:avLst/>
          </a:prstGeom>
        </p:spPr>
        <p:txBody>
          <a:bodyPr>
            <a:normAutofit/>
          </a:bodyPr>
          <a:lstStyle>
            <a:lvl1pPr marL="0" indent="0">
              <a:spcBef>
                <a:spcPts val="0"/>
              </a:spcBef>
              <a:buNone/>
              <a:defRPr sz="1400" b="1">
                <a:solidFill>
                  <a:schemeClr val="accent3"/>
                </a:solidFill>
              </a:defRPr>
            </a:lvl1pPr>
          </a:lstStyle>
          <a:p>
            <a:pPr lvl="0"/>
            <a:r>
              <a:rPr lang="en-US"/>
              <a:t>Click to add date</a:t>
            </a:r>
          </a:p>
        </p:txBody>
      </p:sp>
    </p:spTree>
    <p:extLst>
      <p:ext uri="{BB962C8B-B14F-4D97-AF65-F5344CB8AC3E}">
        <p14:creationId xmlns:p14="http://schemas.microsoft.com/office/powerpoint/2010/main" val="39802960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A32D7-DB76-2847-ADA0-EE213BEBB022}"/>
              </a:ext>
            </a:extLst>
          </p:cNvPr>
          <p:cNvSpPr>
            <a:spLocks noGrp="1"/>
          </p:cNvSpPr>
          <p:nvPr>
            <p:ph type="title"/>
          </p:nvPr>
        </p:nvSpPr>
        <p:spPr>
          <a:xfrm>
            <a:off x="562628" y="463968"/>
            <a:ext cx="9724372" cy="1033398"/>
          </a:xfrm>
          <a:prstGeom prst="rect">
            <a:avLst/>
          </a:prstGeom>
        </p:spPr>
        <p:txBody>
          <a:bodyPr anchor="ctr" anchorCtr="0">
            <a:normAutofit/>
          </a:bodyPr>
          <a:lstStyle>
            <a:lvl1pPr>
              <a:lnSpc>
                <a:spcPts val="3800"/>
              </a:lnSpc>
              <a:defRPr sz="3600" b="1">
                <a:solidFill>
                  <a:schemeClr val="accent1"/>
                </a:solidFill>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44F7C696-28D5-3D4E-90D5-168D38046ECC}"/>
              </a:ext>
            </a:extLst>
          </p:cNvPr>
          <p:cNvSpPr>
            <a:spLocks noGrp="1"/>
          </p:cNvSpPr>
          <p:nvPr>
            <p:ph idx="1"/>
          </p:nvPr>
        </p:nvSpPr>
        <p:spPr>
          <a:xfrm>
            <a:off x="562628" y="1773195"/>
            <a:ext cx="9724372" cy="4115669"/>
          </a:xfrm>
          <a:prstGeom prst="rect">
            <a:avLst/>
          </a:prstGeom>
        </p:spPr>
        <p:txBody>
          <a:bodyPr/>
          <a:lstStyle>
            <a:lvl1pPr>
              <a:buClr>
                <a:srgbClr val="E32726"/>
              </a:buClr>
              <a:defRPr sz="2800"/>
            </a:lvl1pPr>
            <a:lvl2pPr>
              <a:buClr>
                <a:srgbClr val="FBB031"/>
              </a:buClr>
              <a:defRPr sz="2400"/>
            </a:lvl2pPr>
            <a:lvl3pPr>
              <a:buClr>
                <a:srgbClr val="8B857B"/>
              </a:buClr>
              <a:defRPr sz="2000"/>
            </a:lvl3pPr>
            <a:lvl4pPr>
              <a:buClr>
                <a:schemeClr val="accent3"/>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144403"/>
      </p:ext>
    </p:extLst>
  </p:cSld>
  <p:clrMapOvr>
    <a:masterClrMapping/>
  </p:clrMapOvr>
  <p:extLst>
    <p:ext uri="{DCECCB84-F9BA-43D5-87BE-67443E8EF086}">
      <p15:sldGuideLst xmlns:p15="http://schemas.microsoft.com/office/powerpoint/2012/main">
        <p15:guide id="1" orient="horz" pos="709"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photo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683A0EC-D117-3A44-A056-CF7521187A07}"/>
              </a:ext>
            </a:extLst>
          </p:cNvPr>
          <p:cNvSpPr>
            <a:spLocks noGrp="1"/>
          </p:cNvSpPr>
          <p:nvPr>
            <p:ph type="pic" sz="quarter" idx="13"/>
          </p:nvPr>
        </p:nvSpPr>
        <p:spPr>
          <a:xfrm>
            <a:off x="933864" y="1773021"/>
            <a:ext cx="3938587" cy="3938587"/>
          </a:xfrm>
          <a:prstGeom prst="rect">
            <a:avLst/>
          </a:prstGeom>
        </p:spPr>
        <p:txBody>
          <a:bodyPr/>
          <a:lstStyle>
            <a:lvl1pPr marL="0" indent="0">
              <a:buNone/>
              <a:defRPr/>
            </a:lvl1pPr>
          </a:lstStyle>
          <a:p>
            <a:r>
              <a:rPr lang="en-US"/>
              <a:t>Click icon to add picture</a:t>
            </a:r>
          </a:p>
        </p:txBody>
      </p:sp>
      <p:sp>
        <p:nvSpPr>
          <p:cNvPr id="11" name="Content Placeholder 2">
            <a:extLst>
              <a:ext uri="{FF2B5EF4-FFF2-40B4-BE49-F238E27FC236}">
                <a16:creationId xmlns:a16="http://schemas.microsoft.com/office/drawing/2014/main" id="{EC2CEEFA-DEDA-3C4E-B209-94546CDD8BD9}"/>
              </a:ext>
            </a:extLst>
          </p:cNvPr>
          <p:cNvSpPr>
            <a:spLocks noGrp="1"/>
          </p:cNvSpPr>
          <p:nvPr>
            <p:ph idx="1"/>
          </p:nvPr>
        </p:nvSpPr>
        <p:spPr>
          <a:xfrm>
            <a:off x="5347569" y="1773021"/>
            <a:ext cx="6013537" cy="3938587"/>
          </a:xfrm>
          <a:prstGeom prst="rect">
            <a:avLst/>
          </a:prstGeom>
        </p:spPr>
        <p:txBody>
          <a:bodyPr/>
          <a:lstStyle>
            <a:lvl1pPr>
              <a:buClr>
                <a:schemeClr val="accent1"/>
              </a:buClr>
              <a:defRPr sz="2800"/>
            </a:lvl1pPr>
            <a:lvl2pPr>
              <a:buClr>
                <a:srgbClr val="FBB031"/>
              </a:buClr>
              <a:defRPr sz="2400"/>
            </a:lvl2pPr>
            <a:lvl3pPr>
              <a:buClr>
                <a:srgbClr val="8B857B"/>
              </a:buClr>
              <a:defRPr sz="2000"/>
            </a:lvl3pPr>
            <a:lvl4pPr>
              <a:buClr>
                <a:schemeClr val="accent3"/>
              </a:buClr>
              <a:defRPr sz="1800"/>
            </a:lvl4pPr>
            <a:lvl5pPr>
              <a:buClr>
                <a:schemeClr val="accent1"/>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DBF3C08-C8EC-DC49-84E7-B18774364A03}"/>
              </a:ext>
            </a:extLst>
          </p:cNvPr>
          <p:cNvSpPr>
            <a:spLocks noGrp="1"/>
          </p:cNvSpPr>
          <p:nvPr>
            <p:ph type="sldNum" sz="quarter" idx="12"/>
          </p:nvPr>
        </p:nvSpPr>
        <p:spPr>
          <a:xfrm>
            <a:off x="9146427" y="6380538"/>
            <a:ext cx="2743200" cy="365125"/>
          </a:xfrm>
          <a:prstGeom prst="rect">
            <a:avLst/>
          </a:prstGeom>
        </p:spPr>
        <p:txBody>
          <a:bodyPr/>
          <a:lstStyle>
            <a:lvl1pPr algn="r">
              <a:defRPr sz="1000"/>
            </a:lvl1pPr>
          </a:lstStyle>
          <a:p>
            <a:fld id="{5C35FCF4-C3EF-BD43-82E0-05BC237DAD2A}" type="slidenum">
              <a:rPr lang="en-US" smtClean="0"/>
              <a:pPr/>
              <a:t>‹#›</a:t>
            </a:fld>
            <a:endParaRPr lang="en-US"/>
          </a:p>
        </p:txBody>
      </p:sp>
      <p:sp>
        <p:nvSpPr>
          <p:cNvPr id="7" name="Title 1">
            <a:extLst>
              <a:ext uri="{FF2B5EF4-FFF2-40B4-BE49-F238E27FC236}">
                <a16:creationId xmlns:a16="http://schemas.microsoft.com/office/drawing/2014/main" id="{4AF4FC2F-942D-6942-8D5B-4C7E0E5244FF}"/>
              </a:ext>
            </a:extLst>
          </p:cNvPr>
          <p:cNvSpPr>
            <a:spLocks noGrp="1"/>
          </p:cNvSpPr>
          <p:nvPr>
            <p:ph type="title"/>
          </p:nvPr>
        </p:nvSpPr>
        <p:spPr>
          <a:xfrm>
            <a:off x="562628" y="463968"/>
            <a:ext cx="9724372" cy="1033398"/>
          </a:xfrm>
          <a:prstGeom prst="rect">
            <a:avLst/>
          </a:prstGeom>
        </p:spPr>
        <p:txBody>
          <a:bodyPr anchor="ctr" anchorCtr="0">
            <a:normAutofit/>
          </a:bodyPr>
          <a:lstStyle>
            <a:lvl1pPr>
              <a:lnSpc>
                <a:spcPts val="3800"/>
              </a:lnSpc>
              <a:defRPr sz="3600" b="1">
                <a:solidFill>
                  <a:schemeClr val="accent1"/>
                </a:solidFill>
                <a:latin typeface="+mn-lt"/>
              </a:defRPr>
            </a:lvl1pPr>
          </a:lstStyle>
          <a:p>
            <a:r>
              <a:rPr lang="en-US"/>
              <a:t>Click to edit Master title style</a:t>
            </a:r>
          </a:p>
        </p:txBody>
      </p:sp>
    </p:spTree>
    <p:extLst>
      <p:ext uri="{BB962C8B-B14F-4D97-AF65-F5344CB8AC3E}">
        <p14:creationId xmlns:p14="http://schemas.microsoft.com/office/powerpoint/2010/main" val="2190733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uble photo with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683A0EC-D117-3A44-A056-CF7521187A07}"/>
              </a:ext>
            </a:extLst>
          </p:cNvPr>
          <p:cNvSpPr>
            <a:spLocks noGrp="1"/>
          </p:cNvSpPr>
          <p:nvPr>
            <p:ph type="pic" sz="quarter" idx="13"/>
          </p:nvPr>
        </p:nvSpPr>
        <p:spPr>
          <a:xfrm>
            <a:off x="933864" y="1655241"/>
            <a:ext cx="3982602" cy="2222782"/>
          </a:xfrm>
          <a:prstGeom prst="rect">
            <a:avLst/>
          </a:prstGeom>
        </p:spPr>
        <p:txBody>
          <a:bodyPr/>
          <a:lstStyle>
            <a:lvl1pPr marL="0" indent="0">
              <a:buNone/>
              <a:defRPr/>
            </a:lvl1pPr>
          </a:lstStyle>
          <a:p>
            <a:r>
              <a:rPr lang="en-US"/>
              <a:t>Click icon to add picture</a:t>
            </a:r>
          </a:p>
        </p:txBody>
      </p:sp>
      <p:sp>
        <p:nvSpPr>
          <p:cNvPr id="11" name="Content Placeholder 2">
            <a:extLst>
              <a:ext uri="{FF2B5EF4-FFF2-40B4-BE49-F238E27FC236}">
                <a16:creationId xmlns:a16="http://schemas.microsoft.com/office/drawing/2014/main" id="{EC2CEEFA-DEDA-3C4E-B209-94546CDD8BD9}"/>
              </a:ext>
            </a:extLst>
          </p:cNvPr>
          <p:cNvSpPr>
            <a:spLocks noGrp="1"/>
          </p:cNvSpPr>
          <p:nvPr>
            <p:ph idx="1"/>
          </p:nvPr>
        </p:nvSpPr>
        <p:spPr>
          <a:xfrm>
            <a:off x="933864" y="4202482"/>
            <a:ext cx="3995802" cy="1835063"/>
          </a:xfrm>
          <a:prstGeom prst="rect">
            <a:avLst/>
          </a:prstGeom>
        </p:spPr>
        <p:txBody>
          <a:bodyPr/>
          <a:lstStyle>
            <a:lvl1pPr>
              <a:buClr>
                <a:schemeClr val="accent1"/>
              </a:buClr>
              <a:defRPr sz="2000"/>
            </a:lvl1pPr>
            <a:lvl2pPr>
              <a:buClr>
                <a:srgbClr val="FBB031"/>
              </a:buClr>
              <a:defRPr sz="1800"/>
            </a:lvl2pPr>
            <a:lvl3pPr>
              <a:buClr>
                <a:srgbClr val="8B857B"/>
              </a:buClr>
              <a:defRPr sz="1600"/>
            </a:lvl3pPr>
            <a:lvl4pPr>
              <a:buClr>
                <a:schemeClr val="accent3"/>
              </a:buClr>
              <a:defRPr sz="1400"/>
            </a:lvl4pPr>
            <a:lvl5pPr>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7">
            <a:extLst>
              <a:ext uri="{FF2B5EF4-FFF2-40B4-BE49-F238E27FC236}">
                <a16:creationId xmlns:a16="http://schemas.microsoft.com/office/drawing/2014/main" id="{873EC9B2-3D79-EB42-BD2D-94A59CE5C329}"/>
              </a:ext>
            </a:extLst>
          </p:cNvPr>
          <p:cNvSpPr>
            <a:spLocks noGrp="1"/>
          </p:cNvSpPr>
          <p:nvPr>
            <p:ph type="pic" sz="quarter" idx="14"/>
          </p:nvPr>
        </p:nvSpPr>
        <p:spPr>
          <a:xfrm>
            <a:off x="7240719" y="1655241"/>
            <a:ext cx="3982602" cy="2222782"/>
          </a:xfrm>
          <a:prstGeom prst="rect">
            <a:avLst/>
          </a:prstGeom>
        </p:spPr>
        <p:txBody>
          <a:bodyPr/>
          <a:lstStyle>
            <a:lvl1pPr marL="0" indent="0">
              <a:buNone/>
              <a:defRPr/>
            </a:lvl1pPr>
          </a:lstStyle>
          <a:p>
            <a:r>
              <a:rPr lang="en-US"/>
              <a:t>Click icon to add picture</a:t>
            </a:r>
          </a:p>
        </p:txBody>
      </p:sp>
      <p:cxnSp>
        <p:nvCxnSpPr>
          <p:cNvPr id="3" name="Straight Connector 2">
            <a:extLst>
              <a:ext uri="{FF2B5EF4-FFF2-40B4-BE49-F238E27FC236}">
                <a16:creationId xmlns:a16="http://schemas.microsoft.com/office/drawing/2014/main" id="{B1D7853A-8D09-4041-8FD1-E58DBA8A7F0F}"/>
              </a:ext>
            </a:extLst>
          </p:cNvPr>
          <p:cNvCxnSpPr/>
          <p:nvPr userDrawn="1"/>
        </p:nvCxnSpPr>
        <p:spPr>
          <a:xfrm>
            <a:off x="6096000" y="1551313"/>
            <a:ext cx="0" cy="4653420"/>
          </a:xfrm>
          <a:prstGeom prst="line">
            <a:avLst/>
          </a:prstGeom>
          <a:ln>
            <a:solidFill>
              <a:schemeClr val="tx2"/>
            </a:solidFill>
          </a:ln>
        </p:spPr>
        <p:style>
          <a:lnRef idx="1">
            <a:schemeClr val="accent2"/>
          </a:lnRef>
          <a:fillRef idx="0">
            <a:schemeClr val="accent2"/>
          </a:fillRef>
          <a:effectRef idx="0">
            <a:schemeClr val="accent2"/>
          </a:effectRef>
          <a:fontRef idx="minor">
            <a:schemeClr val="tx1"/>
          </a:fontRef>
        </p:style>
      </p:cxnSp>
      <p:sp>
        <p:nvSpPr>
          <p:cNvPr id="13" name="Content Placeholder 2">
            <a:extLst>
              <a:ext uri="{FF2B5EF4-FFF2-40B4-BE49-F238E27FC236}">
                <a16:creationId xmlns:a16="http://schemas.microsoft.com/office/drawing/2014/main" id="{AEF50DEA-27DF-7C4E-AD5F-60F66ED518A4}"/>
              </a:ext>
            </a:extLst>
          </p:cNvPr>
          <p:cNvSpPr>
            <a:spLocks noGrp="1"/>
          </p:cNvSpPr>
          <p:nvPr>
            <p:ph idx="15"/>
          </p:nvPr>
        </p:nvSpPr>
        <p:spPr>
          <a:xfrm>
            <a:off x="7240719" y="4202482"/>
            <a:ext cx="3995802" cy="1835063"/>
          </a:xfrm>
          <a:prstGeom prst="rect">
            <a:avLst/>
          </a:prstGeom>
        </p:spPr>
        <p:txBody>
          <a:bodyPr/>
          <a:lstStyle>
            <a:lvl1pPr>
              <a:buClr>
                <a:schemeClr val="accent1"/>
              </a:buClr>
              <a:defRPr sz="2000"/>
            </a:lvl1pPr>
            <a:lvl2pPr>
              <a:buClr>
                <a:srgbClr val="FBB031"/>
              </a:buClr>
              <a:defRPr sz="1800"/>
            </a:lvl2pPr>
            <a:lvl3pPr>
              <a:buClr>
                <a:srgbClr val="8B857B"/>
              </a:buClr>
              <a:defRPr sz="1600"/>
            </a:lvl3pPr>
            <a:lvl4pPr>
              <a:buClr>
                <a:schemeClr val="accent3"/>
              </a:buClr>
              <a:defRPr sz="1400"/>
            </a:lvl4pPr>
            <a:lvl5pPr>
              <a:buClr>
                <a:schemeClr val="accent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5D4A5085-02C7-C249-93B0-AC3B6836CB82}"/>
              </a:ext>
            </a:extLst>
          </p:cNvPr>
          <p:cNvSpPr>
            <a:spLocks noGrp="1"/>
          </p:cNvSpPr>
          <p:nvPr>
            <p:ph type="sldNum" sz="quarter" idx="12"/>
          </p:nvPr>
        </p:nvSpPr>
        <p:spPr>
          <a:xfrm>
            <a:off x="9146427" y="6380538"/>
            <a:ext cx="2743200" cy="365125"/>
          </a:xfrm>
          <a:prstGeom prst="rect">
            <a:avLst/>
          </a:prstGeom>
        </p:spPr>
        <p:txBody>
          <a:bodyPr/>
          <a:lstStyle>
            <a:lvl1pPr algn="r">
              <a:defRPr sz="1000"/>
            </a:lvl1pPr>
          </a:lstStyle>
          <a:p>
            <a:fld id="{5C35FCF4-C3EF-BD43-82E0-05BC237DAD2A}" type="slidenum">
              <a:rPr lang="en-US" smtClean="0"/>
              <a:pPr/>
              <a:t>‹#›</a:t>
            </a:fld>
            <a:endParaRPr lang="en-US"/>
          </a:p>
        </p:txBody>
      </p:sp>
      <p:sp>
        <p:nvSpPr>
          <p:cNvPr id="10" name="Title 1">
            <a:extLst>
              <a:ext uri="{FF2B5EF4-FFF2-40B4-BE49-F238E27FC236}">
                <a16:creationId xmlns:a16="http://schemas.microsoft.com/office/drawing/2014/main" id="{5CF9A15B-E143-B248-AA59-A29370229760}"/>
              </a:ext>
            </a:extLst>
          </p:cNvPr>
          <p:cNvSpPr>
            <a:spLocks noGrp="1"/>
          </p:cNvSpPr>
          <p:nvPr>
            <p:ph type="title"/>
          </p:nvPr>
        </p:nvSpPr>
        <p:spPr>
          <a:xfrm>
            <a:off x="562628" y="463968"/>
            <a:ext cx="9724372" cy="1033398"/>
          </a:xfrm>
          <a:prstGeom prst="rect">
            <a:avLst/>
          </a:prstGeom>
        </p:spPr>
        <p:txBody>
          <a:bodyPr anchor="ctr" anchorCtr="0">
            <a:normAutofit/>
          </a:bodyPr>
          <a:lstStyle>
            <a:lvl1pPr>
              <a:lnSpc>
                <a:spcPts val="3800"/>
              </a:lnSpc>
              <a:defRPr sz="3600" b="1">
                <a:solidFill>
                  <a:schemeClr val="accent1"/>
                </a:solidFill>
                <a:latin typeface="+mn-lt"/>
              </a:defRPr>
            </a:lvl1pPr>
          </a:lstStyle>
          <a:p>
            <a:r>
              <a:rPr lang="en-US"/>
              <a:t>Click to edit Master title style</a:t>
            </a:r>
          </a:p>
        </p:txBody>
      </p:sp>
    </p:spTree>
    <p:extLst>
      <p:ext uri="{BB962C8B-B14F-4D97-AF65-F5344CB8AC3E}">
        <p14:creationId xmlns:p14="http://schemas.microsoft.com/office/powerpoint/2010/main" val="683883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0016D1F-0C29-D446-876E-DD6C096D7311}"/>
              </a:ext>
            </a:extLst>
          </p:cNvPr>
          <p:cNvSpPr>
            <a:spLocks noGrp="1"/>
          </p:cNvSpPr>
          <p:nvPr>
            <p:ph type="body" sz="quarter" idx="10" hasCustomPrompt="1"/>
          </p:nvPr>
        </p:nvSpPr>
        <p:spPr>
          <a:xfrm>
            <a:off x="1578280" y="1637270"/>
            <a:ext cx="8749432" cy="4621427"/>
          </a:xfrm>
          <a:prstGeom prst="rect">
            <a:avLst/>
          </a:prstGeom>
        </p:spPr>
        <p:txBody>
          <a:bodyPr anchor="ctr" anchorCtr="0"/>
          <a:lstStyle>
            <a:lvl1pPr marL="0" indent="0">
              <a:lnSpc>
                <a:spcPts val="6200"/>
              </a:lnSpc>
              <a:spcBef>
                <a:spcPts val="0"/>
              </a:spcBef>
              <a:buNone/>
              <a:defRPr sz="6000" b="1">
                <a:solidFill>
                  <a:schemeClr val="accent1"/>
                </a:solidFill>
                <a:latin typeface="+mn-lt"/>
              </a:defRPr>
            </a:lvl1pPr>
          </a:lstStyle>
          <a:p>
            <a:pPr lvl="0"/>
            <a:r>
              <a:rPr lang="en-US"/>
              <a:t>This slide is for one big, bold statement. Bullet points can’t compete! </a:t>
            </a:r>
          </a:p>
        </p:txBody>
      </p:sp>
    </p:spTree>
    <p:extLst>
      <p:ext uri="{BB962C8B-B14F-4D97-AF65-F5344CB8AC3E}">
        <p14:creationId xmlns:p14="http://schemas.microsoft.com/office/powerpoint/2010/main" val="3997480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clud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78C2-47AD-C340-9456-D9F9B3D30035}"/>
              </a:ext>
            </a:extLst>
          </p:cNvPr>
          <p:cNvSpPr>
            <a:spLocks noGrp="1"/>
          </p:cNvSpPr>
          <p:nvPr>
            <p:ph type="ctrTitle" hasCustomPrompt="1"/>
          </p:nvPr>
        </p:nvSpPr>
        <p:spPr>
          <a:xfrm>
            <a:off x="1578279" y="1680519"/>
            <a:ext cx="8418337" cy="1928468"/>
          </a:xfrm>
          <a:prstGeom prst="rect">
            <a:avLst/>
          </a:prstGeom>
        </p:spPr>
        <p:txBody>
          <a:bodyPr anchor="b">
            <a:normAutofit/>
          </a:bodyPr>
          <a:lstStyle>
            <a:lvl1pPr algn="l">
              <a:lnSpc>
                <a:spcPts val="3800"/>
              </a:lnSpc>
              <a:defRPr sz="3600" b="1">
                <a:solidFill>
                  <a:schemeClr val="accent1"/>
                </a:solidFill>
                <a:latin typeface="+mn-lt"/>
              </a:defRPr>
            </a:lvl1pPr>
          </a:lstStyle>
          <a:p>
            <a:r>
              <a:rPr lang="en-US"/>
              <a:t>Thank you for attending! </a:t>
            </a:r>
            <a:br>
              <a:rPr lang="en-US"/>
            </a:br>
            <a:r>
              <a:rPr lang="en-US"/>
              <a:t>and/or other concluding message</a:t>
            </a:r>
          </a:p>
        </p:txBody>
      </p:sp>
      <p:sp>
        <p:nvSpPr>
          <p:cNvPr id="3" name="Subtitle 2">
            <a:extLst>
              <a:ext uri="{FF2B5EF4-FFF2-40B4-BE49-F238E27FC236}">
                <a16:creationId xmlns:a16="http://schemas.microsoft.com/office/drawing/2014/main" id="{336038AA-9B5A-234E-B6E1-FE9722AB0657}"/>
              </a:ext>
            </a:extLst>
          </p:cNvPr>
          <p:cNvSpPr>
            <a:spLocks noGrp="1"/>
          </p:cNvSpPr>
          <p:nvPr>
            <p:ph type="subTitle" idx="1" hasCustomPrompt="1"/>
          </p:nvPr>
        </p:nvSpPr>
        <p:spPr>
          <a:xfrm>
            <a:off x="1578279" y="3624188"/>
            <a:ext cx="8418337" cy="780997"/>
          </a:xfrm>
          <a:prstGeom prst="rect">
            <a:avLst/>
          </a:prstGeom>
        </p:spPr>
        <p:txBody>
          <a:bodyPr/>
          <a:lstStyle>
            <a:lvl1pPr marL="0" indent="0" algn="l">
              <a:lnSpc>
                <a:spcPts val="2600"/>
              </a:lnSpc>
              <a:spcBef>
                <a:spcPts val="0"/>
              </a:spcBef>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For more information go to </a:t>
            </a:r>
            <a:r>
              <a:rPr lang="en-US" err="1"/>
              <a:t>ucalgary.ca</a:t>
            </a:r>
            <a:r>
              <a:rPr lang="en-US"/>
              <a:t>/</a:t>
            </a:r>
            <a:r>
              <a:rPr lang="en-US" err="1"/>
              <a:t>webaddress</a:t>
            </a:r>
            <a:endParaRPr lang="en-US"/>
          </a:p>
        </p:txBody>
      </p:sp>
      <p:sp>
        <p:nvSpPr>
          <p:cNvPr id="10" name="Text Placeholder 9">
            <a:extLst>
              <a:ext uri="{FF2B5EF4-FFF2-40B4-BE49-F238E27FC236}">
                <a16:creationId xmlns:a16="http://schemas.microsoft.com/office/drawing/2014/main" id="{13FD472B-32E4-8A46-90E5-97757DC24EE5}"/>
              </a:ext>
            </a:extLst>
          </p:cNvPr>
          <p:cNvSpPr>
            <a:spLocks noGrp="1"/>
          </p:cNvSpPr>
          <p:nvPr>
            <p:ph type="body" sz="quarter" idx="10" hasCustomPrompt="1"/>
          </p:nvPr>
        </p:nvSpPr>
        <p:spPr>
          <a:xfrm>
            <a:off x="1578279" y="4420386"/>
            <a:ext cx="8418337" cy="1468879"/>
          </a:xfrm>
          <a:prstGeom prst="rect">
            <a:avLst/>
          </a:prstGeom>
        </p:spPr>
        <p:txBody>
          <a:bodyPr anchor="b" anchorCtr="0">
            <a:noAutofit/>
          </a:bodyPr>
          <a:lstStyle>
            <a:lvl1pPr marL="0" indent="0">
              <a:lnSpc>
                <a:spcPts val="2000"/>
              </a:lnSpc>
              <a:spcBef>
                <a:spcPts val="0"/>
              </a:spcBef>
              <a:buNone/>
              <a:defRPr sz="1800" b="0">
                <a:solidFill>
                  <a:schemeClr val="tx1"/>
                </a:solidFill>
              </a:defRPr>
            </a:lvl1pPr>
          </a:lstStyle>
          <a:p>
            <a:pPr lvl="0"/>
            <a:r>
              <a:rPr lang="en-US"/>
              <a:t>Presenter’s Name</a:t>
            </a:r>
            <a:br>
              <a:rPr lang="en-US"/>
            </a:br>
            <a:r>
              <a:rPr lang="en-US" err="1"/>
              <a:t>presentersemail@ucalgary.ca</a:t>
            </a:r>
            <a:br>
              <a:rPr lang="en-US"/>
            </a:br>
            <a:r>
              <a:rPr lang="en-US"/>
              <a:t>Phone number / Twitter handle / additional contact info</a:t>
            </a:r>
          </a:p>
        </p:txBody>
      </p:sp>
    </p:spTree>
    <p:extLst>
      <p:ext uri="{BB962C8B-B14F-4D97-AF65-F5344CB8AC3E}">
        <p14:creationId xmlns:p14="http://schemas.microsoft.com/office/powerpoint/2010/main" val="17959140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dirty="0"/>
          </a:p>
        </p:txBody>
      </p:sp>
      <p:sp>
        <p:nvSpPr>
          <p:cNvPr id="3" name="Footer Placeholder 2"/>
          <p:cNvSpPr>
            <a:spLocks noGrp="1"/>
          </p:cNvSpPr>
          <p:nvPr>
            <p:ph type="ftr" sz="quarter" idx="11"/>
          </p:nvPr>
        </p:nvSpPr>
        <p:spPr/>
        <p:txBody>
          <a:bodyPr/>
          <a:lstStyle/>
          <a:p>
            <a:endParaRPr lang="en-CA" dirty="0"/>
          </a:p>
        </p:txBody>
      </p:sp>
      <p:sp>
        <p:nvSpPr>
          <p:cNvPr id="4" name="Slide Number Placeholder 3"/>
          <p:cNvSpPr>
            <a:spLocks noGrp="1"/>
          </p:cNvSpPr>
          <p:nvPr>
            <p:ph type="sldNum" sz="quarter" idx="12"/>
          </p:nvPr>
        </p:nvSpPr>
        <p:spPr/>
        <p:txBody>
          <a:bodyPr/>
          <a:lstStyle/>
          <a:p>
            <a:endParaRPr lang="en-CA" dirty="0"/>
          </a:p>
        </p:txBody>
      </p:sp>
    </p:spTree>
    <p:extLst>
      <p:ext uri="{BB962C8B-B14F-4D97-AF65-F5344CB8AC3E}">
        <p14:creationId xmlns:p14="http://schemas.microsoft.com/office/powerpoint/2010/main" val="2691837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830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4" r:id="rId5"/>
    <p:sldLayoutId id="2147483657" r:id="rId6"/>
    <p:sldLayoutId id="2147483658"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7.png"/><Relationship Id="rId5" Type="http://schemas.openxmlformats.org/officeDocument/2006/relationships/image" Target="../media/image17.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image" Target="../media/image20.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21.jp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22.jp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23.JP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24.jp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8" Type="http://schemas.openxmlformats.org/officeDocument/2006/relationships/hyperlink" Target="https://www.ucalgary.ca/indigenous/cultural-protocol" TargetMode="External"/><Relationship Id="rId3" Type="http://schemas.openxmlformats.org/officeDocument/2006/relationships/slideLayout" Target="../slideLayouts/slideLayout7.xml"/><Relationship Id="rId7" Type="http://schemas.openxmlformats.org/officeDocument/2006/relationships/hyperlink" Target="https://www.universityaffairs.ca/career-advice/career-advice-article/lessons-first-summit-mentoring-indigenous-graduate-students/"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s://achh.ca/wp-content/uploads/2018/07/Guide_Community_FNC_ConsiderationsandTemplates.pdf" TargetMode="External"/><Relationship Id="rId5" Type="http://schemas.openxmlformats.org/officeDocument/2006/relationships/hyperlink" Target="http://docs.lib.purdue.edu/iatul/2016/spaces/1" TargetMode="External"/><Relationship Id="rId10" Type="http://schemas.openxmlformats.org/officeDocument/2006/relationships/image" Target="../media/image7.png"/><Relationship Id="rId4" Type="http://schemas.openxmlformats.org/officeDocument/2006/relationships/notesSlide" Target="../notesSlides/notesSlide19.xml"/><Relationship Id="rId9" Type="http://schemas.openxmlformats.org/officeDocument/2006/relationships/hyperlink" Target="https://ucalgary.ca/indigenous/ii-taapohtop"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library.ucalgary.ca/" TargetMode="External"/><Relationship Id="rId3" Type="http://schemas.openxmlformats.org/officeDocument/2006/relationships/slideLayout" Target="../slideLayouts/slideLayout2.xml"/><Relationship Id="rId7" Type="http://schemas.openxmlformats.org/officeDocument/2006/relationships/hyperlink" Target="mailto:cljeffs@ucalgary.ca" TargetMode="Externa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mailto:ayayden@ucalgary.ca" TargetMode="External"/><Relationship Id="rId5" Type="http://schemas.openxmlformats.org/officeDocument/2006/relationships/hyperlink" Target="mailto:sdbeatty@ucalgary.ca" TargetMode="External"/><Relationship Id="rId10" Type="http://schemas.openxmlformats.org/officeDocument/2006/relationships/image" Target="../media/image7.png"/><Relationship Id="rId4" Type="http://schemas.openxmlformats.org/officeDocument/2006/relationships/notesSlide" Target="../notesSlides/notesSlide20.xml"/><Relationship Id="rId9" Type="http://schemas.openxmlformats.org/officeDocument/2006/relationships/hyperlink" Target="https://taylorinstitute.ucalgary.ca/"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7.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0.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2.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498337-E701-D54A-8450-1D9B3FF532EF}"/>
              </a:ext>
            </a:extLst>
          </p:cNvPr>
          <p:cNvSpPr/>
          <p:nvPr/>
        </p:nvSpPr>
        <p:spPr>
          <a:xfrm>
            <a:off x="0" y="0"/>
            <a:ext cx="12192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24FA3F3-625E-CA46-8A0A-6A0AF37CFDC8}"/>
              </a:ext>
            </a:extLst>
          </p:cNvPr>
          <p:cNvSpPr>
            <a:spLocks noGrp="1"/>
          </p:cNvSpPr>
          <p:nvPr>
            <p:ph type="sldNum" sz="quarter" idx="4294967295"/>
          </p:nvPr>
        </p:nvSpPr>
        <p:spPr>
          <a:xfrm>
            <a:off x="9146427" y="6380538"/>
            <a:ext cx="2743200" cy="365125"/>
          </a:xfrm>
          <a:prstGeom prst="rect">
            <a:avLst/>
          </a:prstGeom>
        </p:spPr>
        <p:txBody>
          <a:bodyPr/>
          <a:lstStyle/>
          <a:p>
            <a:fld id="{5C35FCF4-C3EF-BD43-82E0-05BC237DAD2A}" type="slidenum">
              <a:rPr lang="en-US" smtClean="0"/>
              <a:pPr/>
              <a:t>1</a:t>
            </a:fld>
            <a:endParaRPr lang="en-US"/>
          </a:p>
        </p:txBody>
      </p:sp>
      <p:pic>
        <p:nvPicPr>
          <p:cNvPr id="6" name="Picture 5" descr="A picture containing shelf, book, library, indoor&#10;&#10;Description automatically generated">
            <a:extLst>
              <a:ext uri="{FF2B5EF4-FFF2-40B4-BE49-F238E27FC236}">
                <a16:creationId xmlns:a16="http://schemas.microsoft.com/office/drawing/2014/main" id="{2FD4DC3D-FEB5-F84E-B22F-E5115CFCF686}"/>
              </a:ext>
            </a:extLst>
          </p:cNvPr>
          <p:cNvPicPr>
            <a:picLocks noChangeAspect="1"/>
          </p:cNvPicPr>
          <p:nvPr/>
        </p:nvPicPr>
        <p:blipFill>
          <a:blip r:embed="rId5"/>
          <a:stretch>
            <a:fillRect/>
          </a:stretch>
        </p:blipFill>
        <p:spPr>
          <a:xfrm>
            <a:off x="1524000" y="0"/>
            <a:ext cx="9144000" cy="6858000"/>
          </a:xfrm>
          <a:prstGeom prst="rect">
            <a:avLst/>
          </a:prstGeom>
        </p:spPr>
      </p:pic>
      <p:pic>
        <p:nvPicPr>
          <p:cNvPr id="3" name="Audio Recording Dec 6, 2020 at 11:34:51 PM" descr="Audio Recording Dec 6, 2020 at 11:34:51 PM">
            <a:hlinkClick r:id="" action="ppaction://media"/>
            <a:extLst>
              <a:ext uri="{FF2B5EF4-FFF2-40B4-BE49-F238E27FC236}">
                <a16:creationId xmlns:a16="http://schemas.microsoft.com/office/drawing/2014/main" id="{75315160-B50D-5F4A-9DF7-BC3285EEB7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76827" y="5455401"/>
            <a:ext cx="812800" cy="812800"/>
          </a:xfrm>
          <a:prstGeom prst="rect">
            <a:avLst/>
          </a:prstGeom>
        </p:spPr>
      </p:pic>
      <p:sp>
        <p:nvSpPr>
          <p:cNvPr id="2" name="TextBox 1">
            <a:extLst>
              <a:ext uri="{FF2B5EF4-FFF2-40B4-BE49-F238E27FC236}">
                <a16:creationId xmlns:a16="http://schemas.microsoft.com/office/drawing/2014/main" id="{BE0D0C08-24D0-493F-B69A-E8E767890E6B}"/>
              </a:ext>
            </a:extLst>
          </p:cNvPr>
          <p:cNvSpPr txBox="1"/>
          <p:nvPr/>
        </p:nvSpPr>
        <p:spPr>
          <a:xfrm>
            <a:off x="5965529" y="5995782"/>
            <a:ext cx="3542190" cy="369332"/>
          </a:xfrm>
          <a:prstGeom prst="rect">
            <a:avLst/>
          </a:prstGeom>
          <a:noFill/>
        </p:spPr>
        <p:txBody>
          <a:bodyPr wrap="square" rtlCol="0">
            <a:spAutoFit/>
          </a:bodyPr>
          <a:lstStyle/>
          <a:p>
            <a:r>
              <a:rPr lang="en-CA"/>
              <a:t>Indigenous student voice &amp; photo</a:t>
            </a:r>
            <a:endParaRPr lang="en-CA" dirty="0"/>
          </a:p>
        </p:txBody>
      </p:sp>
    </p:spTree>
    <p:extLst>
      <p:ext uri="{BB962C8B-B14F-4D97-AF65-F5344CB8AC3E}">
        <p14:creationId xmlns:p14="http://schemas.microsoft.com/office/powerpoint/2010/main" val="3483920163"/>
      </p:ext>
    </p:extLst>
  </p:cSld>
  <p:clrMapOvr>
    <a:masterClrMapping/>
  </p:clrMapOvr>
  <mc:AlternateContent xmlns:mc="http://schemas.openxmlformats.org/markup-compatibility/2006" xmlns:p14="http://schemas.microsoft.com/office/powerpoint/2010/main">
    <mc:Choice Requires="p14">
      <p:transition spd="slow" p14:dur="2000" advTm="5854"/>
    </mc:Choice>
    <mc:Fallback xmlns="">
      <p:transition spd="slow" advTm="585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628" y="235368"/>
            <a:ext cx="9724372" cy="1033398"/>
          </a:xfrm>
        </p:spPr>
        <p:txBody>
          <a:bodyPr lIns="91440" tIns="45720" rIns="91440" bIns="45720" anchor="ctr" anchorCtr="0">
            <a:normAutofit fontScale="90000"/>
          </a:bodyPr>
          <a:lstStyle/>
          <a:p>
            <a:r>
              <a:rPr lang="en-CA" dirty="0"/>
              <a:t>Photovoice : Building relationships through workshops</a:t>
            </a:r>
          </a:p>
        </p:txBody>
      </p:sp>
      <p:sp>
        <p:nvSpPr>
          <p:cNvPr id="3" name="Content Placeholder 2"/>
          <p:cNvSpPr>
            <a:spLocks noGrp="1"/>
          </p:cNvSpPr>
          <p:nvPr>
            <p:ph idx="1"/>
          </p:nvPr>
        </p:nvSpPr>
        <p:spPr>
          <a:xfrm>
            <a:off x="177144" y="1268767"/>
            <a:ext cx="6117123" cy="5049088"/>
          </a:xfrm>
          <a:ln>
            <a:solidFill>
              <a:schemeClr val="accent1"/>
            </a:solidFill>
          </a:ln>
        </p:spPr>
        <p:txBody>
          <a:bodyPr lIns="91440" tIns="45720" rIns="91440" bIns="45720" anchor="t"/>
          <a:lstStyle/>
          <a:p>
            <a:r>
              <a:rPr lang="en-CA" sz="3600" dirty="0"/>
              <a:t>Review purpose of study</a:t>
            </a:r>
            <a:endParaRPr lang="en-CA" sz="3600" dirty="0">
              <a:cs typeface="Calibri"/>
            </a:endParaRPr>
          </a:p>
          <a:p>
            <a:r>
              <a:rPr lang="en-CA" sz="3600" dirty="0"/>
              <a:t>Establish research question collaboratively</a:t>
            </a:r>
            <a:endParaRPr lang="en-CA" sz="3600" dirty="0">
              <a:cs typeface="Calibri"/>
            </a:endParaRPr>
          </a:p>
          <a:p>
            <a:r>
              <a:rPr lang="en-CA" sz="3600" dirty="0"/>
              <a:t>Review ethics</a:t>
            </a:r>
            <a:endParaRPr lang="en-CA" sz="3600" dirty="0">
              <a:cs typeface="Calibri"/>
            </a:endParaRPr>
          </a:p>
          <a:p>
            <a:r>
              <a:rPr lang="en-CA" sz="3600" dirty="0"/>
              <a:t>Review of process:</a:t>
            </a:r>
            <a:endParaRPr lang="en-CA" sz="3600" dirty="0">
              <a:cs typeface="Calibri"/>
            </a:endParaRPr>
          </a:p>
          <a:p>
            <a:pPr lvl="1"/>
            <a:r>
              <a:rPr lang="en-CA" dirty="0"/>
              <a:t>Students as researchers take photos of their informal learning spaces on campus</a:t>
            </a:r>
            <a:endParaRPr lang="en-CA" dirty="0">
              <a:cs typeface="Calibri"/>
            </a:endParaRPr>
          </a:p>
          <a:p>
            <a:pPr lvl="1"/>
            <a:r>
              <a:rPr lang="en-CA" b="1" dirty="0"/>
              <a:t>Who am I as a learner?</a:t>
            </a:r>
            <a:r>
              <a:rPr lang="en-CA" dirty="0"/>
              <a:t>: review, summarize and analyze photographs</a:t>
            </a:r>
            <a:endParaRPr lang="en-CA" dirty="0">
              <a:cs typeface="Calibri"/>
            </a:endParaRPr>
          </a:p>
        </p:txBody>
      </p:sp>
      <p:pic>
        <p:nvPicPr>
          <p:cNvPr id="5" name="Picture 5" descr="A tall building in a city&#10;&#10;Description automatically generated">
            <a:extLst>
              <a:ext uri="{FF2B5EF4-FFF2-40B4-BE49-F238E27FC236}">
                <a16:creationId xmlns:a16="http://schemas.microsoft.com/office/drawing/2014/main" id="{0C214616-BEE5-4723-A280-AAD9E5AB9A92}"/>
              </a:ext>
            </a:extLst>
          </p:cNvPr>
          <p:cNvPicPr>
            <a:picLocks noChangeAspect="1"/>
          </p:cNvPicPr>
          <p:nvPr/>
        </p:nvPicPr>
        <p:blipFill>
          <a:blip r:embed="rId5"/>
          <a:stretch>
            <a:fillRect/>
          </a:stretch>
        </p:blipFill>
        <p:spPr>
          <a:xfrm>
            <a:off x="6612793" y="1232839"/>
            <a:ext cx="3811367" cy="5085016"/>
          </a:xfrm>
          <a:prstGeom prst="rect">
            <a:avLst/>
          </a:prstGeom>
        </p:spPr>
      </p:pic>
      <p:sp>
        <p:nvSpPr>
          <p:cNvPr id="6" name="TextBox 5">
            <a:extLst>
              <a:ext uri="{FF2B5EF4-FFF2-40B4-BE49-F238E27FC236}">
                <a16:creationId xmlns:a16="http://schemas.microsoft.com/office/drawing/2014/main" id="{4EFA3F89-7159-4E07-9F49-D6FFDE9EC4B9}"/>
              </a:ext>
            </a:extLst>
          </p:cNvPr>
          <p:cNvSpPr txBox="1"/>
          <p:nvPr/>
        </p:nvSpPr>
        <p:spPr>
          <a:xfrm>
            <a:off x="9146427" y="1673767"/>
            <a:ext cx="2743200" cy="1954381"/>
          </a:xfrm>
          <a:prstGeom prst="rect">
            <a:avLst/>
          </a:prstGeom>
          <a:solidFill>
            <a:schemeClr val="bg2">
              <a:lumMod val="20000"/>
              <a:lumOff val="80000"/>
            </a:schemeClr>
          </a:solidFill>
          <a:ln>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i="1" dirty="0"/>
          </a:p>
          <a:p>
            <a:r>
              <a:rPr lang="en-US" sz="1400" i="1" dirty="0">
                <a:latin typeface="Calibri Light" panose="020F0302020204030204" pitchFamily="34" charset="0"/>
                <a:cs typeface="Calibri Light" panose="020F0302020204030204" pitchFamily="34" charset="0"/>
              </a:rPr>
              <a:t>“You can see the reflection was kind of shadows on the other building and I just thought of how I want my learning spaces to be a reflection of myself. “</a:t>
            </a:r>
          </a:p>
          <a:p>
            <a:endParaRPr lang="en-US" sz="1400" i="1" dirty="0">
              <a:latin typeface="Calibri Light" panose="020F0302020204030204" pitchFamily="34" charset="0"/>
              <a:cs typeface="Calibri Light" panose="020F0302020204030204" pitchFamily="34" charset="0"/>
            </a:endParaRPr>
          </a:p>
          <a:p>
            <a:r>
              <a:rPr lang="en-US" sz="1400" dirty="0">
                <a:latin typeface="Calibri Light" panose="020F0302020204030204" pitchFamily="34" charset="0"/>
                <a:cs typeface="Calibri Light" panose="020F0302020204030204" pitchFamily="34" charset="0"/>
              </a:rPr>
              <a:t>Indigenous student voice &amp; photo</a:t>
            </a:r>
          </a:p>
          <a:p>
            <a:endParaRPr lang="en-US" sz="1200"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9265242"/>
      </p:ext>
    </p:extLst>
  </p:cSld>
  <p:clrMapOvr>
    <a:masterClrMapping/>
  </p:clrMapOvr>
  <mc:AlternateContent xmlns:mc="http://schemas.openxmlformats.org/markup-compatibility/2006" xmlns:p14="http://schemas.microsoft.com/office/powerpoint/2010/main">
    <mc:Choice Requires="p14">
      <p:transition spd="slow" p14:dur="2000" advTm="42232"/>
    </mc:Choice>
    <mc:Fallback xmlns="">
      <p:transition spd="slow" advTm="4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2AD0-B422-9948-BB03-1443DE901CD6}"/>
              </a:ext>
            </a:extLst>
          </p:cNvPr>
          <p:cNvSpPr>
            <a:spLocks noGrp="1"/>
          </p:cNvSpPr>
          <p:nvPr>
            <p:ph type="title"/>
          </p:nvPr>
        </p:nvSpPr>
        <p:spPr>
          <a:xfrm>
            <a:off x="562628" y="259403"/>
            <a:ext cx="9724372" cy="1033398"/>
          </a:xfrm>
        </p:spPr>
        <p:txBody>
          <a:bodyPr/>
          <a:lstStyle/>
          <a:p>
            <a:r>
              <a:rPr lang="en-US" err="1"/>
              <a:t>Photovoice</a:t>
            </a:r>
            <a:r>
              <a:rPr lang="en-US"/>
              <a:t>: Value</a:t>
            </a:r>
          </a:p>
        </p:txBody>
      </p:sp>
      <p:sp>
        <p:nvSpPr>
          <p:cNvPr id="3" name="TextBox 2"/>
          <p:cNvSpPr txBox="1"/>
          <p:nvPr/>
        </p:nvSpPr>
        <p:spPr>
          <a:xfrm>
            <a:off x="633065" y="1398935"/>
            <a:ext cx="4256216" cy="4585871"/>
          </a:xfrm>
          <a:prstGeom prst="rect">
            <a:avLst/>
          </a:prstGeom>
          <a:noFill/>
          <a:ln>
            <a:solidFill>
              <a:schemeClr val="accent1"/>
            </a:solidFill>
          </a:ln>
        </p:spPr>
        <p:txBody>
          <a:bodyPr wrap="square" lIns="91440" tIns="45720" rIns="91440" bIns="45720" rtlCol="0" anchor="t">
            <a:spAutoFit/>
          </a:bodyPr>
          <a:lstStyle/>
          <a:p>
            <a:pPr marL="285750" indent="-285750">
              <a:buFont typeface="Arial" panose="020B0604020202020204" pitchFamily="34" charset="0"/>
              <a:buChar char="•"/>
            </a:pPr>
            <a:r>
              <a:rPr lang="en-CA" sz="3200" dirty="0"/>
              <a:t>Students became researchers</a:t>
            </a:r>
            <a:endParaRPr lang="en-CA" sz="3200" dirty="0">
              <a:cs typeface="Calibri"/>
            </a:endParaRPr>
          </a:p>
          <a:p>
            <a:pPr marL="285750" indent="-285750">
              <a:buFont typeface="Arial" panose="020B0604020202020204" pitchFamily="34" charset="0"/>
              <a:buChar char="•"/>
            </a:pPr>
            <a:r>
              <a:rPr lang="en-CA" sz="3200" dirty="0"/>
              <a:t>Each had a personal and individual point of view (POV)</a:t>
            </a:r>
            <a:endParaRPr lang="en-CA" sz="3200" dirty="0">
              <a:cs typeface="Calibri"/>
            </a:endParaRPr>
          </a:p>
          <a:p>
            <a:pPr marL="285750" indent="-285750">
              <a:buFont typeface="Arial" panose="020B0604020202020204" pitchFamily="34" charset="0"/>
              <a:buChar char="•"/>
            </a:pPr>
            <a:r>
              <a:rPr lang="en-CA" sz="3200" dirty="0"/>
              <a:t>Each recognized the POV of the other</a:t>
            </a:r>
            <a:endParaRPr lang="en-CA" sz="3200" dirty="0">
              <a:cs typeface="Calibri"/>
            </a:endParaRPr>
          </a:p>
          <a:p>
            <a:pPr marL="285750" indent="-285750">
              <a:buFont typeface="Arial" panose="020B0604020202020204" pitchFamily="34" charset="0"/>
              <a:buChar char="•"/>
            </a:pPr>
            <a:r>
              <a:rPr lang="en-CA" sz="3200" dirty="0"/>
              <a:t>We learned from them</a:t>
            </a:r>
            <a:endParaRPr lang="en-CA" sz="3200" dirty="0">
              <a:cs typeface="Calibri"/>
            </a:endParaRPr>
          </a:p>
          <a:p>
            <a:pPr marL="285750" indent="-285750">
              <a:buFont typeface="Arial" panose="020B0604020202020204" pitchFamily="34" charset="0"/>
              <a:buChar char="•"/>
            </a:pPr>
            <a:endParaRPr lang="en-CA" sz="3600" dirty="0"/>
          </a:p>
        </p:txBody>
      </p:sp>
      <p:pic>
        <p:nvPicPr>
          <p:cNvPr id="5" name="Picture 5" descr="A picture containing outdoor, wearing, sitting, green&#10;&#10;Description automatically generated">
            <a:extLst>
              <a:ext uri="{FF2B5EF4-FFF2-40B4-BE49-F238E27FC236}">
                <a16:creationId xmlns:a16="http://schemas.microsoft.com/office/drawing/2014/main" id="{CAD9A487-8172-45B6-BB9E-1A31206B4B64}"/>
              </a:ext>
            </a:extLst>
          </p:cNvPr>
          <p:cNvPicPr>
            <a:picLocks noChangeAspect="1"/>
          </p:cNvPicPr>
          <p:nvPr/>
        </p:nvPicPr>
        <p:blipFill>
          <a:blip r:embed="rId5"/>
          <a:stretch>
            <a:fillRect/>
          </a:stretch>
        </p:blipFill>
        <p:spPr>
          <a:xfrm>
            <a:off x="5250602" y="259403"/>
            <a:ext cx="6822526" cy="5112000"/>
          </a:xfrm>
          <a:prstGeom prst="rect">
            <a:avLst/>
          </a:prstGeom>
        </p:spPr>
      </p:pic>
      <p:sp>
        <p:nvSpPr>
          <p:cNvPr id="7" name="TextBox 6">
            <a:extLst>
              <a:ext uri="{FF2B5EF4-FFF2-40B4-BE49-F238E27FC236}">
                <a16:creationId xmlns:a16="http://schemas.microsoft.com/office/drawing/2014/main" id="{EC57065B-AF80-481E-82D4-632340BA7AC9}"/>
              </a:ext>
            </a:extLst>
          </p:cNvPr>
          <p:cNvSpPr txBox="1"/>
          <p:nvPr/>
        </p:nvSpPr>
        <p:spPr>
          <a:xfrm rot="-10800000" flipV="1">
            <a:off x="5250599" y="5263681"/>
            <a:ext cx="6822527" cy="738664"/>
          </a:xfrm>
          <a:prstGeom prst="rect">
            <a:avLst/>
          </a:prstGeom>
          <a:solidFill>
            <a:schemeClr val="bg2">
              <a:lumMod val="20000"/>
              <a:lumOff val="80000"/>
            </a:schemeClr>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i="1" dirty="0">
                <a:latin typeface="+mj-lt"/>
              </a:rPr>
              <a:t>"This is my backpack ...it is my knowledge“</a:t>
            </a:r>
          </a:p>
          <a:p>
            <a:pPr algn="ctr"/>
            <a:endParaRPr lang="en-US" sz="1400" i="1" dirty="0">
              <a:latin typeface="+mj-lt"/>
            </a:endParaRPr>
          </a:p>
          <a:p>
            <a:pPr algn="ctr"/>
            <a:r>
              <a:rPr lang="en-US" sz="1400" dirty="0">
                <a:latin typeface="+mj-lt"/>
              </a:rPr>
              <a:t>Indigenous student voice &amp; photo </a:t>
            </a:r>
            <a:endParaRPr lang="en-US" sz="1400" dirty="0">
              <a:latin typeface="+mj-lt"/>
              <a:cs typeface="Calibri"/>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718960"/>
      </p:ext>
    </p:extLst>
  </p:cSld>
  <p:clrMapOvr>
    <a:masterClrMapping/>
  </p:clrMapOvr>
  <mc:AlternateContent xmlns:mc="http://schemas.openxmlformats.org/markup-compatibility/2006" xmlns:p14="http://schemas.microsoft.com/office/powerpoint/2010/main">
    <mc:Choice Requires="p14">
      <p:transition spd="slow" p14:dur="2000" advTm="29597"/>
    </mc:Choice>
    <mc:Fallback xmlns="">
      <p:transition spd="slow" advTm="295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group of people in a room&#10;&#10;Description automatically generated">
            <a:extLst>
              <a:ext uri="{FF2B5EF4-FFF2-40B4-BE49-F238E27FC236}">
                <a16:creationId xmlns:a16="http://schemas.microsoft.com/office/drawing/2014/main" id="{12CA06D0-9422-49F9-90B9-93D90406D2C3}"/>
              </a:ext>
            </a:extLst>
          </p:cNvPr>
          <p:cNvPicPr>
            <a:picLocks noGrp="1" noChangeAspect="1"/>
          </p:cNvPicPr>
          <p:nvPr>
            <p:ph idx="1"/>
          </p:nvPr>
        </p:nvPicPr>
        <p:blipFill rotWithShape="1">
          <a:blip r:embed="rId5"/>
          <a:srcRect t="13672" r="9093" b="2"/>
          <a:stretch/>
        </p:blipFill>
        <p:spPr>
          <a:xfrm>
            <a:off x="2562726" y="1"/>
            <a:ext cx="9629274" cy="6857999"/>
          </a:xfrm>
          <a:prstGeom prst="rect">
            <a:avLst/>
          </a:prstGeom>
        </p:spPr>
      </p:pic>
      <p:sp>
        <p:nvSpPr>
          <p:cNvPr id="11" name="Freeform: Shape 10">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F8ECCA-11E2-4114-A015-8B7A1A561F18}"/>
              </a:ext>
            </a:extLst>
          </p:cNvPr>
          <p:cNvSpPr>
            <a:spLocks noGrp="1"/>
          </p:cNvSpPr>
          <p:nvPr>
            <p:ph type="title"/>
          </p:nvPr>
        </p:nvSpPr>
        <p:spPr>
          <a:xfrm>
            <a:off x="367062" y="811563"/>
            <a:ext cx="4391327" cy="2248122"/>
          </a:xfrm>
        </p:spPr>
        <p:txBody>
          <a:bodyPr vert="horz" lIns="91440" tIns="45720" rIns="91440" bIns="45720" rtlCol="0" anchor="b">
            <a:normAutofit fontScale="90000"/>
          </a:bodyPr>
          <a:lstStyle/>
          <a:p>
            <a:pPr>
              <a:lnSpc>
                <a:spcPct val="90000"/>
              </a:lnSpc>
            </a:pPr>
            <a:r>
              <a:rPr lang="en-US" sz="5400" dirty="0">
                <a:solidFill>
                  <a:schemeClr val="tx1"/>
                </a:solidFill>
                <a:latin typeface="+mj-lt"/>
              </a:rPr>
              <a:t>Our Workshops. </a:t>
            </a:r>
            <a:br>
              <a:rPr lang="en-US" sz="5400" dirty="0">
                <a:solidFill>
                  <a:schemeClr val="tx1"/>
                </a:solidFill>
                <a:latin typeface="+mj-lt"/>
              </a:rPr>
            </a:br>
            <a:r>
              <a:rPr lang="en-US" sz="2400" dirty="0">
                <a:solidFill>
                  <a:schemeClr val="tx1"/>
                </a:solidFill>
                <a:latin typeface="+mj-lt"/>
              </a:rPr>
              <a:t>Getting to know one another, sharing a meal, developing our research question as co-researchers, and defining how to </a:t>
            </a:r>
            <a:r>
              <a:rPr lang="en-US" sz="2400" i="1" dirty="0">
                <a:solidFill>
                  <a:schemeClr val="tx1"/>
                </a:solidFill>
                <a:latin typeface="+mj-lt"/>
              </a:rPr>
              <a:t>“work together in a good way”</a:t>
            </a:r>
          </a:p>
        </p:txBody>
      </p:sp>
      <p:pic>
        <p:nvPicPr>
          <p:cNvPr id="3" name="Audio 2">
            <a:hlinkClick r:id="" action="ppaction://media"/>
            <a:extLst>
              <a:ext uri="{FF2B5EF4-FFF2-40B4-BE49-F238E27FC236}">
                <a16:creationId xmlns:a16="http://schemas.microsoft.com/office/drawing/2014/main" id="{BC52FBA5-55FD-488F-B745-44AD905882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4" name="TextBox 3">
            <a:extLst>
              <a:ext uri="{FF2B5EF4-FFF2-40B4-BE49-F238E27FC236}">
                <a16:creationId xmlns:a16="http://schemas.microsoft.com/office/drawing/2014/main" id="{9F4CD13E-4699-4179-99FE-4A3470684B36}"/>
              </a:ext>
            </a:extLst>
          </p:cNvPr>
          <p:cNvSpPr txBox="1"/>
          <p:nvPr/>
        </p:nvSpPr>
        <p:spPr>
          <a:xfrm>
            <a:off x="177553" y="6418555"/>
            <a:ext cx="3409026" cy="369332"/>
          </a:xfrm>
          <a:prstGeom prst="rect">
            <a:avLst/>
          </a:prstGeom>
          <a:noFill/>
        </p:spPr>
        <p:txBody>
          <a:bodyPr wrap="square" rtlCol="0">
            <a:spAutoFit/>
          </a:bodyPr>
          <a:lstStyle/>
          <a:p>
            <a:r>
              <a:rPr lang="en-CA" dirty="0"/>
              <a:t>Research team photo</a:t>
            </a:r>
          </a:p>
        </p:txBody>
      </p:sp>
    </p:spTree>
    <p:extLst>
      <p:ext uri="{BB962C8B-B14F-4D97-AF65-F5344CB8AC3E}">
        <p14:creationId xmlns:p14="http://schemas.microsoft.com/office/powerpoint/2010/main" val="22681810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26608"/>
    </mc:Choice>
    <mc:Fallback xmlns="">
      <p:transition spd="slow" advTm="26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Shape 14">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Text&#10;&#10;Description automatically generated">
            <a:extLst>
              <a:ext uri="{FF2B5EF4-FFF2-40B4-BE49-F238E27FC236}">
                <a16:creationId xmlns:a16="http://schemas.microsoft.com/office/drawing/2014/main" id="{D8B6D59F-705F-4706-B730-1AE9E0A93221}"/>
              </a:ext>
            </a:extLst>
          </p:cNvPr>
          <p:cNvPicPr>
            <a:picLocks noChangeAspect="1"/>
          </p:cNvPicPr>
          <p:nvPr/>
        </p:nvPicPr>
        <p:blipFill>
          <a:blip r:embed="rId5"/>
          <a:stretch>
            <a:fillRect/>
          </a:stretch>
        </p:blipFill>
        <p:spPr>
          <a:xfrm>
            <a:off x="811555" y="983891"/>
            <a:ext cx="2994844" cy="3993126"/>
          </a:xfrm>
          <a:prstGeom prst="rect">
            <a:avLst/>
          </a:prstGeom>
        </p:spPr>
      </p:pic>
      <p:sp>
        <p:nvSpPr>
          <p:cNvPr id="17" name="Freeform: Shape 16">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3CA945DC-2F88-4868-9F83-9C56000AF402}"/>
              </a:ext>
            </a:extLst>
          </p:cNvPr>
          <p:cNvPicPr>
            <a:picLocks noChangeAspect="1"/>
          </p:cNvPicPr>
          <p:nvPr/>
        </p:nvPicPr>
        <p:blipFill>
          <a:blip r:embed="rId6"/>
          <a:stretch>
            <a:fillRect/>
          </a:stretch>
        </p:blipFill>
        <p:spPr>
          <a:xfrm>
            <a:off x="5875128" y="1715030"/>
            <a:ext cx="5360962" cy="3967112"/>
          </a:xfrm>
          <a:prstGeom prst="rect">
            <a:avLst/>
          </a:prstGeom>
        </p:spPr>
      </p:pic>
      <p:sp>
        <p:nvSpPr>
          <p:cNvPr id="2" name="Slide Number Placeholder 1">
            <a:extLst>
              <a:ext uri="{FF2B5EF4-FFF2-40B4-BE49-F238E27FC236}">
                <a16:creationId xmlns:a16="http://schemas.microsoft.com/office/drawing/2014/main" id="{8B4F8C6F-7172-4D3F-ABB0-4FD43469CE0E}"/>
              </a:ext>
            </a:extLst>
          </p:cNvPr>
          <p:cNvSpPr>
            <a:spLocks noGrp="1"/>
          </p:cNvSpPr>
          <p:nvPr>
            <p:ph type="sldNum" sz="quarter" idx="12"/>
          </p:nvPr>
        </p:nvSpPr>
        <p:spPr/>
        <p:txBody>
          <a:bodyPr/>
          <a:lstStyle/>
          <a:p>
            <a:pPr>
              <a:spcAft>
                <a:spcPts val="600"/>
              </a:spcAft>
            </a:pPr>
            <a:endParaRPr lang="en-CA" dirty="0"/>
          </a:p>
        </p:txBody>
      </p:sp>
      <p:sp>
        <p:nvSpPr>
          <p:cNvPr id="5" name="TextBox 4">
            <a:extLst>
              <a:ext uri="{FF2B5EF4-FFF2-40B4-BE49-F238E27FC236}">
                <a16:creationId xmlns:a16="http://schemas.microsoft.com/office/drawing/2014/main" id="{4D95ABBA-B070-4F72-B002-932BB7A6A255}"/>
              </a:ext>
            </a:extLst>
          </p:cNvPr>
          <p:cNvSpPr txBox="1"/>
          <p:nvPr/>
        </p:nvSpPr>
        <p:spPr>
          <a:xfrm>
            <a:off x="4901782" y="508000"/>
            <a:ext cx="7287170" cy="400110"/>
          </a:xfrm>
          <a:prstGeom prst="rect">
            <a:avLst/>
          </a:prstGeom>
          <a:noFill/>
        </p:spPr>
        <p:txBody>
          <a:bodyPr wrap="square" rtlCol="0">
            <a:spAutoFit/>
          </a:bodyPr>
          <a:lstStyle/>
          <a:p>
            <a:pPr lvl="0"/>
            <a:r>
              <a:rPr lang="en-CA" sz="2000" b="1" dirty="0">
                <a:solidFill>
                  <a:prstClr val="black"/>
                </a:solidFill>
              </a:rPr>
              <a:t>Principles to Create a Safe Space to </a:t>
            </a:r>
            <a:r>
              <a:rPr lang="en-CA" sz="2000" b="1" i="1" dirty="0">
                <a:solidFill>
                  <a:prstClr val="black"/>
                </a:solidFill>
              </a:rPr>
              <a:t>“Work together in a good way”</a:t>
            </a:r>
          </a:p>
        </p:txBody>
      </p:sp>
      <p:sp>
        <p:nvSpPr>
          <p:cNvPr id="6" name="TextBox 5">
            <a:extLst>
              <a:ext uri="{FF2B5EF4-FFF2-40B4-BE49-F238E27FC236}">
                <a16:creationId xmlns:a16="http://schemas.microsoft.com/office/drawing/2014/main" id="{FAA842D4-796A-46AF-A066-96C059B20D55}"/>
              </a:ext>
            </a:extLst>
          </p:cNvPr>
          <p:cNvSpPr txBox="1"/>
          <p:nvPr/>
        </p:nvSpPr>
        <p:spPr>
          <a:xfrm>
            <a:off x="-6091" y="5554484"/>
            <a:ext cx="4695019" cy="1077218"/>
          </a:xfrm>
          <a:prstGeom prst="rect">
            <a:avLst/>
          </a:prstGeom>
          <a:noFill/>
        </p:spPr>
        <p:txBody>
          <a:bodyPr wrap="square" rtlCol="0">
            <a:spAutoFit/>
          </a:bodyPr>
          <a:lstStyle/>
          <a:p>
            <a:pPr lvl="0"/>
            <a:r>
              <a:rPr lang="en-CA" sz="1600" b="1" dirty="0">
                <a:solidFill>
                  <a:prstClr val="black"/>
                </a:solidFill>
              </a:rPr>
              <a:t>Activity to brainstorm how to work </a:t>
            </a:r>
            <a:br>
              <a:rPr lang="en-CA" sz="1600" b="1" dirty="0">
                <a:solidFill>
                  <a:prstClr val="black"/>
                </a:solidFill>
              </a:rPr>
            </a:br>
            <a:r>
              <a:rPr lang="en-CA" sz="1600" b="1" dirty="0">
                <a:solidFill>
                  <a:prstClr val="black"/>
                </a:solidFill>
              </a:rPr>
              <a:t>together on the research project. Participants identified expectations and principles.  </a:t>
            </a:r>
            <a:br>
              <a:rPr lang="en-CA" sz="1600" b="1" dirty="0">
                <a:solidFill>
                  <a:prstClr val="black"/>
                </a:solidFill>
              </a:rPr>
            </a:br>
            <a:r>
              <a:rPr lang="en-CA" sz="1600" b="1" dirty="0">
                <a:solidFill>
                  <a:prstClr val="black"/>
                </a:solidFill>
              </a:rPr>
              <a:t>Paramount was working together in a safe space</a:t>
            </a:r>
          </a:p>
        </p:txBody>
      </p:sp>
      <p:pic>
        <p:nvPicPr>
          <p:cNvPr id="8" name="Audio 7">
            <a:hlinkClick r:id="" action="ppaction://media"/>
            <a:extLst>
              <a:ext uri="{FF2B5EF4-FFF2-40B4-BE49-F238E27FC236}">
                <a16:creationId xmlns:a16="http://schemas.microsoft.com/office/drawing/2014/main" id="{FCAFB5EB-6446-432D-8499-5168EC28E8E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64D02A40-3D9C-429F-9F86-0DA381DE2351}"/>
              </a:ext>
            </a:extLst>
          </p:cNvPr>
          <p:cNvSpPr txBox="1"/>
          <p:nvPr/>
        </p:nvSpPr>
        <p:spPr>
          <a:xfrm>
            <a:off x="4981816" y="6405364"/>
            <a:ext cx="2521258" cy="338554"/>
          </a:xfrm>
          <a:prstGeom prst="rect">
            <a:avLst/>
          </a:prstGeom>
          <a:noFill/>
        </p:spPr>
        <p:txBody>
          <a:bodyPr wrap="square" rtlCol="0">
            <a:spAutoFit/>
          </a:bodyPr>
          <a:lstStyle/>
          <a:p>
            <a:r>
              <a:rPr lang="en-CA" sz="1600" dirty="0"/>
              <a:t>Research team graphics</a:t>
            </a:r>
          </a:p>
        </p:txBody>
      </p:sp>
    </p:spTree>
    <p:extLst>
      <p:ext uri="{BB962C8B-B14F-4D97-AF65-F5344CB8AC3E}">
        <p14:creationId xmlns:p14="http://schemas.microsoft.com/office/powerpoint/2010/main" val="2157340864"/>
      </p:ext>
    </p:extLst>
  </p:cSld>
  <p:clrMapOvr>
    <a:masterClrMapping/>
  </p:clrMapOvr>
  <mc:AlternateContent xmlns:mc="http://schemas.openxmlformats.org/markup-compatibility/2006" xmlns:p14="http://schemas.microsoft.com/office/powerpoint/2010/main">
    <mc:Choice Requires="p14">
      <p:transition spd="slow" p14:dur="2000" advTm="30277"/>
    </mc:Choice>
    <mc:Fallback xmlns="">
      <p:transition spd="slow" advTm="30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517B9-7994-4FC8-9C67-4C93B0364498}"/>
              </a:ext>
            </a:extLst>
          </p:cNvPr>
          <p:cNvSpPr>
            <a:spLocks noGrp="1"/>
          </p:cNvSpPr>
          <p:nvPr>
            <p:ph type="sldNum" sz="quarter" idx="12"/>
          </p:nvPr>
        </p:nvSpPr>
        <p:spPr/>
        <p:txBody>
          <a:bodyPr/>
          <a:lstStyle/>
          <a:p>
            <a:fld id="{0AFD2649-40D5-4108-889C-645F22B9C306}" type="slidenum">
              <a:rPr lang="en-CA" smtClean="0"/>
              <a:t>14</a:t>
            </a:fld>
            <a:endParaRPr lang="en-CA"/>
          </a:p>
        </p:txBody>
      </p:sp>
      <p:pic>
        <p:nvPicPr>
          <p:cNvPr id="3" name="Picture 2">
            <a:extLst>
              <a:ext uri="{FF2B5EF4-FFF2-40B4-BE49-F238E27FC236}">
                <a16:creationId xmlns:a16="http://schemas.microsoft.com/office/drawing/2014/main" id="{B648985A-74D9-4636-A24D-A68BAD3E0D40}"/>
              </a:ext>
            </a:extLst>
          </p:cNvPr>
          <p:cNvPicPr>
            <a:picLocks noChangeAspect="1"/>
          </p:cNvPicPr>
          <p:nvPr/>
        </p:nvPicPr>
        <p:blipFill>
          <a:blip r:embed="rId5"/>
          <a:stretch>
            <a:fillRect/>
          </a:stretch>
        </p:blipFill>
        <p:spPr>
          <a:xfrm>
            <a:off x="0" y="0"/>
            <a:ext cx="12192000" cy="7200000"/>
          </a:xfrm>
          <a:prstGeom prst="rect">
            <a:avLst/>
          </a:prstGeom>
        </p:spPr>
      </p:pic>
      <p:sp>
        <p:nvSpPr>
          <p:cNvPr id="4" name="TextBox 3">
            <a:extLst>
              <a:ext uri="{FF2B5EF4-FFF2-40B4-BE49-F238E27FC236}">
                <a16:creationId xmlns:a16="http://schemas.microsoft.com/office/drawing/2014/main" id="{22DDA275-3E13-4AFB-866B-4265BEE0AD05}"/>
              </a:ext>
            </a:extLst>
          </p:cNvPr>
          <p:cNvSpPr txBox="1"/>
          <p:nvPr/>
        </p:nvSpPr>
        <p:spPr>
          <a:xfrm>
            <a:off x="7564582" y="493159"/>
            <a:ext cx="4147127" cy="3631763"/>
          </a:xfrm>
          <a:prstGeom prst="rect">
            <a:avLst/>
          </a:prstGeom>
          <a:noFill/>
        </p:spPr>
        <p:txBody>
          <a:bodyPr wrap="square" rtlCol="0">
            <a:spAutoFit/>
          </a:bodyPr>
          <a:lstStyle/>
          <a:p>
            <a:endParaRPr lang="en-CA" dirty="0">
              <a:highlight>
                <a:srgbClr val="FFFF00"/>
              </a:highlight>
            </a:endParaRPr>
          </a:p>
          <a:p>
            <a:r>
              <a:rPr lang="en-CA" dirty="0"/>
              <a:t>Indigenous students’ generated the research question</a:t>
            </a:r>
          </a:p>
          <a:p>
            <a:endParaRPr lang="en-CA" dirty="0"/>
          </a:p>
          <a:p>
            <a:r>
              <a:rPr lang="en-CA" sz="2800" i="1" dirty="0"/>
              <a:t>"How can ethical spaces be created to enhance learning in a good way for Indigenous learners at University of Calgary?"</a:t>
            </a:r>
            <a:endParaRPr lang="en-CA" sz="2800" dirty="0"/>
          </a:p>
          <a:p>
            <a:endParaRPr lang="en-CA" dirty="0"/>
          </a:p>
        </p:txBody>
      </p:sp>
      <p:sp>
        <p:nvSpPr>
          <p:cNvPr id="5" name="TextBox 4">
            <a:extLst>
              <a:ext uri="{FF2B5EF4-FFF2-40B4-BE49-F238E27FC236}">
                <a16:creationId xmlns:a16="http://schemas.microsoft.com/office/drawing/2014/main" id="{28165351-A614-4C0D-B04E-53050420E9F3}"/>
              </a:ext>
            </a:extLst>
          </p:cNvPr>
          <p:cNvSpPr txBox="1"/>
          <p:nvPr/>
        </p:nvSpPr>
        <p:spPr>
          <a:xfrm>
            <a:off x="153416" y="730903"/>
            <a:ext cx="3694546" cy="738664"/>
          </a:xfrm>
          <a:prstGeom prst="rect">
            <a:avLst/>
          </a:prstGeom>
          <a:noFill/>
        </p:spPr>
        <p:txBody>
          <a:bodyPr wrap="square" rtlCol="0">
            <a:spAutoFit/>
          </a:bodyPr>
          <a:lstStyle/>
          <a:p>
            <a:r>
              <a:rPr lang="en-CA" dirty="0"/>
              <a:t>Original research question</a:t>
            </a:r>
          </a:p>
          <a:p>
            <a:r>
              <a:rPr lang="en-CA" sz="2400" i="1" dirty="0"/>
              <a:t>Who am I as a learner? </a:t>
            </a:r>
          </a:p>
        </p:txBody>
      </p:sp>
      <p:pic>
        <p:nvPicPr>
          <p:cNvPr id="6" name="Audio 5">
            <a:hlinkClick r:id="" action="ppaction://media"/>
            <a:extLst>
              <a:ext uri="{FF2B5EF4-FFF2-40B4-BE49-F238E27FC236}">
                <a16:creationId xmlns:a16="http://schemas.microsoft.com/office/drawing/2014/main" id="{A98376C0-DE9C-447E-BEFC-B4B5C7D614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7" name="TextBox 6">
            <a:extLst>
              <a:ext uri="{FF2B5EF4-FFF2-40B4-BE49-F238E27FC236}">
                <a16:creationId xmlns:a16="http://schemas.microsoft.com/office/drawing/2014/main" id="{C84A6632-6B40-422C-83E1-1563B11329FC}"/>
              </a:ext>
            </a:extLst>
          </p:cNvPr>
          <p:cNvSpPr txBox="1"/>
          <p:nvPr/>
        </p:nvSpPr>
        <p:spPr>
          <a:xfrm>
            <a:off x="5856257" y="6457434"/>
            <a:ext cx="2663301" cy="369332"/>
          </a:xfrm>
          <a:prstGeom prst="rect">
            <a:avLst/>
          </a:prstGeom>
          <a:noFill/>
        </p:spPr>
        <p:txBody>
          <a:bodyPr wrap="square" rtlCol="0">
            <a:spAutoFit/>
          </a:bodyPr>
          <a:lstStyle/>
          <a:p>
            <a:r>
              <a:rPr lang="en-CA" dirty="0">
                <a:solidFill>
                  <a:schemeClr val="bg1"/>
                </a:solidFill>
              </a:rPr>
              <a:t>Indigenous student photo</a:t>
            </a:r>
          </a:p>
        </p:txBody>
      </p:sp>
    </p:spTree>
    <p:extLst>
      <p:ext uri="{BB962C8B-B14F-4D97-AF65-F5344CB8AC3E}">
        <p14:creationId xmlns:p14="http://schemas.microsoft.com/office/powerpoint/2010/main" val="2335331577"/>
      </p:ext>
    </p:extLst>
  </p:cSld>
  <p:clrMapOvr>
    <a:masterClrMapping/>
  </p:clrMapOvr>
  <mc:AlternateContent xmlns:mc="http://schemas.openxmlformats.org/markup-compatibility/2006" xmlns:p14="http://schemas.microsoft.com/office/powerpoint/2010/main">
    <mc:Choice Requires="p14">
      <p:transition spd="slow" p14:dur="2000" advTm="35056"/>
    </mc:Choice>
    <mc:Fallback xmlns="">
      <p:transition spd="slow" advTm="35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B036A-C260-C84F-80A8-76C2F1E0CBDA}"/>
              </a:ext>
            </a:extLst>
          </p:cNvPr>
          <p:cNvSpPr>
            <a:spLocks noGrp="1"/>
          </p:cNvSpPr>
          <p:nvPr>
            <p:ph type="title"/>
          </p:nvPr>
        </p:nvSpPr>
        <p:spPr/>
        <p:txBody>
          <a:bodyPr lIns="91440" tIns="45720" rIns="91440" bIns="45720" anchor="ctr" anchorCtr="0">
            <a:normAutofit fontScale="90000"/>
          </a:bodyPr>
          <a:lstStyle/>
          <a:p>
            <a:r>
              <a:rPr lang="en-US" dirty="0"/>
              <a:t>Findings &amp; Implications: </a:t>
            </a:r>
            <a:r>
              <a:rPr lang="en-US" b="0" dirty="0">
                <a:ea typeface="+mn-lt"/>
                <a:cs typeface="+mn-lt"/>
              </a:rPr>
              <a:t>Indigenous students as learners</a:t>
            </a:r>
            <a:endParaRPr lang="en-US" dirty="0"/>
          </a:p>
        </p:txBody>
      </p:sp>
      <p:sp>
        <p:nvSpPr>
          <p:cNvPr id="3" name="Content Placeholder 2">
            <a:extLst>
              <a:ext uri="{FF2B5EF4-FFF2-40B4-BE49-F238E27FC236}">
                <a16:creationId xmlns:a16="http://schemas.microsoft.com/office/drawing/2014/main" id="{4C03D969-7FCB-7B4C-B296-204EB245BEB2}"/>
              </a:ext>
            </a:extLst>
          </p:cNvPr>
          <p:cNvSpPr>
            <a:spLocks noGrp="1"/>
          </p:cNvSpPr>
          <p:nvPr>
            <p:ph idx="1"/>
          </p:nvPr>
        </p:nvSpPr>
        <p:spPr>
          <a:ln>
            <a:solidFill>
              <a:schemeClr val="accent1"/>
            </a:solidFill>
          </a:ln>
        </p:spPr>
        <p:txBody>
          <a:bodyPr lIns="91440" tIns="45720" rIns="91440" bIns="45720" anchor="t"/>
          <a:lstStyle/>
          <a:p>
            <a:r>
              <a:rPr lang="en-US" dirty="0">
                <a:cs typeface="Calibri"/>
              </a:rPr>
              <a:t>Each told a personal story</a:t>
            </a:r>
          </a:p>
          <a:p>
            <a:pPr lvl="2"/>
            <a:r>
              <a:rPr lang="en-US" dirty="0">
                <a:cs typeface="Calibri"/>
              </a:rPr>
              <a:t>Feeling not at home on campus</a:t>
            </a:r>
          </a:p>
          <a:p>
            <a:pPr lvl="2"/>
            <a:r>
              <a:rPr lang="en-US" dirty="0">
                <a:cs typeface="Calibri"/>
              </a:rPr>
              <a:t>Feeling that they do not belong</a:t>
            </a:r>
          </a:p>
          <a:p>
            <a:pPr lvl="2"/>
            <a:r>
              <a:rPr lang="en-US" dirty="0">
                <a:ea typeface="+mn-lt"/>
                <a:cs typeface="+mn-lt"/>
              </a:rPr>
              <a:t>Value relationships</a:t>
            </a:r>
          </a:p>
          <a:p>
            <a:pPr lvl="2"/>
            <a:r>
              <a:rPr lang="en-US" dirty="0">
                <a:ea typeface="+mn-lt"/>
                <a:cs typeface="+mn-lt"/>
              </a:rPr>
              <a:t>Value learning and growing</a:t>
            </a:r>
          </a:p>
          <a:p>
            <a:pPr lvl="2"/>
            <a:r>
              <a:rPr lang="en-US" dirty="0">
                <a:ea typeface="+mn-lt"/>
                <a:cs typeface="+mn-lt"/>
              </a:rPr>
              <a:t>Value their community</a:t>
            </a:r>
          </a:p>
          <a:p>
            <a:r>
              <a:rPr lang="en-US" dirty="0">
                <a:ea typeface="+mn-lt"/>
                <a:cs typeface="+mn-lt"/>
              </a:rPr>
              <a:t>Learning spaces</a:t>
            </a:r>
          </a:p>
          <a:p>
            <a:pPr lvl="2"/>
            <a:r>
              <a:rPr lang="en-US" dirty="0">
                <a:ea typeface="+mn-lt"/>
                <a:cs typeface="+mn-lt"/>
              </a:rPr>
              <a:t>Seek comfort, light, and nature</a:t>
            </a:r>
          </a:p>
          <a:p>
            <a:pPr lvl="2"/>
            <a:r>
              <a:rPr lang="en-US" dirty="0">
                <a:ea typeface="+mn-lt"/>
                <a:cs typeface="+mn-lt"/>
              </a:rPr>
              <a:t>Representations of themselves and their culture</a:t>
            </a:r>
          </a:p>
          <a:p>
            <a:pPr lvl="2"/>
            <a:r>
              <a:rPr lang="en-US" dirty="0">
                <a:ea typeface="+mn-lt"/>
                <a:cs typeface="+mn-lt"/>
              </a:rPr>
              <a:t>Space to learn with support: task support, people, surroundings</a:t>
            </a:r>
          </a:p>
          <a:p>
            <a:pPr lvl="2"/>
            <a:endParaRPr lang="en-US" dirty="0">
              <a:ea typeface="+mn-lt"/>
              <a:cs typeface="+mn-lt"/>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09574260"/>
      </p:ext>
    </p:extLst>
  </p:cSld>
  <p:clrMapOvr>
    <a:masterClrMapping/>
  </p:clrMapOvr>
  <mc:AlternateContent xmlns:mc="http://schemas.openxmlformats.org/markup-compatibility/2006" xmlns:p14="http://schemas.microsoft.com/office/powerpoint/2010/main">
    <mc:Choice Requires="p14">
      <p:transition spd="slow" p14:dur="2000" advTm="43086"/>
    </mc:Choice>
    <mc:Fallback xmlns="">
      <p:transition spd="slow" advTm="43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20414-C0F2-494F-A521-3B137DECB120}"/>
              </a:ext>
            </a:extLst>
          </p:cNvPr>
          <p:cNvSpPr>
            <a:spLocks noGrp="1"/>
          </p:cNvSpPr>
          <p:nvPr>
            <p:ph type="title"/>
          </p:nvPr>
        </p:nvSpPr>
        <p:spPr/>
        <p:txBody>
          <a:bodyPr lIns="91440" tIns="45720" rIns="91440" bIns="45720" anchor="ctr" anchorCtr="0">
            <a:normAutofit/>
          </a:bodyPr>
          <a:lstStyle/>
          <a:p>
            <a:r>
              <a:rPr lang="en-US" dirty="0">
                <a:cs typeface="Calibri"/>
              </a:rPr>
              <a:t>And then came Covid</a:t>
            </a:r>
            <a:endParaRPr lang="en-US" dirty="0"/>
          </a:p>
        </p:txBody>
      </p:sp>
      <p:sp>
        <p:nvSpPr>
          <p:cNvPr id="3" name="Content Placeholder 2">
            <a:extLst>
              <a:ext uri="{FF2B5EF4-FFF2-40B4-BE49-F238E27FC236}">
                <a16:creationId xmlns:a16="http://schemas.microsoft.com/office/drawing/2014/main" id="{5EED0D1C-8BA1-4192-9C84-7E0261383FBA}"/>
              </a:ext>
            </a:extLst>
          </p:cNvPr>
          <p:cNvSpPr>
            <a:spLocks noGrp="1"/>
          </p:cNvSpPr>
          <p:nvPr>
            <p:ph idx="1"/>
          </p:nvPr>
        </p:nvSpPr>
        <p:spPr>
          <a:xfrm>
            <a:off x="562628" y="1773195"/>
            <a:ext cx="9724372" cy="4399005"/>
          </a:xfrm>
          <a:ln>
            <a:solidFill>
              <a:schemeClr val="accent1"/>
            </a:solidFill>
          </a:ln>
        </p:spPr>
        <p:txBody>
          <a:bodyPr lIns="91440" tIns="45720" rIns="91440" bIns="45720" anchor="t"/>
          <a:lstStyle/>
          <a:p>
            <a:r>
              <a:rPr lang="en-US" dirty="0">
                <a:cs typeface="Calibri"/>
              </a:rPr>
              <a:t>Our study came to an abrupt halt in March 2020</a:t>
            </a:r>
          </a:p>
          <a:p>
            <a:r>
              <a:rPr lang="en-US" dirty="0">
                <a:cs typeface="Calibri"/>
              </a:rPr>
              <a:t>We had collected photos and held 2 workshops, plus the pre-study interviews</a:t>
            </a:r>
          </a:p>
          <a:p>
            <a:r>
              <a:rPr lang="en-US" dirty="0">
                <a:cs typeface="Calibri"/>
              </a:rPr>
              <a:t>While the students were engaged, it became clear that they were done with the project. </a:t>
            </a:r>
          </a:p>
          <a:p>
            <a:r>
              <a:rPr lang="en-US" dirty="0">
                <a:cs typeface="Calibri"/>
              </a:rPr>
              <a:t> Phase 2</a:t>
            </a:r>
          </a:p>
          <a:p>
            <a:pPr lvl="1"/>
            <a:r>
              <a:rPr lang="en-US" dirty="0">
                <a:cs typeface="Calibri"/>
              </a:rPr>
              <a:t>Using photos of our current library spaces and recruiting a new group of Indigenous students we hope to gain further understanding by inviting the students to comment on the library spaces and the meaning of the spaces in terms of their learning.   (Stay Tuned)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30165014"/>
      </p:ext>
    </p:extLst>
  </p:cSld>
  <p:clrMapOvr>
    <a:masterClrMapping/>
  </p:clrMapOvr>
  <mc:AlternateContent xmlns:mc="http://schemas.openxmlformats.org/markup-compatibility/2006" xmlns:p14="http://schemas.microsoft.com/office/powerpoint/2010/main">
    <mc:Choice Requires="p14">
      <p:transition spd="slow" p14:dur="2000" advTm="63307"/>
    </mc:Choice>
    <mc:Fallback xmlns="">
      <p:transition spd="slow" advTm="63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outdoor, sky, mountain, snow&#10;&#10;Description automatically generated">
            <a:extLst>
              <a:ext uri="{FF2B5EF4-FFF2-40B4-BE49-F238E27FC236}">
                <a16:creationId xmlns:a16="http://schemas.microsoft.com/office/drawing/2014/main" id="{5679C71C-B916-7945-85C7-38E0A6A40706}"/>
              </a:ext>
            </a:extLst>
          </p:cNvPr>
          <p:cNvPicPr>
            <a:picLocks noGrp="1" noChangeAspect="1"/>
          </p:cNvPicPr>
          <p:nvPr>
            <p:ph idx="1"/>
          </p:nvPr>
        </p:nvPicPr>
        <p:blipFill rotWithShape="1">
          <a:blip r:embed="rId5"/>
          <a:srcRect l="4171" r="7445"/>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8" name="Freeform: Shape 17">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000BCE-236B-A846-A24F-BAACABA20A8B}"/>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pPr>
              <a:lnSpc>
                <a:spcPct val="90000"/>
              </a:lnSpc>
            </a:pPr>
            <a:r>
              <a:rPr lang="en-US" sz="1900" b="0" dirty="0">
                <a:solidFill>
                  <a:schemeClr val="tx1"/>
                </a:solidFill>
              </a:rPr>
              <a:t>THEME:  Nature  </a:t>
            </a:r>
            <a:br>
              <a:rPr lang="en-US" sz="1900" b="0" i="1" dirty="0">
                <a:solidFill>
                  <a:schemeClr val="tx1"/>
                </a:solidFill>
              </a:rPr>
            </a:br>
            <a:br>
              <a:rPr lang="en-US" sz="1900" b="0" i="1" dirty="0">
                <a:solidFill>
                  <a:schemeClr val="tx1"/>
                </a:solidFill>
              </a:rPr>
            </a:br>
            <a:r>
              <a:rPr lang="en-US" sz="1900" b="0" i="1" dirty="0">
                <a:solidFill>
                  <a:schemeClr val="tx1"/>
                </a:solidFill>
              </a:rPr>
              <a:t>Can we see ourselves in this space? </a:t>
            </a:r>
            <a:br>
              <a:rPr lang="en-US" sz="1900" b="0" i="1" dirty="0">
                <a:solidFill>
                  <a:schemeClr val="tx1"/>
                </a:solidFill>
              </a:rPr>
            </a:br>
            <a:r>
              <a:rPr lang="en-US" sz="1900" b="0" i="1" dirty="0">
                <a:solidFill>
                  <a:schemeClr val="tx1"/>
                </a:solidFill>
              </a:rPr>
              <a:t>  </a:t>
            </a:r>
            <a:br>
              <a:rPr lang="en-US" sz="1900" b="0" i="1" dirty="0">
                <a:solidFill>
                  <a:schemeClr val="tx1"/>
                </a:solidFill>
              </a:rPr>
            </a:br>
            <a:r>
              <a:rPr lang="en-US" sz="1900" b="0" i="1" dirty="0">
                <a:solidFill>
                  <a:schemeClr val="tx1"/>
                </a:solidFill>
              </a:rPr>
              <a:t>The [mountains] allow us to flourish within their space. </a:t>
            </a:r>
            <a:br>
              <a:rPr lang="en-US" sz="1900" b="0" i="1" dirty="0">
                <a:solidFill>
                  <a:schemeClr val="tx1"/>
                </a:solidFill>
              </a:rPr>
            </a:br>
            <a:r>
              <a:rPr lang="en-US" sz="1900" b="0" i="1" dirty="0">
                <a:solidFill>
                  <a:schemeClr val="tx1"/>
                </a:solidFill>
              </a:rPr>
              <a:t> </a:t>
            </a:r>
            <a:br>
              <a:rPr lang="en-US" sz="1900" b="0" i="1" dirty="0">
                <a:solidFill>
                  <a:schemeClr val="tx1"/>
                </a:solidFill>
              </a:rPr>
            </a:br>
            <a:r>
              <a:rPr lang="en-US" sz="1900" b="0" i="1" dirty="0">
                <a:solidFill>
                  <a:schemeClr val="tx1"/>
                </a:solidFill>
              </a:rPr>
              <a:t>The university can do that for us.</a:t>
            </a:r>
            <a:br>
              <a:rPr lang="en-US" sz="1900" b="0" i="1" dirty="0">
                <a:solidFill>
                  <a:schemeClr val="tx1"/>
                </a:solidFill>
              </a:rPr>
            </a:br>
            <a:r>
              <a:rPr lang="en-US" sz="1900" b="0" i="1" dirty="0">
                <a:solidFill>
                  <a:schemeClr val="tx1"/>
                </a:solidFill>
              </a:rPr>
              <a:t> </a:t>
            </a:r>
            <a:br>
              <a:rPr lang="en-US" sz="1900" b="0" i="1" dirty="0">
                <a:solidFill>
                  <a:schemeClr val="tx1"/>
                </a:solidFill>
              </a:rPr>
            </a:br>
            <a:r>
              <a:rPr lang="en-US" sz="1900" i="1" dirty="0">
                <a:solidFill>
                  <a:schemeClr val="tx1"/>
                </a:solidFill>
              </a:rPr>
              <a:t>They [the University] can allow us to flourish within that space and provide us the opportunity to do so, and the space to do so. </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A77D4D1-1005-3148-8117-B2FDE9D18D4C}"/>
              </a:ext>
            </a:extLst>
          </p:cNvPr>
          <p:cNvSpPr/>
          <p:nvPr/>
        </p:nvSpPr>
        <p:spPr>
          <a:xfrm>
            <a:off x="411480" y="4462272"/>
            <a:ext cx="4169664" cy="2011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C014173-4F9D-4394-A7F7-96B346947D34}"/>
              </a:ext>
            </a:extLst>
          </p:cNvPr>
          <p:cNvSpPr txBox="1"/>
          <p:nvPr/>
        </p:nvSpPr>
        <p:spPr>
          <a:xfrm>
            <a:off x="424815" y="6134470"/>
            <a:ext cx="3188397" cy="307777"/>
          </a:xfrm>
          <a:prstGeom prst="rect">
            <a:avLst/>
          </a:prstGeom>
          <a:noFill/>
        </p:spPr>
        <p:txBody>
          <a:bodyPr wrap="square" rtlCol="0">
            <a:spAutoFit/>
          </a:bodyPr>
          <a:lstStyle/>
          <a:p>
            <a:r>
              <a:rPr lang="en-CA" sz="1400" dirty="0"/>
              <a:t>Indigenous student voice &amp; photo</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478234087"/>
      </p:ext>
    </p:extLst>
  </p:cSld>
  <p:clrMapOvr>
    <a:masterClrMapping/>
  </p:clrMapOvr>
  <mc:AlternateContent xmlns:mc="http://schemas.openxmlformats.org/markup-compatibility/2006" xmlns:p14="http://schemas.microsoft.com/office/powerpoint/2010/main">
    <mc:Choice Requires="p14">
      <p:transition spd="slow" p14:dur="2000" advTm="22018"/>
    </mc:Choice>
    <mc:Fallback xmlns="">
      <p:transition spd="slow" advTm="22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indoor, step&#10;&#10;Description automatically generated">
            <a:extLst>
              <a:ext uri="{FF2B5EF4-FFF2-40B4-BE49-F238E27FC236}">
                <a16:creationId xmlns:a16="http://schemas.microsoft.com/office/drawing/2014/main" id="{7E6590B9-581F-E441-9175-206EF4F8B2A6}"/>
              </a:ext>
            </a:extLst>
          </p:cNvPr>
          <p:cNvPicPr>
            <a:picLocks noGrp="1" noChangeAspect="1"/>
          </p:cNvPicPr>
          <p:nvPr>
            <p:ph idx="1"/>
          </p:nvPr>
        </p:nvPicPr>
        <p:blipFill rotWithShape="1">
          <a:blip r:embed="rId5"/>
          <a:srcRect r="2129"/>
          <a:stretch/>
        </p:blipFill>
        <p:spPr>
          <a:xfrm>
            <a:off x="3313717"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4" name="Freeform: Shape 13">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 name="Rectangle 6">
            <a:extLst>
              <a:ext uri="{FF2B5EF4-FFF2-40B4-BE49-F238E27FC236}">
                <a16:creationId xmlns:a16="http://schemas.microsoft.com/office/drawing/2014/main" id="{34054985-F776-AA44-B846-E7512FEBB319}"/>
              </a:ext>
            </a:extLst>
          </p:cNvPr>
          <p:cNvSpPr/>
          <p:nvPr/>
        </p:nvSpPr>
        <p:spPr>
          <a:xfrm>
            <a:off x="396594" y="2457214"/>
            <a:ext cx="3723503" cy="3286859"/>
          </a:xfrm>
          <a:prstGeom prst="rect">
            <a:avLst/>
          </a:prstGeom>
        </p:spPr>
        <p:txBody>
          <a:bodyPr vert="horz" lIns="91440" tIns="45720" rIns="91440" bIns="45720" rtlCol="0" anchor="t">
            <a:noAutofit/>
          </a:bodyPr>
          <a:lstStyle/>
          <a:p>
            <a:pPr>
              <a:lnSpc>
                <a:spcPct val="90000"/>
              </a:lnSpc>
              <a:spcAft>
                <a:spcPts val="800"/>
              </a:spcAft>
            </a:pPr>
            <a:r>
              <a:rPr lang="en-US" i="1" dirty="0">
                <a:latin typeface="Calibri" panose="020F0502020204030204" pitchFamily="34" charset="0"/>
                <a:cs typeface="Calibri" panose="020F0502020204030204" pitchFamily="34" charset="0"/>
              </a:rPr>
              <a:t>To me when I see blank walls, I see an opportunity to use up that space and make it purposeful.</a:t>
            </a:r>
          </a:p>
          <a:p>
            <a:pPr>
              <a:lnSpc>
                <a:spcPct val="90000"/>
              </a:lnSpc>
              <a:spcAft>
                <a:spcPts val="800"/>
              </a:spcAft>
            </a:pPr>
            <a:endParaRPr lang="en-US" i="1" dirty="0">
              <a:latin typeface="Calibri" panose="020F0502020204030204" pitchFamily="34" charset="0"/>
              <a:cs typeface="Calibri" panose="020F0502020204030204" pitchFamily="34" charset="0"/>
            </a:endParaRPr>
          </a:p>
          <a:p>
            <a:pPr>
              <a:lnSpc>
                <a:spcPct val="90000"/>
              </a:lnSpc>
              <a:spcAft>
                <a:spcPts val="800"/>
              </a:spcAft>
            </a:pPr>
            <a:r>
              <a:rPr lang="en-US" i="1" dirty="0">
                <a:latin typeface="Calibri" panose="020F0502020204030204" pitchFamily="34" charset="0"/>
                <a:cs typeface="Calibri" panose="020F0502020204030204" pitchFamily="34" charset="0"/>
              </a:rPr>
              <a:t>When I think about more inclusive space for Indigenizing space, it's not only about nature, but </a:t>
            </a:r>
            <a:r>
              <a:rPr lang="en-US" b="1" i="1" dirty="0">
                <a:latin typeface="Calibri" panose="020F0502020204030204" pitchFamily="34" charset="0"/>
                <a:cs typeface="Calibri" panose="020F0502020204030204" pitchFamily="34" charset="0"/>
              </a:rPr>
              <a:t>it's about representation and where we can feel that space is comfortable and homey</a:t>
            </a:r>
            <a:r>
              <a:rPr lang="en-US" i="1" dirty="0">
                <a:latin typeface="Calibri" panose="020F0502020204030204" pitchFamily="34" charset="0"/>
                <a:cs typeface="Calibri" panose="020F0502020204030204" pitchFamily="34" charset="0"/>
              </a:rPr>
              <a:t>.</a:t>
            </a:r>
          </a:p>
        </p:txBody>
      </p:sp>
      <p:sp>
        <p:nvSpPr>
          <p:cNvPr id="11" name="Rectangle 10">
            <a:extLst>
              <a:ext uri="{FF2B5EF4-FFF2-40B4-BE49-F238E27FC236}">
                <a16:creationId xmlns:a16="http://schemas.microsoft.com/office/drawing/2014/main" id="{FFCC6BAF-BD83-7844-B1A8-F261DA0E6AEF}"/>
              </a:ext>
            </a:extLst>
          </p:cNvPr>
          <p:cNvSpPr/>
          <p:nvPr/>
        </p:nvSpPr>
        <p:spPr>
          <a:xfrm>
            <a:off x="408580" y="760555"/>
            <a:ext cx="774729" cy="1584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462D356-53BB-4F6E-A4C1-F26877E4FFFF}"/>
              </a:ext>
            </a:extLst>
          </p:cNvPr>
          <p:cNvSpPr txBox="1"/>
          <p:nvPr/>
        </p:nvSpPr>
        <p:spPr>
          <a:xfrm>
            <a:off x="424815" y="1091953"/>
            <a:ext cx="3188397" cy="369332"/>
          </a:xfrm>
          <a:prstGeom prst="rect">
            <a:avLst/>
          </a:prstGeom>
          <a:noFill/>
        </p:spPr>
        <p:txBody>
          <a:bodyPr wrap="square" rtlCol="0">
            <a:spAutoFit/>
          </a:bodyPr>
          <a:lstStyle/>
          <a:p>
            <a:r>
              <a:rPr lang="en-CA" dirty="0"/>
              <a:t>THEME: Representation  </a:t>
            </a:r>
          </a:p>
        </p:txBody>
      </p:sp>
      <p:sp>
        <p:nvSpPr>
          <p:cNvPr id="8" name="TextBox 7">
            <a:extLst>
              <a:ext uri="{FF2B5EF4-FFF2-40B4-BE49-F238E27FC236}">
                <a16:creationId xmlns:a16="http://schemas.microsoft.com/office/drawing/2014/main" id="{2FB13D13-29E9-4DB6-8A64-BDD91C2584AD}"/>
              </a:ext>
            </a:extLst>
          </p:cNvPr>
          <p:cNvSpPr txBox="1"/>
          <p:nvPr/>
        </p:nvSpPr>
        <p:spPr>
          <a:xfrm>
            <a:off x="424815" y="6134470"/>
            <a:ext cx="3188397" cy="307777"/>
          </a:xfrm>
          <a:prstGeom prst="rect">
            <a:avLst/>
          </a:prstGeom>
          <a:noFill/>
        </p:spPr>
        <p:txBody>
          <a:bodyPr wrap="square" rtlCol="0">
            <a:spAutoFit/>
          </a:bodyPr>
          <a:lstStyle/>
          <a:p>
            <a:r>
              <a:rPr lang="en-CA" sz="1400" dirty="0"/>
              <a:t>Indigenous student voice &amp; photo</a:t>
            </a:r>
          </a:p>
        </p:txBody>
      </p:sp>
      <p:sp>
        <p:nvSpPr>
          <p:cNvPr id="2" name="Rectangle 1"/>
          <p:cNvSpPr/>
          <p:nvPr/>
        </p:nvSpPr>
        <p:spPr>
          <a:xfrm>
            <a:off x="396594" y="2290916"/>
            <a:ext cx="3526477" cy="2252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27457806"/>
      </p:ext>
    </p:extLst>
  </p:cSld>
  <p:clrMapOvr>
    <a:masterClrMapping/>
  </p:clrMapOvr>
  <mc:AlternateContent xmlns:mc="http://schemas.openxmlformats.org/markup-compatibility/2006" xmlns:p14="http://schemas.microsoft.com/office/powerpoint/2010/main">
    <mc:Choice Requires="p14">
      <p:transition spd="slow" p14:dur="2000" advTm="39643"/>
    </mc:Choice>
    <mc:Fallback xmlns="">
      <p:transition spd="slow" advTm="39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building, building material, stone, cement&#10;&#10;Description automatically generated">
            <a:extLst>
              <a:ext uri="{FF2B5EF4-FFF2-40B4-BE49-F238E27FC236}">
                <a16:creationId xmlns:a16="http://schemas.microsoft.com/office/drawing/2014/main" id="{1A141DAB-7D9F-FB49-B47B-38EA6A508FA7}"/>
              </a:ext>
            </a:extLst>
          </p:cNvPr>
          <p:cNvPicPr>
            <a:picLocks noGrp="1" noChangeAspect="1"/>
          </p:cNvPicPr>
          <p:nvPr>
            <p:ph idx="1"/>
          </p:nvPr>
        </p:nvPicPr>
        <p:blipFill rotWithShape="1">
          <a:blip r:embed="rId5"/>
          <a:srcRect r="2129"/>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p:nvSpPr>
          <p:cNvPr id="11" name="Rectangle 10">
            <a:extLst>
              <a:ext uri="{FF2B5EF4-FFF2-40B4-BE49-F238E27FC236}">
                <a16:creationId xmlns:a16="http://schemas.microsoft.com/office/drawing/2014/main" id="{28736021-20A9-3D4A-B70F-04815780D0FF}"/>
              </a:ext>
            </a:extLst>
          </p:cNvPr>
          <p:cNvSpPr/>
          <p:nvPr/>
        </p:nvSpPr>
        <p:spPr>
          <a:xfrm>
            <a:off x="273029" y="1358193"/>
            <a:ext cx="3978081" cy="3779520"/>
          </a:xfrm>
          <a:prstGeom prst="rect">
            <a:avLst/>
          </a:prstGeom>
        </p:spPr>
        <p:txBody>
          <a:bodyPr vert="horz" lIns="91440" tIns="45720" rIns="91440" bIns="45720" rtlCol="0" anchor="t">
            <a:noAutofit/>
          </a:bodyPr>
          <a:lstStyle/>
          <a:p>
            <a:pPr>
              <a:lnSpc>
                <a:spcPct val="90000"/>
              </a:lnSpc>
              <a:spcAft>
                <a:spcPts val="600"/>
              </a:spcAft>
            </a:pPr>
            <a:r>
              <a:rPr lang="en-US" dirty="0">
                <a:cs typeface="Calibri Light" panose="020F0302020204030204" pitchFamily="34" charset="0"/>
              </a:rPr>
              <a:t>THEME: Acknowledgement</a:t>
            </a:r>
          </a:p>
          <a:p>
            <a:pPr>
              <a:lnSpc>
                <a:spcPct val="90000"/>
              </a:lnSpc>
              <a:spcAft>
                <a:spcPts val="600"/>
              </a:spcAft>
            </a:pPr>
            <a:endParaRPr lang="en-US" dirty="0">
              <a:cs typeface="Calibri Light" panose="020F0302020204030204" pitchFamily="34" charset="0"/>
            </a:endParaRPr>
          </a:p>
          <a:p>
            <a:pPr>
              <a:lnSpc>
                <a:spcPct val="90000"/>
              </a:lnSpc>
              <a:spcAft>
                <a:spcPts val="600"/>
              </a:spcAft>
            </a:pPr>
            <a:r>
              <a:rPr lang="en-US" i="1" dirty="0">
                <a:cs typeface="Calibri Light" panose="020F0302020204030204" pitchFamily="34" charset="0"/>
              </a:rPr>
              <a:t>First, I want to look around and see where I'm acknowledged in the first place before I begin to decolonize library space, right? </a:t>
            </a:r>
          </a:p>
          <a:p>
            <a:pPr>
              <a:lnSpc>
                <a:spcPct val="90000"/>
              </a:lnSpc>
              <a:spcAft>
                <a:spcPts val="600"/>
              </a:spcAft>
            </a:pPr>
            <a:endParaRPr lang="en-US" i="1" dirty="0">
              <a:cs typeface="Calibri Light" panose="020F0302020204030204" pitchFamily="34" charset="0"/>
            </a:endParaRPr>
          </a:p>
          <a:p>
            <a:pPr>
              <a:lnSpc>
                <a:spcPct val="90000"/>
              </a:lnSpc>
              <a:spcAft>
                <a:spcPts val="600"/>
              </a:spcAft>
            </a:pPr>
            <a:r>
              <a:rPr lang="en-US" i="1" dirty="0">
                <a:cs typeface="Calibri Light"/>
              </a:rPr>
              <a:t>And I saw this. It [the sign] just said, in your way,  "carving on whale bones" but I didn't like seeing it because it’s </a:t>
            </a:r>
            <a:br>
              <a:rPr lang="en-US" i="1" dirty="0">
                <a:cs typeface="Calibri Light" panose="020F0302020204030204" pitchFamily="34" charset="0"/>
              </a:rPr>
            </a:br>
            <a:r>
              <a:rPr lang="en-US" i="1" dirty="0">
                <a:cs typeface="Calibri Light"/>
              </a:rPr>
              <a:t>"Oh this was from my people", I'm not Inuit, but . . .</a:t>
            </a:r>
          </a:p>
          <a:p>
            <a:pPr>
              <a:lnSpc>
                <a:spcPct val="90000"/>
              </a:lnSpc>
              <a:spcAft>
                <a:spcPts val="600"/>
              </a:spcAft>
            </a:pPr>
            <a:endParaRPr lang="en-US" i="1" dirty="0">
              <a:cs typeface="Calibri Light" panose="020F0302020204030204" pitchFamily="34" charset="0"/>
            </a:endParaRPr>
          </a:p>
          <a:p>
            <a:pPr>
              <a:lnSpc>
                <a:spcPct val="90000"/>
              </a:lnSpc>
              <a:spcAft>
                <a:spcPts val="600"/>
              </a:spcAft>
            </a:pPr>
            <a:r>
              <a:rPr lang="en-US" b="1" i="1" dirty="0">
                <a:cs typeface="Calibri Light"/>
              </a:rPr>
              <a:t>And then I just felt acknowledged and, we have space here, we're here already.</a:t>
            </a:r>
            <a:r>
              <a:rPr lang="en-US" i="1" dirty="0">
                <a:cs typeface="Calibri Light"/>
              </a:rPr>
              <a:t> </a:t>
            </a:r>
            <a:endParaRPr lang="en-US" i="1" dirty="0">
              <a:cs typeface="Calibri Light" panose="020F0302020204030204" pitchFamily="34" charset="0"/>
            </a:endParaRPr>
          </a:p>
        </p:txBody>
      </p:sp>
      <p:sp>
        <p:nvSpPr>
          <p:cNvPr id="3" name="Rectangle 2">
            <a:extLst>
              <a:ext uri="{FF2B5EF4-FFF2-40B4-BE49-F238E27FC236}">
                <a16:creationId xmlns:a16="http://schemas.microsoft.com/office/drawing/2014/main" id="{50B86A66-E84C-EC41-A6BA-731732025FA5}"/>
              </a:ext>
            </a:extLst>
          </p:cNvPr>
          <p:cNvSpPr/>
          <p:nvPr/>
        </p:nvSpPr>
        <p:spPr>
          <a:xfrm>
            <a:off x="0" y="6099015"/>
            <a:ext cx="3242695" cy="7514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13">
            <a:extLst>
              <a:ext uri="{FF2B5EF4-FFF2-40B4-BE49-F238E27FC236}">
                <a16:creationId xmlns:a16="http://schemas.microsoft.com/office/drawing/2014/main" id="{70F2402C-5790-524C-8F30-E2B6C3D2FDE7}"/>
              </a:ext>
            </a:extLst>
          </p:cNvPr>
          <p:cNvSpPr/>
          <p:nvPr/>
        </p:nvSpPr>
        <p:spPr>
          <a:xfrm>
            <a:off x="2930577" y="6265889"/>
            <a:ext cx="614597" cy="584616"/>
          </a:xfrm>
          <a:custGeom>
            <a:avLst/>
            <a:gdLst>
              <a:gd name="connsiteX0" fmla="*/ 29980 w 614597"/>
              <a:gd name="connsiteY0" fmla="*/ 584616 h 584616"/>
              <a:gd name="connsiteX1" fmla="*/ 307298 w 614597"/>
              <a:gd name="connsiteY1" fmla="*/ 584616 h 584616"/>
              <a:gd name="connsiteX2" fmla="*/ 382249 w 614597"/>
              <a:gd name="connsiteY2" fmla="*/ 502170 h 584616"/>
              <a:gd name="connsiteX3" fmla="*/ 449705 w 614597"/>
              <a:gd name="connsiteY3" fmla="*/ 427219 h 584616"/>
              <a:gd name="connsiteX4" fmla="*/ 547141 w 614597"/>
              <a:gd name="connsiteY4" fmla="*/ 299803 h 584616"/>
              <a:gd name="connsiteX5" fmla="*/ 614597 w 614597"/>
              <a:gd name="connsiteY5" fmla="*/ 194872 h 584616"/>
              <a:gd name="connsiteX6" fmla="*/ 284813 w 614597"/>
              <a:gd name="connsiteY6" fmla="*/ 0 h 584616"/>
              <a:gd name="connsiteX7" fmla="*/ 0 w 614597"/>
              <a:gd name="connsiteY7" fmla="*/ 487180 h 584616"/>
              <a:gd name="connsiteX8" fmla="*/ 29980 w 614597"/>
              <a:gd name="connsiteY8" fmla="*/ 584616 h 58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597" h="584616">
                <a:moveTo>
                  <a:pt x="29980" y="584616"/>
                </a:moveTo>
                <a:lnTo>
                  <a:pt x="307298" y="584616"/>
                </a:lnTo>
                <a:lnTo>
                  <a:pt x="382249" y="502170"/>
                </a:lnTo>
                <a:lnTo>
                  <a:pt x="449705" y="427219"/>
                </a:lnTo>
                <a:lnTo>
                  <a:pt x="547141" y="299803"/>
                </a:lnTo>
                <a:lnTo>
                  <a:pt x="614597" y="194872"/>
                </a:lnTo>
                <a:lnTo>
                  <a:pt x="284813" y="0"/>
                </a:lnTo>
                <a:lnTo>
                  <a:pt x="0" y="487180"/>
                </a:lnTo>
                <a:lnTo>
                  <a:pt x="29980" y="584616"/>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16D4A49-91E2-FF4B-9C18-2E30628DE249}"/>
              </a:ext>
            </a:extLst>
          </p:cNvPr>
          <p:cNvSpPr/>
          <p:nvPr/>
        </p:nvSpPr>
        <p:spPr>
          <a:xfrm>
            <a:off x="386541" y="884134"/>
            <a:ext cx="707136" cy="146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29710BB-ED94-4BE1-94F0-AE82F380A434}"/>
              </a:ext>
            </a:extLst>
          </p:cNvPr>
          <p:cNvSpPr txBox="1"/>
          <p:nvPr/>
        </p:nvSpPr>
        <p:spPr>
          <a:xfrm>
            <a:off x="424815" y="6134470"/>
            <a:ext cx="3188397" cy="307777"/>
          </a:xfrm>
          <a:prstGeom prst="rect">
            <a:avLst/>
          </a:prstGeom>
          <a:noFill/>
        </p:spPr>
        <p:txBody>
          <a:bodyPr wrap="square" rtlCol="0">
            <a:spAutoFit/>
          </a:bodyPr>
          <a:lstStyle/>
          <a:p>
            <a:r>
              <a:rPr lang="en-CA" sz="1400" dirty="0"/>
              <a:t>Indigenous student voice &amp; photo</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89175442"/>
      </p:ext>
    </p:extLst>
  </p:cSld>
  <p:clrMapOvr>
    <a:masterClrMapping/>
  </p:clrMapOvr>
  <mc:AlternateContent xmlns:mc="http://schemas.openxmlformats.org/markup-compatibility/2006" xmlns:p14="http://schemas.microsoft.com/office/powerpoint/2010/main">
    <mc:Choice Requires="p14">
      <p:transition spd="slow" p14:dur="2000" advTm="32842"/>
    </mc:Choice>
    <mc:Fallback xmlns="">
      <p:transition spd="slow" advTm="32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amera on a table&#10;&#10;Description automatically generated">
            <a:extLst>
              <a:ext uri="{FF2B5EF4-FFF2-40B4-BE49-F238E27FC236}">
                <a16:creationId xmlns:a16="http://schemas.microsoft.com/office/drawing/2014/main" id="{6712D80C-95E9-4A01-BD65-3516ED31210C}"/>
              </a:ext>
            </a:extLst>
          </p:cNvPr>
          <p:cNvPicPr>
            <a:picLocks noChangeAspect="1"/>
          </p:cNvPicPr>
          <p:nvPr/>
        </p:nvPicPr>
        <p:blipFill>
          <a:blip r:embed="rId5">
            <a:alphaModFix amt="35000"/>
          </a:blip>
          <a:stretch>
            <a:fillRect/>
          </a:stretch>
        </p:blipFill>
        <p:spPr>
          <a:xfrm>
            <a:off x="-44306" y="-877"/>
            <a:ext cx="12192000" cy="6874953"/>
          </a:xfrm>
          <a:prstGeom prst="rect">
            <a:avLst/>
          </a:prstGeom>
        </p:spPr>
      </p:pic>
      <p:sp>
        <p:nvSpPr>
          <p:cNvPr id="2" name="Title 1">
            <a:extLst>
              <a:ext uri="{FF2B5EF4-FFF2-40B4-BE49-F238E27FC236}">
                <a16:creationId xmlns:a16="http://schemas.microsoft.com/office/drawing/2014/main" id="{A7E3BE60-5D8F-6C41-A517-E4C3855CFB66}"/>
              </a:ext>
            </a:extLst>
          </p:cNvPr>
          <p:cNvSpPr>
            <a:spLocks noGrp="1"/>
          </p:cNvSpPr>
          <p:nvPr>
            <p:ph type="ctrTitle"/>
          </p:nvPr>
        </p:nvSpPr>
        <p:spPr/>
        <p:txBody>
          <a:bodyPr>
            <a:normAutofit/>
          </a:bodyPr>
          <a:lstStyle/>
          <a:p>
            <a:r>
              <a:rPr lang="en-US" sz="4400"/>
              <a:t>Indigenizing Library Spaces Using Photovoice Methodology</a:t>
            </a:r>
            <a:r>
              <a:rPr lang="en-CA" sz="4400"/>
              <a:t> </a:t>
            </a:r>
            <a:endParaRPr lang="en-US" sz="4400"/>
          </a:p>
        </p:txBody>
      </p:sp>
      <p:sp>
        <p:nvSpPr>
          <p:cNvPr id="3" name="Subtitle 2">
            <a:extLst>
              <a:ext uri="{FF2B5EF4-FFF2-40B4-BE49-F238E27FC236}">
                <a16:creationId xmlns:a16="http://schemas.microsoft.com/office/drawing/2014/main" id="{59828DA3-9E9C-174C-A096-933EB68D54B0}"/>
              </a:ext>
            </a:extLst>
          </p:cNvPr>
          <p:cNvSpPr>
            <a:spLocks noGrp="1"/>
          </p:cNvSpPr>
          <p:nvPr>
            <p:ph type="subTitle" idx="1"/>
          </p:nvPr>
        </p:nvSpPr>
        <p:spPr/>
        <p:txBody>
          <a:bodyPr/>
          <a:lstStyle/>
          <a:p>
            <a:r>
              <a:rPr lang="en-US"/>
              <a:t>Library Assessment Conference</a:t>
            </a:r>
            <a:br>
              <a:rPr lang="en-US"/>
            </a:br>
            <a:r>
              <a:rPr lang="en-US"/>
              <a:t>December 16, 2020</a:t>
            </a:r>
          </a:p>
          <a:p>
            <a:endParaRPr lang="en-US"/>
          </a:p>
        </p:txBody>
      </p:sp>
      <p:sp>
        <p:nvSpPr>
          <p:cNvPr id="4" name="Text Placeholder 3">
            <a:extLst>
              <a:ext uri="{FF2B5EF4-FFF2-40B4-BE49-F238E27FC236}">
                <a16:creationId xmlns:a16="http://schemas.microsoft.com/office/drawing/2014/main" id="{13E932DF-6BEC-8349-9E3C-C74C19687D56}"/>
              </a:ext>
            </a:extLst>
          </p:cNvPr>
          <p:cNvSpPr>
            <a:spLocks noGrp="1"/>
          </p:cNvSpPr>
          <p:nvPr>
            <p:ph type="body" sz="quarter" idx="10"/>
          </p:nvPr>
        </p:nvSpPr>
        <p:spPr>
          <a:xfrm>
            <a:off x="1578279" y="5085002"/>
            <a:ext cx="7841294" cy="1125689"/>
          </a:xfrm>
        </p:spPr>
        <p:txBody>
          <a:bodyPr lIns="91440" tIns="45720" rIns="91440" bIns="45720" anchor="b" anchorCtr="0">
            <a:noAutofit/>
          </a:bodyPr>
          <a:lstStyle/>
          <a:p>
            <a:endParaRPr lang="en-US"/>
          </a:p>
          <a:p>
            <a:r>
              <a:rPr lang="en-US"/>
              <a:t>Susan Beatty, Librarian</a:t>
            </a:r>
            <a:br>
              <a:rPr lang="en-US"/>
            </a:br>
            <a:r>
              <a:rPr lang="en-US"/>
              <a:t>K. Alix Hayden, Librarian</a:t>
            </a:r>
            <a:br>
              <a:rPr lang="en-US"/>
            </a:br>
            <a:r>
              <a:rPr lang="en-US"/>
              <a:t>Cheryl Jeffs, Educational Developer</a:t>
            </a:r>
            <a:br>
              <a:rPr lang="en-US"/>
            </a:br>
            <a:r>
              <a:rPr lang="en-US"/>
              <a:t>University of Calgary, Calgary Alberta, Canada </a:t>
            </a:r>
            <a:r>
              <a:rPr lang="en-CA"/>
              <a:t> </a:t>
            </a:r>
            <a:endParaRPr lang="en-US"/>
          </a:p>
        </p:txBody>
      </p:sp>
      <p:pic>
        <p:nvPicPr>
          <p:cNvPr id="7" name="Picture 7" descr="A picture containing sitting, mug, clock&#10;&#10;Description automatically generated">
            <a:extLst>
              <a:ext uri="{FF2B5EF4-FFF2-40B4-BE49-F238E27FC236}">
                <a16:creationId xmlns:a16="http://schemas.microsoft.com/office/drawing/2014/main" id="{E3DFBFF2-2C65-444D-BA78-63A942685BF4}"/>
              </a:ext>
            </a:extLst>
          </p:cNvPr>
          <p:cNvPicPr>
            <a:picLocks noChangeAspect="1"/>
          </p:cNvPicPr>
          <p:nvPr/>
        </p:nvPicPr>
        <p:blipFill>
          <a:blip r:embed="rId6"/>
          <a:stretch>
            <a:fillRect/>
          </a:stretch>
        </p:blipFill>
        <p:spPr>
          <a:xfrm>
            <a:off x="5940174" y="5552136"/>
            <a:ext cx="723463" cy="724230"/>
          </a:xfrm>
          <a:prstGeom prst="rect">
            <a:avLst/>
          </a:prstGeom>
        </p:spPr>
      </p:pic>
      <p:pic>
        <p:nvPicPr>
          <p:cNvPr id="10" name="Audio 9">
            <a:hlinkClick r:id="" action="ppaction://media"/>
            <a:extLst>
              <a:ext uri="{FF2B5EF4-FFF2-40B4-BE49-F238E27FC236}">
                <a16:creationId xmlns:a16="http://schemas.microsoft.com/office/drawing/2014/main" id="{6DCA7942-CB99-4F32-B8AB-0E29C55768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82412263"/>
      </p:ext>
    </p:extLst>
  </p:cSld>
  <p:clrMapOvr>
    <a:masterClrMapping/>
  </p:clrMapOvr>
  <mc:AlternateContent xmlns:mc="http://schemas.openxmlformats.org/markup-compatibility/2006" xmlns:p14="http://schemas.microsoft.com/office/powerpoint/2010/main">
    <mc:Choice Requires="p14">
      <p:transition spd="slow" p14:dur="2000" advTm="37696"/>
    </mc:Choice>
    <mc:Fallback xmlns="">
      <p:transition spd="slow" advTm="3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5E1D13B-3A3C-462E-A6FF-A3D5A3881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6">
            <a:extLst>
              <a:ext uri="{FF2B5EF4-FFF2-40B4-BE49-F238E27FC236}">
                <a16:creationId xmlns:a16="http://schemas.microsoft.com/office/drawing/2014/main" id="{B82AB0A7-5ADB-43AA-A85D-9EB9D8BC0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421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7">
            <a:extLst>
              <a:ext uri="{FF2B5EF4-FFF2-40B4-BE49-F238E27FC236}">
                <a16:creationId xmlns:a16="http://schemas.microsoft.com/office/drawing/2014/main" id="{94214E17-97F3-4B04-AAE9-03BA148AE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92875"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8">
            <a:extLst>
              <a:ext uri="{FF2B5EF4-FFF2-40B4-BE49-F238E27FC236}">
                <a16:creationId xmlns:a16="http://schemas.microsoft.com/office/drawing/2014/main" id="{EC9D92EA-1FC7-47BC-8749-59CAF27E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 y="634080"/>
            <a:ext cx="7275530"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F5CE9E4E-BBFE-9743-AC6F-E7ED94E934D4}"/>
              </a:ext>
            </a:extLst>
          </p:cNvPr>
          <p:cNvSpPr>
            <a:spLocks noGrp="1"/>
          </p:cNvSpPr>
          <p:nvPr>
            <p:ph type="title"/>
          </p:nvPr>
        </p:nvSpPr>
        <p:spPr>
          <a:xfrm>
            <a:off x="811093" y="742585"/>
            <a:ext cx="6149595" cy="824118"/>
          </a:xfrm>
        </p:spPr>
        <p:txBody>
          <a:bodyPr vert="horz" lIns="91440" tIns="45720" rIns="91440" bIns="45720" rtlCol="0" anchor="ctr">
            <a:normAutofit/>
          </a:bodyPr>
          <a:lstStyle/>
          <a:p>
            <a:pPr>
              <a:lnSpc>
                <a:spcPct val="90000"/>
              </a:lnSpc>
            </a:pPr>
            <a:r>
              <a:rPr lang="en-US" dirty="0">
                <a:solidFill>
                  <a:srgbClr val="FFFFFF"/>
                </a:solidFill>
                <a:latin typeface="+mj-lt"/>
              </a:rPr>
              <a:t>Stop! and start the conversation</a:t>
            </a:r>
          </a:p>
        </p:txBody>
      </p:sp>
      <p:sp>
        <p:nvSpPr>
          <p:cNvPr id="3" name="Content Placeholder 2">
            <a:extLst>
              <a:ext uri="{FF2B5EF4-FFF2-40B4-BE49-F238E27FC236}">
                <a16:creationId xmlns:a16="http://schemas.microsoft.com/office/drawing/2014/main" id="{E8AF578B-9890-3C48-9D5E-48CC87F3B4C9}"/>
              </a:ext>
            </a:extLst>
          </p:cNvPr>
          <p:cNvSpPr>
            <a:spLocks noGrp="1"/>
          </p:cNvSpPr>
          <p:nvPr>
            <p:ph idx="1"/>
          </p:nvPr>
        </p:nvSpPr>
        <p:spPr>
          <a:xfrm>
            <a:off x="811094" y="1675209"/>
            <a:ext cx="6149595" cy="3858900"/>
          </a:xfrm>
        </p:spPr>
        <p:txBody>
          <a:bodyPr vert="horz" lIns="91440" tIns="45720" rIns="91440" bIns="45720" rtlCol="0" anchor="t">
            <a:normAutofit/>
          </a:bodyPr>
          <a:lstStyle/>
          <a:p>
            <a:pPr marL="0" indent="0">
              <a:buNone/>
            </a:pPr>
            <a:r>
              <a:rPr lang="en-US" sz="2000" i="1" dirty="0">
                <a:solidFill>
                  <a:srgbClr val="FEFFFF"/>
                </a:solidFill>
              </a:rPr>
              <a:t>X marks the spot. That's what I got from that. </a:t>
            </a:r>
          </a:p>
          <a:p>
            <a:pPr marL="0"/>
            <a:r>
              <a:rPr lang="en-US" sz="2000" i="1" dirty="0">
                <a:solidFill>
                  <a:srgbClr val="FEFFFF"/>
                </a:solidFill>
              </a:rPr>
              <a:t> </a:t>
            </a:r>
          </a:p>
          <a:p>
            <a:pPr marL="0" indent="0">
              <a:buNone/>
            </a:pPr>
            <a:r>
              <a:rPr lang="en-US" sz="2000" i="1" dirty="0">
                <a:solidFill>
                  <a:srgbClr val="FEFFFF"/>
                </a:solidFill>
              </a:rPr>
              <a:t>We're all on the same path towards the same destination of knowledge, and learning, and being inclusive and respectful. We can either walk by each other and say, "Hey," or we can stop and have the conversation. </a:t>
            </a:r>
          </a:p>
          <a:p>
            <a:pPr marL="0"/>
            <a:r>
              <a:rPr lang="en-US" sz="2000" i="1" dirty="0">
                <a:solidFill>
                  <a:srgbClr val="FEFFFF"/>
                </a:solidFill>
              </a:rPr>
              <a:t> </a:t>
            </a:r>
          </a:p>
          <a:p>
            <a:pPr marL="0" indent="0">
              <a:buNone/>
            </a:pPr>
            <a:r>
              <a:rPr lang="en-US" sz="2000" i="1" dirty="0">
                <a:solidFill>
                  <a:srgbClr val="FEFFFF"/>
                </a:solidFill>
              </a:rPr>
              <a:t>Which is what I think this project is doing, saying, "let's stop," acknowledge each other and have a discussion and collaborate and find better ways to Indigenize these learning spaces here on campus.</a:t>
            </a:r>
          </a:p>
          <a:p>
            <a:pPr marL="0" indent="0">
              <a:buNone/>
            </a:pPr>
            <a:endParaRPr lang="en-US" sz="2000" i="1" dirty="0">
              <a:solidFill>
                <a:srgbClr val="FEFFFF"/>
              </a:solidFill>
            </a:endParaRPr>
          </a:p>
          <a:p>
            <a:pPr marL="0"/>
            <a:endParaRPr lang="en-US" sz="1700" dirty="0">
              <a:solidFill>
                <a:srgbClr val="FEFFFF"/>
              </a:solidFill>
            </a:endParaRPr>
          </a:p>
          <a:p>
            <a:endParaRPr lang="en-US" sz="1700" dirty="0">
              <a:solidFill>
                <a:srgbClr val="FEFFFF"/>
              </a:solidFill>
            </a:endParaRPr>
          </a:p>
          <a:p>
            <a:endParaRPr lang="en-US" sz="1700" dirty="0">
              <a:solidFill>
                <a:srgbClr val="FEFFFF"/>
              </a:solidFill>
            </a:endParaRPr>
          </a:p>
          <a:p>
            <a:endParaRPr lang="en-US" sz="1700" dirty="0">
              <a:solidFill>
                <a:srgbClr val="FEFFFF"/>
              </a:solidFill>
            </a:endParaRPr>
          </a:p>
        </p:txBody>
      </p:sp>
      <p:pic>
        <p:nvPicPr>
          <p:cNvPr id="9" name="Content Placeholder 7" descr="A picture containing snow, outdoor, skiing, fresh&#10;&#10;Description automatically generated">
            <a:extLst>
              <a:ext uri="{FF2B5EF4-FFF2-40B4-BE49-F238E27FC236}">
                <a16:creationId xmlns:a16="http://schemas.microsoft.com/office/drawing/2014/main" id="{C8F2376B-4D02-A24D-BF42-816FBD16B4EE}"/>
              </a:ext>
            </a:extLst>
          </p:cNvPr>
          <p:cNvPicPr>
            <a:picLocks noChangeAspect="1"/>
          </p:cNvPicPr>
          <p:nvPr/>
        </p:nvPicPr>
        <p:blipFill rotWithShape="1">
          <a:blip r:embed="rId5"/>
          <a:srcRect l="9427" r="24420"/>
          <a:stretch/>
        </p:blipFill>
        <p:spPr>
          <a:xfrm>
            <a:off x="7554137" y="1353980"/>
            <a:ext cx="4637558" cy="5257799"/>
          </a:xfrm>
          <a:prstGeom prst="rect">
            <a:avLst/>
          </a:prstGeom>
        </p:spPr>
      </p:pic>
      <p:sp>
        <p:nvSpPr>
          <p:cNvPr id="4" name="TextBox 3">
            <a:extLst>
              <a:ext uri="{FF2B5EF4-FFF2-40B4-BE49-F238E27FC236}">
                <a16:creationId xmlns:a16="http://schemas.microsoft.com/office/drawing/2014/main" id="{95102853-B18D-4629-A79F-D219A0BD8B43}"/>
              </a:ext>
            </a:extLst>
          </p:cNvPr>
          <p:cNvSpPr txBox="1"/>
          <p:nvPr/>
        </p:nvSpPr>
        <p:spPr>
          <a:xfrm>
            <a:off x="559293" y="6154579"/>
            <a:ext cx="5868140" cy="369332"/>
          </a:xfrm>
          <a:prstGeom prst="rect">
            <a:avLst/>
          </a:prstGeom>
          <a:noFill/>
        </p:spPr>
        <p:txBody>
          <a:bodyPr wrap="square" rtlCol="0">
            <a:spAutoFit/>
          </a:bodyPr>
          <a:lstStyle/>
          <a:p>
            <a:r>
              <a:rPr lang="en-CA" dirty="0"/>
              <a:t>Indigenous student voice</a:t>
            </a:r>
          </a:p>
        </p:txBody>
      </p:sp>
      <p:pic>
        <p:nvPicPr>
          <p:cNvPr id="8" name="Audio 7">
            <a:hlinkClick r:id="" action="ppaction://media"/>
            <a:extLst>
              <a:ext uri="{FF2B5EF4-FFF2-40B4-BE49-F238E27FC236}">
                <a16:creationId xmlns:a16="http://schemas.microsoft.com/office/drawing/2014/main" id="{14BE6C21-9DB4-4383-95F8-BAF610AC13A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14557526"/>
      </p:ext>
    </p:extLst>
  </p:cSld>
  <p:clrMapOvr>
    <a:masterClrMapping/>
  </p:clrMapOvr>
  <mc:AlternateContent xmlns:mc="http://schemas.openxmlformats.org/markup-compatibility/2006" xmlns:p14="http://schemas.microsoft.com/office/powerpoint/2010/main">
    <mc:Choice Requires="p14">
      <p:transition spd="slow" p14:dur="2000" advTm="18336"/>
    </mc:Choice>
    <mc:Fallback xmlns="">
      <p:transition spd="slow" advTm="1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3DE139-2C2C-4574-980A-0C98BAC71BBE}"/>
              </a:ext>
            </a:extLst>
          </p:cNvPr>
          <p:cNvSpPr>
            <a:spLocks noGrp="1"/>
          </p:cNvSpPr>
          <p:nvPr>
            <p:ph type="sldNum" sz="quarter" idx="12"/>
          </p:nvPr>
        </p:nvSpPr>
        <p:spPr/>
        <p:txBody>
          <a:bodyPr/>
          <a:lstStyle/>
          <a:p>
            <a:fld id="{0AFD2649-40D5-4108-889C-645F22B9C306}" type="slidenum">
              <a:rPr lang="en-CA" smtClean="0"/>
              <a:t>21</a:t>
            </a:fld>
            <a:endParaRPr lang="en-CA"/>
          </a:p>
        </p:txBody>
      </p:sp>
      <p:sp>
        <p:nvSpPr>
          <p:cNvPr id="3" name="TextBox 2">
            <a:extLst>
              <a:ext uri="{FF2B5EF4-FFF2-40B4-BE49-F238E27FC236}">
                <a16:creationId xmlns:a16="http://schemas.microsoft.com/office/drawing/2014/main" id="{CCFF9A8D-D135-4548-854B-69DC7B857A6D}"/>
              </a:ext>
            </a:extLst>
          </p:cNvPr>
          <p:cNvSpPr txBox="1"/>
          <p:nvPr/>
        </p:nvSpPr>
        <p:spPr>
          <a:xfrm>
            <a:off x="480291" y="471055"/>
            <a:ext cx="10317018" cy="6795707"/>
          </a:xfrm>
          <a:prstGeom prst="rect">
            <a:avLst/>
          </a:prstGeom>
          <a:noFill/>
        </p:spPr>
        <p:txBody>
          <a:bodyPr wrap="square" rtlCol="0">
            <a:spAutoFit/>
          </a:bodyPr>
          <a:lstStyle/>
          <a:p>
            <a:r>
              <a:rPr lang="en-CA" dirty="0">
                <a:solidFill>
                  <a:srgbClr val="FF0000"/>
                </a:solidFill>
              </a:rPr>
              <a:t>References &amp; Further Readings</a:t>
            </a:r>
          </a:p>
          <a:p>
            <a:endParaRPr lang="en-CA" sz="1200" dirty="0"/>
          </a:p>
          <a:p>
            <a:endParaRPr lang="en-CA" sz="1200" dirty="0"/>
          </a:p>
          <a:p>
            <a:r>
              <a:rPr lang="en-CA" sz="1200" dirty="0"/>
              <a:t>Beatty, S. (2017). Students’ perception of informal learning spaces in an academic library; An investigation into the relationship between learning behaviours and space design. </a:t>
            </a:r>
            <a:r>
              <a:rPr lang="en-CA" sz="1200" i="1" dirty="0"/>
              <a:t>Proceedings of the IATUL Conferences</a:t>
            </a:r>
            <a:r>
              <a:rPr lang="en-CA" sz="1200" dirty="0"/>
              <a:t>. Paper 1. </a:t>
            </a:r>
            <a:r>
              <a:rPr lang="en-CA" sz="1200" dirty="0">
                <a:hlinkClick r:id="rId5"/>
              </a:rPr>
              <a:t>http://docs.lib.purdue.edu/iatul/2016/spaces/1</a:t>
            </a:r>
            <a:r>
              <a:rPr lang="en-CA" sz="1200" dirty="0"/>
              <a:t> </a:t>
            </a:r>
          </a:p>
          <a:p>
            <a:endParaRPr lang="en-CA" sz="1200" dirty="0"/>
          </a:p>
          <a:p>
            <a:r>
              <a:rPr lang="en-CA" sz="1200" dirty="0"/>
              <a:t>Boys, J. (2014). </a:t>
            </a:r>
            <a:r>
              <a:rPr lang="en-CA" sz="1200" i="1" dirty="0"/>
              <a:t>Building better universities: Strategies, spaces, technologies</a:t>
            </a:r>
            <a:r>
              <a:rPr lang="en-CA" sz="1200" dirty="0"/>
              <a:t>. New York: Routledge. </a:t>
            </a:r>
          </a:p>
          <a:p>
            <a:endParaRPr lang="en-CA" sz="1200" dirty="0"/>
          </a:p>
          <a:p>
            <a:r>
              <a:rPr lang="en-CA" sz="1200" dirty="0"/>
              <a:t>Brown, K. (2019). Creating culturally safe learning spaces and Indigenizing higher education. </a:t>
            </a:r>
            <a:r>
              <a:rPr lang="en-CA" sz="1200" i="1" dirty="0"/>
              <a:t>Journal of Learning Spaces</a:t>
            </a:r>
            <a:r>
              <a:rPr lang="en-CA" sz="1200" dirty="0"/>
              <a:t>, </a:t>
            </a:r>
            <a:r>
              <a:rPr lang="en-CA" sz="1200" i="1" dirty="0"/>
              <a:t>8</a:t>
            </a:r>
            <a:r>
              <a:rPr lang="en-CA" sz="1200" dirty="0"/>
              <a:t>(2).</a:t>
            </a:r>
          </a:p>
          <a:p>
            <a:endParaRPr lang="en-CA" sz="1200" dirty="0"/>
          </a:p>
          <a:p>
            <a:r>
              <a:rPr lang="en-CA" sz="1200" dirty="0" err="1"/>
              <a:t>Castleden</a:t>
            </a:r>
            <a:r>
              <a:rPr lang="en-CA" sz="1200" dirty="0"/>
              <a:t>, H., &amp; Garvin, T. (2008). Modifying Photovoice for community-based participatory Indigenous research. </a:t>
            </a:r>
            <a:r>
              <a:rPr lang="en-CA" sz="1200" i="1" dirty="0"/>
              <a:t>Social Science &amp; Medicine, 66</a:t>
            </a:r>
            <a:r>
              <a:rPr lang="en-CA" sz="1200" dirty="0"/>
              <a:t>(6), 1393-1405.</a:t>
            </a:r>
          </a:p>
          <a:p>
            <a:endParaRPr lang="en-CA" sz="1200" dirty="0"/>
          </a:p>
          <a:p>
            <a:pPr>
              <a:lnSpc>
                <a:spcPct val="115000"/>
              </a:lnSpc>
            </a:pPr>
            <a:r>
              <a:rPr lang="en-CA" sz="1200" dirty="0">
                <a:latin typeface="Calibri" panose="020F0502020204030204" pitchFamily="34" charset="0"/>
                <a:ea typeface="Calibri" panose="020F0502020204030204" pitchFamily="34" charset="0"/>
                <a:cs typeface="Times New Roman" panose="02020603050405020304" pitchFamily="18" charset="0"/>
              </a:rPr>
              <a:t>Cunningham, M.,, and Walton, G. (2016).  Informal learning spaces (ILS) in university libraries and their campuses.</a:t>
            </a:r>
            <a:r>
              <a:rPr lang="en-CA" sz="1200" i="1" dirty="0">
                <a:latin typeface="Calibri" panose="020F0502020204030204" pitchFamily="34" charset="0"/>
                <a:ea typeface="Calibri" panose="020F0502020204030204" pitchFamily="34" charset="0"/>
                <a:cs typeface="Times New Roman" panose="02020603050405020304" pitchFamily="18" charset="0"/>
              </a:rPr>
              <a:t> New Library World 117</a:t>
            </a:r>
            <a:r>
              <a:rPr lang="en-CA" sz="1200" dirty="0">
                <a:latin typeface="Calibri" panose="020F0502020204030204" pitchFamily="34" charset="0"/>
                <a:ea typeface="Calibri" panose="020F0502020204030204" pitchFamily="34" charset="0"/>
                <a:cs typeface="Times New Roman" panose="02020603050405020304" pitchFamily="18" charset="0"/>
              </a:rPr>
              <a:t>(1/2):49-62.</a:t>
            </a:r>
          </a:p>
          <a:p>
            <a:endParaRPr lang="en-CA" sz="1200" dirty="0"/>
          </a:p>
          <a:p>
            <a:r>
              <a:rPr lang="en-CA" sz="1200" dirty="0"/>
              <a:t>First Nations Centre. (2007). </a:t>
            </a:r>
            <a:r>
              <a:rPr lang="en-CA" sz="1200" i="1" dirty="0"/>
              <a:t>Considerations and templates for ethical research practices</a:t>
            </a:r>
            <a:r>
              <a:rPr lang="en-CA" sz="1200" dirty="0"/>
              <a:t>. Ottawa: National Aboriginal Health Organization, retrieved from </a:t>
            </a:r>
            <a:r>
              <a:rPr lang="en-CA" sz="1200" dirty="0">
                <a:hlinkClick r:id="rId6"/>
              </a:rPr>
              <a:t>https://achh.ca/wp-content/uploads/2018/07/Guide_Community_FNC_ConsiderationsandTemplates.pdf</a:t>
            </a:r>
            <a:endParaRPr lang="en-CA" sz="1200" dirty="0"/>
          </a:p>
          <a:p>
            <a:pPr>
              <a:lnSpc>
                <a:spcPct val="115000"/>
              </a:lnSpc>
            </a:pPr>
            <a:r>
              <a:rPr lang="en-CA" sz="1200" dirty="0">
                <a:latin typeface="Calibri" panose="020F0502020204030204" pitchFamily="34" charset="0"/>
                <a:ea typeface="Calibri" panose="020F0502020204030204" pitchFamily="34" charset="0"/>
                <a:cs typeface="Times New Roman" panose="02020603050405020304" pitchFamily="18" charset="0"/>
              </a:rPr>
              <a:t> </a:t>
            </a:r>
            <a:endParaRPr lang="en-CA" sz="1200" dirty="0"/>
          </a:p>
          <a:p>
            <a:r>
              <a:rPr lang="en-CA" sz="1200" dirty="0"/>
              <a:t>Julien, H., Given, L. M., &amp; </a:t>
            </a:r>
            <a:r>
              <a:rPr lang="en-CA" sz="1200" dirty="0" err="1"/>
              <a:t>Opryshko</a:t>
            </a:r>
            <a:r>
              <a:rPr lang="en-CA" sz="1200" dirty="0"/>
              <a:t>, A. (2013). Photovoice: A promising method for studies of individuals’ information practices. </a:t>
            </a:r>
            <a:r>
              <a:rPr lang="en-CA" sz="1200" i="1" dirty="0"/>
              <a:t>Library &amp; Information Science Research</a:t>
            </a:r>
            <a:r>
              <a:rPr lang="en-CA" sz="1200" dirty="0"/>
              <a:t>, 35(4), 257-263.</a:t>
            </a:r>
          </a:p>
          <a:p>
            <a:endParaRPr lang="en-CA" sz="1200" dirty="0"/>
          </a:p>
          <a:p>
            <a:r>
              <a:rPr lang="en-CA" sz="1200" dirty="0"/>
              <a:t>MacDonald, M. (2018).  Lessons from the first summit for mentoring indigenous graduate students. </a:t>
            </a:r>
            <a:r>
              <a:rPr lang="en-CA" sz="1200" i="1" dirty="0"/>
              <a:t>University Affairs</a:t>
            </a:r>
            <a:r>
              <a:rPr lang="en-CA" sz="1200" dirty="0"/>
              <a:t>,  </a:t>
            </a:r>
            <a:r>
              <a:rPr lang="en-CA" sz="1200" dirty="0">
                <a:hlinkClick r:id="rId7"/>
              </a:rPr>
              <a:t>https://www.universityaffairs.ca/career-advice/career-advice-article/lessons-first-summit-mentoring-indigenous-graduate-students/</a:t>
            </a:r>
            <a:endParaRPr lang="en-CA" sz="1200" dirty="0"/>
          </a:p>
          <a:p>
            <a:endParaRPr lang="en-CA" sz="1200" dirty="0"/>
          </a:p>
          <a:p>
            <a:r>
              <a:rPr lang="en-CA" sz="1200" dirty="0"/>
              <a:t>University of Calgary, Office of Indigenous Engagement, </a:t>
            </a:r>
            <a:r>
              <a:rPr lang="en-CA" sz="1200" i="1" dirty="0"/>
              <a:t>Cultural Protocol, </a:t>
            </a:r>
            <a:r>
              <a:rPr lang="en-CA" sz="1200" dirty="0">
                <a:hlinkClick r:id="rId8"/>
              </a:rPr>
              <a:t>https://www.ucalgary.ca/indigenous/cultural-protocol</a:t>
            </a:r>
            <a:endParaRPr lang="en-CA" sz="1200" dirty="0"/>
          </a:p>
          <a:p>
            <a:endParaRPr lang="en-CA" sz="1200" dirty="0"/>
          </a:p>
          <a:p>
            <a:r>
              <a:rPr lang="en-CA" sz="1200" dirty="0"/>
              <a:t>University of Calgary (2017), Office of Indigenous Engagement, </a:t>
            </a:r>
            <a:r>
              <a:rPr lang="en-CA" sz="1200" i="1" dirty="0"/>
              <a:t>Indigenous Strategy</a:t>
            </a:r>
            <a:r>
              <a:rPr lang="en-CA" sz="1200" dirty="0"/>
              <a:t>, </a:t>
            </a:r>
            <a:r>
              <a:rPr lang="en-CA" sz="1200" i="1" dirty="0" err="1"/>
              <a:t>ii’taa’poh’to’p</a:t>
            </a:r>
            <a:r>
              <a:rPr lang="en-CA" sz="1200" i="1" dirty="0"/>
              <a:t>.</a:t>
            </a:r>
            <a:r>
              <a:rPr lang="en-CA" sz="1200" dirty="0"/>
              <a:t>  </a:t>
            </a:r>
            <a:r>
              <a:rPr lang="en-CA" sz="1200" dirty="0">
                <a:hlinkClick r:id="rId9"/>
              </a:rPr>
              <a:t>https://ucalgary.ca/indigenous/ii-taapohtop</a:t>
            </a:r>
            <a:endParaRPr lang="en-CA" sz="1200" dirty="0"/>
          </a:p>
          <a:p>
            <a:endParaRPr lang="en-CA" sz="1200" dirty="0"/>
          </a:p>
          <a:p>
            <a:endParaRPr lang="en-CA" dirty="0"/>
          </a:p>
          <a:p>
            <a:endParaRPr lang="en-CA" dirty="0"/>
          </a:p>
          <a:p>
            <a:endParaRPr lang="en-CA" dirty="0"/>
          </a:p>
          <a:p>
            <a:endParaRPr lang="en-CA" dirty="0"/>
          </a:p>
          <a:p>
            <a:endParaRPr lang="en-CA" dirty="0"/>
          </a:p>
        </p:txBody>
      </p:sp>
      <p:pic>
        <p:nvPicPr>
          <p:cNvPr id="7" name="Audio 6">
            <a:hlinkClick r:id="" action="ppaction://media"/>
            <a:extLst>
              <a:ext uri="{FF2B5EF4-FFF2-40B4-BE49-F238E27FC236}">
                <a16:creationId xmlns:a16="http://schemas.microsoft.com/office/drawing/2014/main" id="{59022B64-1F3A-4046-B452-C00674E4D12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05849160"/>
      </p:ext>
    </p:extLst>
  </p:cSld>
  <p:clrMapOvr>
    <a:masterClrMapping/>
  </p:clrMapOvr>
  <mc:AlternateContent xmlns:mc="http://schemas.openxmlformats.org/markup-compatibility/2006" xmlns:p14="http://schemas.microsoft.com/office/powerpoint/2010/main">
    <mc:Choice Requires="p14">
      <p:transition spd="slow" p14:dur="2000" advTm="6019"/>
    </mc:Choice>
    <mc:Fallback xmlns="">
      <p:transition spd="slow" advTm="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2AD0-B422-9948-BB03-1443DE901CD6}"/>
              </a:ext>
            </a:extLst>
          </p:cNvPr>
          <p:cNvSpPr>
            <a:spLocks noGrp="1"/>
          </p:cNvSpPr>
          <p:nvPr>
            <p:ph type="title"/>
          </p:nvPr>
        </p:nvSpPr>
        <p:spPr/>
        <p:txBody>
          <a:bodyPr/>
          <a:lstStyle/>
          <a:p>
            <a:r>
              <a:rPr lang="en-US" dirty="0"/>
              <a:t>Acknowledgements &amp; Appreciation</a:t>
            </a:r>
          </a:p>
        </p:txBody>
      </p:sp>
      <p:sp>
        <p:nvSpPr>
          <p:cNvPr id="3" name="Content Placeholder 2">
            <a:extLst>
              <a:ext uri="{FF2B5EF4-FFF2-40B4-BE49-F238E27FC236}">
                <a16:creationId xmlns:a16="http://schemas.microsoft.com/office/drawing/2014/main" id="{5480ABD6-B0BD-B94F-9DA7-56F8E322B8EC}"/>
              </a:ext>
            </a:extLst>
          </p:cNvPr>
          <p:cNvSpPr>
            <a:spLocks noGrp="1"/>
          </p:cNvSpPr>
          <p:nvPr>
            <p:ph idx="1"/>
          </p:nvPr>
        </p:nvSpPr>
        <p:spPr>
          <a:xfrm>
            <a:off x="562628" y="1486149"/>
            <a:ext cx="10188230" cy="4772608"/>
          </a:xfrm>
        </p:spPr>
        <p:txBody>
          <a:bodyPr/>
          <a:lstStyle/>
          <a:p>
            <a:r>
              <a:rPr lang="en-US" sz="2400" dirty="0"/>
              <a:t>Sincere appreciation to the Indigenous students who participated in this study as co-researchers and for permission to use their words and photos.</a:t>
            </a:r>
          </a:p>
          <a:p>
            <a:r>
              <a:rPr lang="en-US" sz="2400" dirty="0"/>
              <a:t>We acknowledge the Scholarship of Teaching and Learning (</a:t>
            </a:r>
            <a:r>
              <a:rPr lang="en-US" sz="2400" dirty="0" err="1"/>
              <a:t>SoTL</a:t>
            </a:r>
            <a:r>
              <a:rPr lang="en-US" sz="2400" dirty="0"/>
              <a:t>) funding, University of Calgary Teaching and Learning Grants, 2019 – 2022</a:t>
            </a:r>
          </a:p>
          <a:p>
            <a:r>
              <a:rPr lang="en-US" sz="2400" dirty="0"/>
              <a:t>Thank you to David Brown, Taylor Family Digital Library for </a:t>
            </a:r>
            <a:r>
              <a:rPr lang="en-US" sz="2400"/>
              <a:t>his photography.</a:t>
            </a:r>
            <a:endParaRPr lang="en-US" sz="2400" dirty="0"/>
          </a:p>
          <a:p>
            <a:pPr marL="0" indent="0">
              <a:buNone/>
            </a:pPr>
            <a:endParaRPr lang="en-US" sz="2400" dirty="0"/>
          </a:p>
          <a:p>
            <a:pPr marL="0" indent="0">
              <a:buNone/>
            </a:pPr>
            <a:r>
              <a:rPr lang="en-US" sz="2400" dirty="0">
                <a:solidFill>
                  <a:srgbClr val="C00000"/>
                </a:solidFill>
              </a:rPr>
              <a:t>Indigenizing Library Learning Spaces Using Photovoice Methodology</a:t>
            </a:r>
            <a:br>
              <a:rPr lang="en-US" sz="2400" dirty="0"/>
            </a:br>
            <a:r>
              <a:rPr lang="en-US" sz="2000" dirty="0"/>
              <a:t>Contacts at the University of Calgary, Calgary, AB, CANADA</a:t>
            </a:r>
            <a:br>
              <a:rPr lang="en-US" sz="2000" dirty="0"/>
            </a:br>
            <a:r>
              <a:rPr lang="en-US" sz="2000" dirty="0"/>
              <a:t>Susan Beatty, Librarian.  </a:t>
            </a:r>
            <a:r>
              <a:rPr lang="en-US" sz="2000" dirty="0">
                <a:hlinkClick r:id="rId5"/>
              </a:rPr>
              <a:t>sdbeatty@ucalgary.ca</a:t>
            </a:r>
            <a:br>
              <a:rPr lang="en-US" sz="2000" dirty="0"/>
            </a:br>
            <a:r>
              <a:rPr lang="en-US" sz="2000" dirty="0"/>
              <a:t>Alix Hayden, Librarian.  </a:t>
            </a:r>
            <a:r>
              <a:rPr lang="en-US" sz="2000" dirty="0">
                <a:hlinkClick r:id="rId6"/>
              </a:rPr>
              <a:t>ayayden@ucalgary.ca</a:t>
            </a:r>
            <a:br>
              <a:rPr lang="en-US" sz="2000" dirty="0"/>
            </a:br>
            <a:r>
              <a:rPr lang="en-US" sz="2000" dirty="0"/>
              <a:t>Cheryl Jeffs, Educational Developer.  </a:t>
            </a:r>
            <a:r>
              <a:rPr lang="en-US" sz="2000" dirty="0">
                <a:hlinkClick r:id="rId7"/>
              </a:rPr>
              <a:t>cljeffs@ucalgary.ca</a:t>
            </a:r>
            <a:endParaRPr lang="en-US" sz="2000" dirty="0"/>
          </a:p>
          <a:p>
            <a:pPr marL="0" indent="0">
              <a:buNone/>
            </a:pPr>
            <a:r>
              <a:rPr lang="en-US" sz="2000" dirty="0"/>
              <a:t>Taylor Family Digital Library.  </a:t>
            </a:r>
            <a:r>
              <a:rPr lang="en-US" sz="2000" dirty="0">
                <a:hlinkClick r:id="rId8"/>
              </a:rPr>
              <a:t>https://library.ucalgary.ca/</a:t>
            </a:r>
            <a:br>
              <a:rPr lang="en-US" sz="2000" dirty="0"/>
            </a:br>
            <a:r>
              <a:rPr lang="en-US" sz="2000" dirty="0"/>
              <a:t>Taylor Institute for Teaching and Learning.  </a:t>
            </a:r>
            <a:r>
              <a:rPr lang="en-US" sz="2000" dirty="0">
                <a:hlinkClick r:id="rId9"/>
              </a:rPr>
              <a:t>https://taylorinstitute.ucalgary.ca/</a:t>
            </a:r>
            <a:endParaRPr lang="en-US" sz="2000" dirty="0"/>
          </a:p>
          <a:p>
            <a:pPr marL="0" indent="0">
              <a:buNone/>
            </a:pPr>
            <a:endParaRPr lang="en-US" sz="2000" dirty="0"/>
          </a:p>
          <a:p>
            <a:pPr marL="0" indent="0">
              <a:buNone/>
            </a:pPr>
            <a:endParaRPr lang="en-US" sz="2000" dirty="0"/>
          </a:p>
          <a:p>
            <a:pPr marL="0" indent="0">
              <a:buNone/>
            </a:pPr>
            <a:endParaRPr lang="en-US" sz="2000" dirty="0"/>
          </a:p>
          <a:p>
            <a:pPr marL="0" indent="0">
              <a:buNone/>
            </a:pPr>
            <a:endParaRPr lang="en-US" sz="2400" dirty="0"/>
          </a:p>
          <a:p>
            <a:pPr marL="0" indent="0">
              <a:buNone/>
            </a:pPr>
            <a:endParaRPr lang="en-US" dirty="0"/>
          </a:p>
        </p:txBody>
      </p:sp>
      <p:pic>
        <p:nvPicPr>
          <p:cNvPr id="6" name="Audio 5">
            <a:hlinkClick r:id="" action="ppaction://media"/>
            <a:extLst>
              <a:ext uri="{FF2B5EF4-FFF2-40B4-BE49-F238E27FC236}">
                <a16:creationId xmlns:a16="http://schemas.microsoft.com/office/drawing/2014/main" id="{9BD47A98-99C9-4FDE-8F02-603E2A705FE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29535405"/>
      </p:ext>
    </p:extLst>
  </p:cSld>
  <p:clrMapOvr>
    <a:masterClrMapping/>
  </p:clrMapOvr>
  <mc:AlternateContent xmlns:mc="http://schemas.openxmlformats.org/markup-compatibility/2006" xmlns:p14="http://schemas.microsoft.com/office/powerpoint/2010/main">
    <mc:Choice Requires="p14">
      <p:transition spd="slow" p14:dur="2000" advTm="22614"/>
    </mc:Choice>
    <mc:Fallback xmlns="">
      <p:transition spd="slow" advTm="22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3A7B69-A4E0-7F49-B68F-9B722556137E}"/>
              </a:ext>
            </a:extLst>
          </p:cNvPr>
          <p:cNvSpPr/>
          <p:nvPr/>
        </p:nvSpPr>
        <p:spPr>
          <a:xfrm>
            <a:off x="8885583" y="1462407"/>
            <a:ext cx="3245767" cy="4801314"/>
          </a:xfrm>
          <a:prstGeom prst="rect">
            <a:avLst/>
          </a:prstGeom>
        </p:spPr>
        <p:txBody>
          <a:bodyPr wrap="square">
            <a:spAutoFit/>
          </a:bodyPr>
          <a:lstStyle/>
          <a:p>
            <a:pPr algn="ctr"/>
            <a:r>
              <a:rPr lang="en-CA" dirty="0">
                <a:solidFill>
                  <a:srgbClr val="E32726"/>
                </a:solidFill>
                <a:latin typeface="Calibri" panose="020F0502020204030204" pitchFamily="34" charset="0"/>
                <a:cs typeface="Calibri" panose="020F0502020204030204" pitchFamily="34" charset="0"/>
              </a:rPr>
              <a:t>Territorial Acknowledgement</a:t>
            </a:r>
          </a:p>
          <a:p>
            <a:endParaRPr lang="en-CA" dirty="0">
              <a:solidFill>
                <a:srgbClr val="3D3D3D"/>
              </a:solidFill>
              <a:latin typeface="Calibri" panose="020F0502020204030204" pitchFamily="34" charset="0"/>
              <a:cs typeface="Calibri" panose="020F0502020204030204" pitchFamily="34" charset="0"/>
            </a:endParaRPr>
          </a:p>
          <a:p>
            <a:r>
              <a:rPr lang="en-CA" dirty="0">
                <a:solidFill>
                  <a:srgbClr val="3D3D3D"/>
                </a:solidFill>
                <a:latin typeface="Calibri" panose="020F0502020204030204" pitchFamily="34" charset="0"/>
                <a:cs typeface="Calibri" panose="020F0502020204030204" pitchFamily="34" charset="0"/>
              </a:rPr>
              <a:t>We would like to take this opportunity to acknowledge the traditional territories of the people of the Treaty 7 region in Southern Alberta, which includes the Blackfoot Confederacy (comprising the </a:t>
            </a:r>
            <a:r>
              <a:rPr lang="en-CA" dirty="0" err="1">
                <a:solidFill>
                  <a:srgbClr val="3D3D3D"/>
                </a:solidFill>
                <a:latin typeface="Calibri" panose="020F0502020204030204" pitchFamily="34" charset="0"/>
                <a:cs typeface="Calibri" panose="020F0502020204030204" pitchFamily="34" charset="0"/>
              </a:rPr>
              <a:t>Siksika</a:t>
            </a:r>
            <a:r>
              <a:rPr lang="en-CA" dirty="0">
                <a:solidFill>
                  <a:srgbClr val="3D3D3D"/>
                </a:solidFill>
                <a:latin typeface="Calibri" panose="020F0502020204030204" pitchFamily="34" charset="0"/>
                <a:cs typeface="Calibri" panose="020F0502020204030204" pitchFamily="34" charset="0"/>
              </a:rPr>
              <a:t>, Piikani, and Kainai First Nations), as well as the </a:t>
            </a:r>
            <a:r>
              <a:rPr lang="en-CA" dirty="0" err="1">
                <a:solidFill>
                  <a:srgbClr val="3D3D3D"/>
                </a:solidFill>
                <a:latin typeface="Calibri" panose="020F0502020204030204" pitchFamily="34" charset="0"/>
                <a:cs typeface="Calibri" panose="020F0502020204030204" pitchFamily="34" charset="0"/>
              </a:rPr>
              <a:t>Tsuut’ina</a:t>
            </a:r>
            <a:r>
              <a:rPr lang="en-CA" dirty="0">
                <a:solidFill>
                  <a:srgbClr val="3D3D3D"/>
                </a:solidFill>
                <a:latin typeface="Calibri" panose="020F0502020204030204" pitchFamily="34" charset="0"/>
                <a:cs typeface="Calibri" panose="020F0502020204030204" pitchFamily="34" charset="0"/>
              </a:rPr>
              <a:t> First Nation, and the Stoney </a:t>
            </a:r>
            <a:r>
              <a:rPr lang="en-CA" dirty="0" err="1">
                <a:solidFill>
                  <a:srgbClr val="3D3D3D"/>
                </a:solidFill>
                <a:latin typeface="Calibri" panose="020F0502020204030204" pitchFamily="34" charset="0"/>
                <a:cs typeface="Calibri" panose="020F0502020204030204" pitchFamily="34" charset="0"/>
              </a:rPr>
              <a:t>Nakoda</a:t>
            </a:r>
            <a:r>
              <a:rPr lang="en-CA" dirty="0">
                <a:solidFill>
                  <a:srgbClr val="3D3D3D"/>
                </a:solidFill>
                <a:latin typeface="Calibri" panose="020F0502020204030204" pitchFamily="34" charset="0"/>
                <a:cs typeface="Calibri" panose="020F0502020204030204" pitchFamily="34" charset="0"/>
              </a:rPr>
              <a:t> (including the </a:t>
            </a:r>
            <a:r>
              <a:rPr lang="en-CA" dirty="0" err="1">
                <a:solidFill>
                  <a:srgbClr val="3D3D3D"/>
                </a:solidFill>
                <a:latin typeface="Calibri" panose="020F0502020204030204" pitchFamily="34" charset="0"/>
                <a:cs typeface="Calibri" panose="020F0502020204030204" pitchFamily="34" charset="0"/>
              </a:rPr>
              <a:t>Chiniki</a:t>
            </a:r>
            <a:r>
              <a:rPr lang="en-CA" dirty="0">
                <a:solidFill>
                  <a:srgbClr val="3D3D3D"/>
                </a:solidFill>
                <a:latin typeface="Calibri" panose="020F0502020204030204" pitchFamily="34" charset="0"/>
                <a:cs typeface="Calibri" panose="020F0502020204030204" pitchFamily="34" charset="0"/>
              </a:rPr>
              <a:t>, Bearspaw, and Wesley First Nations). The City of Calgary is also home to Métis Nation of Alberta, Region 3, Canada</a:t>
            </a:r>
            <a:endParaRPr lang="en-US" dirty="0">
              <a:latin typeface="Calibri" panose="020F0502020204030204" pitchFamily="34" charset="0"/>
              <a:cs typeface="Calibri" panose="020F0502020204030204" pitchFamily="34" charset="0"/>
            </a:endParaRPr>
          </a:p>
        </p:txBody>
      </p:sp>
      <p:pic>
        <p:nvPicPr>
          <p:cNvPr id="3" name="Picture 2" descr="A picture containing sky, outdoor, snow&#10;&#10;Description automatically generated">
            <a:extLst>
              <a:ext uri="{FF2B5EF4-FFF2-40B4-BE49-F238E27FC236}">
                <a16:creationId xmlns:a16="http://schemas.microsoft.com/office/drawing/2014/main" id="{94795ADE-C3EF-6A49-8317-C66A56839C17}"/>
              </a:ext>
            </a:extLst>
          </p:cNvPr>
          <p:cNvPicPr>
            <a:picLocks noChangeAspect="1"/>
          </p:cNvPicPr>
          <p:nvPr/>
        </p:nvPicPr>
        <p:blipFill>
          <a:blip r:embed="rId5"/>
          <a:stretch>
            <a:fillRect/>
          </a:stretch>
        </p:blipFill>
        <p:spPr>
          <a:xfrm>
            <a:off x="549963" y="0"/>
            <a:ext cx="8189844" cy="6142383"/>
          </a:xfrm>
          <a:prstGeom prst="rect">
            <a:avLst/>
          </a:prstGeom>
        </p:spPr>
      </p:pic>
      <p:pic>
        <p:nvPicPr>
          <p:cNvPr id="8" name="Audio 7">
            <a:hlinkClick r:id="" action="ppaction://media"/>
            <a:extLst>
              <a:ext uri="{FF2B5EF4-FFF2-40B4-BE49-F238E27FC236}">
                <a16:creationId xmlns:a16="http://schemas.microsoft.com/office/drawing/2014/main" id="{7E90B20E-BDDE-4ED4-98E4-39C1D0B417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02BB126-6162-495F-985A-D55165FE49C1}"/>
              </a:ext>
            </a:extLst>
          </p:cNvPr>
          <p:cNvSpPr txBox="1"/>
          <p:nvPr/>
        </p:nvSpPr>
        <p:spPr>
          <a:xfrm>
            <a:off x="549963" y="6224296"/>
            <a:ext cx="7475451" cy="584775"/>
          </a:xfrm>
          <a:prstGeom prst="rect">
            <a:avLst/>
          </a:prstGeom>
          <a:noFill/>
        </p:spPr>
        <p:txBody>
          <a:bodyPr wrap="square" rtlCol="0">
            <a:spAutoFit/>
          </a:bodyPr>
          <a:lstStyle/>
          <a:p>
            <a:r>
              <a:rPr lang="en-CA" sz="1600" dirty="0"/>
              <a:t>University of Calgary Cultural Protocol</a:t>
            </a:r>
            <a:br>
              <a:rPr lang="en-CA" sz="1600" dirty="0"/>
            </a:br>
            <a:r>
              <a:rPr lang="en-CA" sz="1600" dirty="0"/>
              <a:t>https://www.ucalgary.ca/indigenous/cultural-protocol</a:t>
            </a:r>
          </a:p>
        </p:txBody>
      </p:sp>
    </p:spTree>
    <p:extLst>
      <p:ext uri="{BB962C8B-B14F-4D97-AF65-F5344CB8AC3E}">
        <p14:creationId xmlns:p14="http://schemas.microsoft.com/office/powerpoint/2010/main" val="492479283"/>
      </p:ext>
    </p:extLst>
  </p:cSld>
  <p:clrMapOvr>
    <a:masterClrMapping/>
  </p:clrMapOvr>
  <mc:AlternateContent xmlns:mc="http://schemas.openxmlformats.org/markup-compatibility/2006" xmlns:p14="http://schemas.microsoft.com/office/powerpoint/2010/main">
    <mc:Choice Requires="p14">
      <p:transition spd="slow" p14:dur="2000" advTm="41950"/>
    </mc:Choice>
    <mc:Fallback xmlns="">
      <p:transition spd="slow" advTm="41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DDBCD-6662-4763-B7F2-C217BF47EE37}"/>
              </a:ext>
            </a:extLst>
          </p:cNvPr>
          <p:cNvSpPr>
            <a:spLocks noGrp="1"/>
          </p:cNvSpPr>
          <p:nvPr>
            <p:ph type="title"/>
          </p:nvPr>
        </p:nvSpPr>
        <p:spPr/>
        <p:txBody>
          <a:bodyPr>
            <a:normAutofit fontScale="90000"/>
          </a:bodyPr>
          <a:lstStyle/>
          <a:p>
            <a:r>
              <a:rPr lang="en-CA" dirty="0">
                <a:solidFill>
                  <a:schemeClr val="tx1"/>
                </a:solidFill>
              </a:rPr>
              <a:t>In this session we will </a:t>
            </a:r>
            <a:br>
              <a:rPr lang="en-CA" dirty="0">
                <a:solidFill>
                  <a:schemeClr val="tx1"/>
                </a:solidFill>
              </a:rPr>
            </a:br>
            <a:endParaRPr lang="en-CA" dirty="0">
              <a:solidFill>
                <a:schemeClr val="tx1"/>
              </a:solidFill>
            </a:endParaRPr>
          </a:p>
        </p:txBody>
      </p:sp>
      <p:graphicFrame>
        <p:nvGraphicFramePr>
          <p:cNvPr id="4" name="Content Placeholder 3">
            <a:extLst>
              <a:ext uri="{FF2B5EF4-FFF2-40B4-BE49-F238E27FC236}">
                <a16:creationId xmlns:a16="http://schemas.microsoft.com/office/drawing/2014/main" id="{40D87E35-E90E-435C-AD0E-B20B936C7816}"/>
              </a:ext>
            </a:extLst>
          </p:cNvPr>
          <p:cNvGraphicFramePr>
            <a:graphicFrameLocks noGrp="1" noChangeAspect="1"/>
          </p:cNvGraphicFramePr>
          <p:nvPr>
            <p:ph idx="1"/>
            <p:extLst>
              <p:ext uri="{D42A27DB-BD31-4B8C-83A1-F6EECF244321}">
                <p14:modId xmlns:p14="http://schemas.microsoft.com/office/powerpoint/2010/main" val="3333862459"/>
              </p:ext>
            </p:extLst>
          </p:nvPr>
        </p:nvGraphicFramePr>
        <p:xfrm>
          <a:off x="5257097" y="0"/>
          <a:ext cx="6934903" cy="6858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Rectangle: Rounded Corners 7">
            <a:extLst>
              <a:ext uri="{FF2B5EF4-FFF2-40B4-BE49-F238E27FC236}">
                <a16:creationId xmlns:a16="http://schemas.microsoft.com/office/drawing/2014/main" id="{6B46E80B-A918-43AC-8DD2-03C86FAFD6BC}"/>
              </a:ext>
            </a:extLst>
          </p:cNvPr>
          <p:cNvSpPr/>
          <p:nvPr/>
        </p:nvSpPr>
        <p:spPr>
          <a:xfrm>
            <a:off x="562628" y="1145307"/>
            <a:ext cx="3529081" cy="465181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dirty="0">
                <a:solidFill>
                  <a:schemeClr val="tx1"/>
                </a:solidFill>
              </a:rPr>
              <a:t>Explore the relationship between library spaces and Indigenous students’ learning experiences</a:t>
            </a:r>
          </a:p>
          <a:p>
            <a:pPr algn="ctr"/>
            <a:endParaRPr lang="en-CA" dirty="0"/>
          </a:p>
        </p:txBody>
      </p:sp>
      <p:pic>
        <p:nvPicPr>
          <p:cNvPr id="5" name="Audio 4">
            <a:hlinkClick r:id="" action="ppaction://media"/>
            <a:extLst>
              <a:ext uri="{FF2B5EF4-FFF2-40B4-BE49-F238E27FC236}">
                <a16:creationId xmlns:a16="http://schemas.microsoft.com/office/drawing/2014/main" id="{AE4FDEDB-3376-450D-AAFC-BF76F6CDCEB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25830883"/>
      </p:ext>
    </p:extLst>
  </p:cSld>
  <p:clrMapOvr>
    <a:masterClrMapping/>
  </p:clrMapOvr>
  <mc:AlternateContent xmlns:mc="http://schemas.openxmlformats.org/markup-compatibility/2006" xmlns:p14="http://schemas.microsoft.com/office/powerpoint/2010/main">
    <mc:Choice Requires="p14">
      <p:transition spd="slow" p14:dur="2000" advTm="14703"/>
    </mc:Choice>
    <mc:Fallback xmlns="">
      <p:transition spd="slow" advTm="14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CE9E4E-BBFE-9743-AC6F-E7ED94E934D4}"/>
              </a:ext>
            </a:extLst>
          </p:cNvPr>
          <p:cNvSpPr>
            <a:spLocks noGrp="1"/>
          </p:cNvSpPr>
          <p:nvPr>
            <p:ph type="title"/>
          </p:nvPr>
        </p:nvSpPr>
        <p:spPr>
          <a:xfrm>
            <a:off x="8643193" y="489507"/>
            <a:ext cx="3091607" cy="1655483"/>
          </a:xfrm>
        </p:spPr>
        <p:txBody>
          <a:bodyPr vert="horz" lIns="91440" tIns="45720" rIns="91440" bIns="45720" rtlCol="0" anchor="b">
            <a:normAutofit/>
          </a:bodyPr>
          <a:lstStyle/>
          <a:p>
            <a:pPr>
              <a:lnSpc>
                <a:spcPct val="90000"/>
              </a:lnSpc>
            </a:pPr>
            <a:r>
              <a:rPr lang="en-US" sz="4000" dirty="0">
                <a:solidFill>
                  <a:srgbClr val="C00000"/>
                </a:solidFill>
                <a:latin typeface="+mj-lt"/>
              </a:rPr>
              <a:t>Purpose and Background</a:t>
            </a:r>
          </a:p>
        </p:txBody>
      </p:sp>
      <p:pic>
        <p:nvPicPr>
          <p:cNvPr id="6" name="Picture 5" descr="A picture containing indoor, ceiling, floor, room&#10;&#10;Description automatically generated">
            <a:extLst>
              <a:ext uri="{FF2B5EF4-FFF2-40B4-BE49-F238E27FC236}">
                <a16:creationId xmlns:a16="http://schemas.microsoft.com/office/drawing/2014/main" id="{B9AD6625-1099-FE40-892A-715295BAD404}"/>
              </a:ext>
            </a:extLst>
          </p:cNvPr>
          <p:cNvPicPr>
            <a:picLocks noChangeAspect="1"/>
          </p:cNvPicPr>
          <p:nvPr/>
        </p:nvPicPr>
        <p:blipFill rotWithShape="1">
          <a:blip r:embed="rId5"/>
          <a:srcRect l="15429" r="356" b="-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E8AF578B-9890-3C48-9D5E-48CC87F3B4C9}"/>
              </a:ext>
            </a:extLst>
          </p:cNvPr>
          <p:cNvSpPr>
            <a:spLocks noGrp="1"/>
          </p:cNvSpPr>
          <p:nvPr>
            <p:ph idx="1"/>
          </p:nvPr>
        </p:nvSpPr>
        <p:spPr>
          <a:xfrm>
            <a:off x="8643193" y="2418408"/>
            <a:ext cx="3370131" cy="3540265"/>
          </a:xfrm>
        </p:spPr>
        <p:txBody>
          <a:bodyPr vert="horz" lIns="91440" tIns="45720" rIns="91440" bIns="45720" rtlCol="0">
            <a:normAutofit lnSpcReduction="10000"/>
          </a:bodyPr>
          <a:lstStyle/>
          <a:p>
            <a:pPr marL="0" indent="0">
              <a:buNone/>
            </a:pPr>
            <a:r>
              <a:rPr lang="en-US" sz="2400" dirty="0"/>
              <a:t>The purpose of our study was to explore and understand how Indigenous undergraduate students at the University of Calgary experience their informal learning and library spaces. </a:t>
            </a:r>
          </a:p>
          <a:p>
            <a:pPr marL="0" indent="0">
              <a:buNone/>
            </a:pPr>
            <a:endParaRPr lang="en-US" sz="1200" dirty="0"/>
          </a:p>
          <a:p>
            <a:pPr marL="0" indent="0">
              <a:buNone/>
            </a:pPr>
            <a:r>
              <a:rPr lang="en-US" sz="1200" dirty="0"/>
              <a:t>Taylor Family Digital Library stock photo</a:t>
            </a:r>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08141297"/>
      </p:ext>
    </p:extLst>
  </p:cSld>
  <p:clrMapOvr>
    <a:masterClrMapping/>
  </p:clrMapOvr>
  <mc:AlternateContent xmlns:mc="http://schemas.openxmlformats.org/markup-compatibility/2006" xmlns:p14="http://schemas.microsoft.com/office/powerpoint/2010/main">
    <mc:Choice Requires="p14">
      <p:transition spd="slow" p14:dur="2000" advTm="59364"/>
    </mc:Choice>
    <mc:Fallback xmlns="">
      <p:transition spd="slow" advTm="59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CE9E4E-BBFE-9743-AC6F-E7ED94E934D4}"/>
              </a:ext>
            </a:extLst>
          </p:cNvPr>
          <p:cNvSpPr>
            <a:spLocks noGrp="1"/>
          </p:cNvSpPr>
          <p:nvPr>
            <p:ph type="title"/>
          </p:nvPr>
        </p:nvSpPr>
        <p:spPr>
          <a:xfrm>
            <a:off x="8366306" y="202018"/>
            <a:ext cx="3552351" cy="1177427"/>
          </a:xfrm>
        </p:spPr>
        <p:txBody>
          <a:bodyPr vert="horz" lIns="91440" tIns="45720" rIns="91440" bIns="45720" rtlCol="0" anchor="b">
            <a:normAutofit/>
          </a:bodyPr>
          <a:lstStyle/>
          <a:p>
            <a:pPr>
              <a:lnSpc>
                <a:spcPct val="90000"/>
              </a:lnSpc>
            </a:pPr>
            <a:r>
              <a:rPr lang="en-US" sz="3700" dirty="0">
                <a:solidFill>
                  <a:srgbClr val="C00000"/>
                </a:solidFill>
                <a:latin typeface="+mj-lt"/>
              </a:rPr>
              <a:t>Library Spaces &amp; Informal Learning</a:t>
            </a:r>
          </a:p>
        </p:txBody>
      </p:sp>
      <p:pic>
        <p:nvPicPr>
          <p:cNvPr id="7" name="Picture 6" descr="A picture containing indoor, floor, wall, room&#10;&#10;Description automatically generated">
            <a:extLst>
              <a:ext uri="{FF2B5EF4-FFF2-40B4-BE49-F238E27FC236}">
                <a16:creationId xmlns:a16="http://schemas.microsoft.com/office/drawing/2014/main" id="{47BAF054-FCBF-5F43-B0B6-A9D84E7A4628}"/>
              </a:ext>
            </a:extLst>
          </p:cNvPr>
          <p:cNvPicPr>
            <a:picLocks noChangeAspect="1"/>
          </p:cNvPicPr>
          <p:nvPr/>
        </p:nvPicPr>
        <p:blipFill rotWithShape="1">
          <a:blip r:embed="rId5"/>
          <a:srcRect r="502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E8AF578B-9890-3C48-9D5E-48CC87F3B4C9}"/>
              </a:ext>
            </a:extLst>
          </p:cNvPr>
          <p:cNvSpPr>
            <a:spLocks noGrp="1"/>
          </p:cNvSpPr>
          <p:nvPr>
            <p:ph idx="1"/>
          </p:nvPr>
        </p:nvSpPr>
        <p:spPr>
          <a:xfrm>
            <a:off x="8229600" y="1581461"/>
            <a:ext cx="3825765" cy="4819335"/>
          </a:xfrm>
        </p:spPr>
        <p:txBody>
          <a:bodyPr vert="horz" lIns="91440" tIns="45720" rIns="91440" bIns="45720" rtlCol="0">
            <a:normAutofit lnSpcReduction="10000"/>
          </a:bodyPr>
          <a:lstStyle/>
          <a:p>
            <a:r>
              <a:rPr lang="en-US" sz="2000" dirty="0"/>
              <a:t>Informal learning happens outside of the classroom</a:t>
            </a:r>
          </a:p>
          <a:p>
            <a:r>
              <a:rPr lang="en-US" sz="2000" dirty="0"/>
              <a:t>Informal learning spaces need to be student-centered</a:t>
            </a:r>
          </a:p>
          <a:p>
            <a:r>
              <a:rPr lang="en-US" sz="2000" dirty="0"/>
              <a:t>Students learn in different ways and therefore need different spaces, and they need different spaces for different learning tasks</a:t>
            </a:r>
          </a:p>
          <a:p>
            <a:r>
              <a:rPr lang="en-US" sz="2000" dirty="0"/>
              <a:t>Diversity of learning spaces</a:t>
            </a:r>
          </a:p>
          <a:p>
            <a:pPr lvl="1"/>
            <a:r>
              <a:rPr lang="en-US" sz="1600" dirty="0"/>
              <a:t>quiet spaces for studying, collaborative learning spaces, and social gathering spaces</a:t>
            </a:r>
          </a:p>
          <a:p>
            <a:pPr marL="0" indent="0">
              <a:buNone/>
            </a:pPr>
            <a:endParaRPr lang="en-US" sz="1400" dirty="0"/>
          </a:p>
          <a:p>
            <a:pPr marL="0" indent="0">
              <a:buNone/>
            </a:pPr>
            <a:r>
              <a:rPr lang="en-US" sz="1200" dirty="0"/>
              <a:t>Beatty (2017)</a:t>
            </a:r>
          </a:p>
          <a:p>
            <a:pPr marL="0" indent="0">
              <a:buNone/>
            </a:pPr>
            <a:r>
              <a:rPr lang="en-US" sz="1200" dirty="0"/>
              <a:t>Cunningham &amp; Walton (2016)</a:t>
            </a:r>
          </a:p>
          <a:p>
            <a:pPr marL="0" indent="0">
              <a:buNone/>
            </a:pPr>
            <a:r>
              <a:rPr lang="en-US" sz="1200" dirty="0"/>
              <a:t>Indigenous student photo</a:t>
            </a:r>
          </a:p>
          <a:p>
            <a:pPr marL="0" indent="0">
              <a:buNone/>
            </a:pPr>
            <a:endParaRPr lang="en-US" sz="1200" dirty="0"/>
          </a:p>
          <a:p>
            <a:endParaRPr lang="en-US" sz="1400" dirty="0"/>
          </a:p>
        </p:txBody>
      </p:sp>
      <p:sp>
        <p:nvSpPr>
          <p:cNvPr id="14" name="Rectangle 13">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
        <p:nvSpPr>
          <p:cNvPr id="5" name="TextBox 4">
            <a:extLst>
              <a:ext uri="{FF2B5EF4-FFF2-40B4-BE49-F238E27FC236}">
                <a16:creationId xmlns:a16="http://schemas.microsoft.com/office/drawing/2014/main" id="{81FF1626-2700-4D29-A506-1AD40C97C146}"/>
              </a:ext>
            </a:extLst>
          </p:cNvPr>
          <p:cNvSpPr txBox="1"/>
          <p:nvPr/>
        </p:nvSpPr>
        <p:spPr>
          <a:xfrm>
            <a:off x="8966447" y="6235700"/>
            <a:ext cx="184731" cy="369332"/>
          </a:xfrm>
          <a:prstGeom prst="rect">
            <a:avLst/>
          </a:prstGeom>
          <a:noFill/>
        </p:spPr>
        <p:txBody>
          <a:bodyPr wrap="none" rtlCol="0">
            <a:spAutoFit/>
          </a:bodyPr>
          <a:lstStyle/>
          <a:p>
            <a:endParaRPr lang="en-CA" dirty="0"/>
          </a:p>
        </p:txBody>
      </p:sp>
    </p:spTree>
    <p:extLst>
      <p:ext uri="{BB962C8B-B14F-4D97-AF65-F5344CB8AC3E}">
        <p14:creationId xmlns:p14="http://schemas.microsoft.com/office/powerpoint/2010/main" val="897218571"/>
      </p:ext>
    </p:extLst>
  </p:cSld>
  <p:clrMapOvr>
    <a:masterClrMapping/>
  </p:clrMapOvr>
  <mc:AlternateContent xmlns:mc="http://schemas.openxmlformats.org/markup-compatibility/2006" xmlns:p14="http://schemas.microsoft.com/office/powerpoint/2010/main">
    <mc:Choice Requires="p14">
      <p:transition spd="slow" p14:dur="2000" advTm="51218"/>
    </mc:Choice>
    <mc:Fallback xmlns="">
      <p:transition spd="slow" advTm="51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2041"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CE9E4E-BBFE-9743-AC6F-E7ED94E934D4}"/>
              </a:ext>
            </a:extLst>
          </p:cNvPr>
          <p:cNvSpPr>
            <a:spLocks noGrp="1"/>
          </p:cNvSpPr>
          <p:nvPr>
            <p:ph type="title"/>
          </p:nvPr>
        </p:nvSpPr>
        <p:spPr>
          <a:xfrm>
            <a:off x="8643193" y="489507"/>
            <a:ext cx="3091607" cy="1655483"/>
          </a:xfrm>
        </p:spPr>
        <p:txBody>
          <a:bodyPr vert="horz" lIns="91440" tIns="45720" rIns="91440" bIns="45720" rtlCol="0" anchor="b">
            <a:normAutofit/>
          </a:bodyPr>
          <a:lstStyle/>
          <a:p>
            <a:pPr>
              <a:lnSpc>
                <a:spcPct val="90000"/>
              </a:lnSpc>
            </a:pPr>
            <a:r>
              <a:rPr lang="en-US" sz="3400" dirty="0">
                <a:solidFill>
                  <a:srgbClr val="C00000"/>
                </a:solidFill>
                <a:latin typeface="+mj-lt"/>
              </a:rPr>
              <a:t>Indigenous Students and Learning Spaces</a:t>
            </a:r>
          </a:p>
        </p:txBody>
      </p:sp>
      <p:pic>
        <p:nvPicPr>
          <p:cNvPr id="6" name="Picture 5" descr="A picture containing indoor, window, building, metal&#10;&#10;Description automatically generated">
            <a:extLst>
              <a:ext uri="{FF2B5EF4-FFF2-40B4-BE49-F238E27FC236}">
                <a16:creationId xmlns:a16="http://schemas.microsoft.com/office/drawing/2014/main" id="{C424CAD5-11AD-1A40-BCBB-201E2586F068}"/>
              </a:ext>
            </a:extLst>
          </p:cNvPr>
          <p:cNvPicPr>
            <a:picLocks noChangeAspect="1"/>
          </p:cNvPicPr>
          <p:nvPr/>
        </p:nvPicPr>
        <p:blipFill rotWithShape="1">
          <a:blip r:embed="rId5"/>
          <a:srcRect l="5022"/>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E8AF578B-9890-3C48-9D5E-48CC87F3B4C9}"/>
              </a:ext>
            </a:extLst>
          </p:cNvPr>
          <p:cNvSpPr>
            <a:spLocks noGrp="1"/>
          </p:cNvSpPr>
          <p:nvPr>
            <p:ph idx="1"/>
          </p:nvPr>
        </p:nvSpPr>
        <p:spPr>
          <a:xfrm>
            <a:off x="8643193" y="2418408"/>
            <a:ext cx="3254517" cy="3540265"/>
          </a:xfrm>
        </p:spPr>
        <p:txBody>
          <a:bodyPr vert="horz" lIns="91440" tIns="45720" rIns="91440" bIns="45720" rtlCol="0">
            <a:normAutofit lnSpcReduction="10000"/>
          </a:bodyPr>
          <a:lstStyle/>
          <a:p>
            <a:pPr marL="0" indent="0">
              <a:buNone/>
            </a:pPr>
            <a:r>
              <a:rPr lang="en-US" sz="2000" dirty="0"/>
              <a:t>“Indigenous students must contend with this relationship of a colonially fixed learning environment on the surface of a multifaceted and dynamic perspective of Indigenous landscapes.”</a:t>
            </a:r>
          </a:p>
          <a:p>
            <a:pPr marL="0" indent="0">
              <a:buNone/>
            </a:pPr>
            <a:endParaRPr lang="en-US" sz="2000" dirty="0"/>
          </a:p>
          <a:p>
            <a:pPr marL="0" indent="0">
              <a:buNone/>
            </a:pPr>
            <a:r>
              <a:rPr lang="en-US" sz="1200" dirty="0"/>
              <a:t>(Brown, 2019)</a:t>
            </a:r>
          </a:p>
          <a:p>
            <a:pPr marL="0" indent="0">
              <a:buNone/>
            </a:pPr>
            <a:endParaRPr lang="en-US" sz="1200" dirty="0"/>
          </a:p>
          <a:p>
            <a:pPr marL="0" indent="0">
              <a:buNone/>
            </a:pPr>
            <a:r>
              <a:rPr lang="en-US" sz="1200" dirty="0"/>
              <a:t>Indigenous student photo</a:t>
            </a:r>
          </a:p>
          <a:p>
            <a:endParaRPr lang="en-US" sz="2000" dirty="0"/>
          </a:p>
          <a:p>
            <a:endParaRPr lang="en-US" sz="2000" dirty="0"/>
          </a:p>
          <a:p>
            <a:endParaRPr lang="en-US" sz="2000" dirty="0"/>
          </a:p>
        </p:txBody>
      </p:sp>
      <p:sp>
        <p:nvSpPr>
          <p:cNvPr id="13" name="Rectangle 12">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795470684"/>
      </p:ext>
    </p:extLst>
  </p:cSld>
  <p:clrMapOvr>
    <a:masterClrMapping/>
  </p:clrMapOvr>
  <mc:AlternateContent xmlns:mc="http://schemas.openxmlformats.org/markup-compatibility/2006" xmlns:p14="http://schemas.microsoft.com/office/powerpoint/2010/main">
    <mc:Choice Requires="p14">
      <p:transition spd="slow" p14:dur="2000" advTm="29969"/>
    </mc:Choice>
    <mc:Fallback xmlns="">
      <p:transition spd="slow" advTm="29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628" y="463968"/>
            <a:ext cx="9724372" cy="704434"/>
          </a:xfrm>
        </p:spPr>
        <p:txBody>
          <a:bodyPr>
            <a:normAutofit/>
          </a:bodyPr>
          <a:lstStyle/>
          <a:p>
            <a:r>
              <a:rPr lang="en-CA" sz="2800" dirty="0"/>
              <a:t>Photovoice: Community-based Participatory Research (CBPR)</a:t>
            </a:r>
          </a:p>
        </p:txBody>
      </p:sp>
      <p:sp>
        <p:nvSpPr>
          <p:cNvPr id="3" name="Content Placeholder 2"/>
          <p:cNvSpPr>
            <a:spLocks noGrp="1"/>
          </p:cNvSpPr>
          <p:nvPr>
            <p:ph idx="1"/>
          </p:nvPr>
        </p:nvSpPr>
        <p:spPr>
          <a:xfrm>
            <a:off x="562628" y="1398291"/>
            <a:ext cx="5717149" cy="4778525"/>
          </a:xfrm>
          <a:ln>
            <a:solidFill>
              <a:srgbClr val="C00000"/>
            </a:solidFill>
          </a:ln>
        </p:spPr>
        <p:txBody>
          <a:bodyPr lIns="91440" tIns="45720" rIns="91440" bIns="45720" anchor="t"/>
          <a:lstStyle/>
          <a:p>
            <a:r>
              <a:rPr lang="en-CA" b="1" dirty="0"/>
              <a:t>We selected a research methodology that places students’ voices at the centre of the research. </a:t>
            </a:r>
          </a:p>
          <a:p>
            <a:r>
              <a:rPr lang="en-CA" dirty="0"/>
              <a:t>We are non-Indigenous librarians and educators who are novices in Indigenous Ways of Knowing.</a:t>
            </a:r>
            <a:endParaRPr lang="en-CA" dirty="0">
              <a:cs typeface="Calibri"/>
            </a:endParaRPr>
          </a:p>
          <a:p>
            <a:r>
              <a:rPr lang="en-CA" dirty="0"/>
              <a:t>CBPR has the potential to contribute to efforts to decolonize the university-Indigenous community relationship. </a:t>
            </a:r>
            <a:r>
              <a:rPr lang="en-CA" sz="1050" dirty="0"/>
              <a:t>(</a:t>
            </a:r>
            <a:r>
              <a:rPr lang="en-CA" sz="1050" dirty="0" err="1"/>
              <a:t>Castleden</a:t>
            </a:r>
            <a:r>
              <a:rPr lang="en-CA" sz="1050" dirty="0"/>
              <a:t> &amp; Garvin, 2008)</a:t>
            </a:r>
            <a:endParaRPr lang="en-CA" sz="1050" dirty="0">
              <a:cs typeface="Calibri"/>
            </a:endParaRPr>
          </a:p>
        </p:txBody>
      </p:sp>
      <p:pic>
        <p:nvPicPr>
          <p:cNvPr id="5" name="Picture 5" descr="A picture containing building, window, photo, long&#10;&#10;Description automatically generated">
            <a:extLst>
              <a:ext uri="{FF2B5EF4-FFF2-40B4-BE49-F238E27FC236}">
                <a16:creationId xmlns:a16="http://schemas.microsoft.com/office/drawing/2014/main" id="{149F9CEA-12F0-40FD-867C-379F7CE24222}"/>
              </a:ext>
            </a:extLst>
          </p:cNvPr>
          <p:cNvPicPr>
            <a:picLocks noChangeAspect="1"/>
          </p:cNvPicPr>
          <p:nvPr/>
        </p:nvPicPr>
        <p:blipFill>
          <a:blip r:embed="rId5"/>
          <a:stretch>
            <a:fillRect/>
          </a:stretch>
        </p:blipFill>
        <p:spPr>
          <a:xfrm>
            <a:off x="6678275" y="1398291"/>
            <a:ext cx="4951097" cy="3705936"/>
          </a:xfrm>
          <a:prstGeom prst="rect">
            <a:avLst/>
          </a:prstGeom>
        </p:spPr>
      </p:pic>
      <p:sp>
        <p:nvSpPr>
          <p:cNvPr id="6" name="TextBox 5">
            <a:extLst>
              <a:ext uri="{FF2B5EF4-FFF2-40B4-BE49-F238E27FC236}">
                <a16:creationId xmlns:a16="http://schemas.microsoft.com/office/drawing/2014/main" id="{77FCE8BC-9841-46FE-9CBB-56C9378421A1}"/>
              </a:ext>
            </a:extLst>
          </p:cNvPr>
          <p:cNvSpPr txBox="1"/>
          <p:nvPr/>
        </p:nvSpPr>
        <p:spPr>
          <a:xfrm rot="10800000" flipH="1" flipV="1">
            <a:off x="6678275" y="5007265"/>
            <a:ext cx="4951097" cy="1169551"/>
          </a:xfrm>
          <a:prstGeom prst="rect">
            <a:avLst/>
          </a:prstGeom>
          <a:solidFill>
            <a:schemeClr val="bg2">
              <a:lumMod val="20000"/>
              <a:lumOff val="80000"/>
            </a:schemeClr>
          </a:solidFill>
          <a:ln>
            <a:solidFill>
              <a:srgbClr val="C0000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dirty="0">
                <a:latin typeface="+mj-lt"/>
                <a:cs typeface="Calibri Light" panose="020F0302020204030204" pitchFamily="34" charset="0"/>
              </a:rPr>
              <a:t>"I worry sometimes about losing myself. As an Indigenous person coming to an educational institution, I'm always riding that line and existing in both worlds“</a:t>
            </a:r>
          </a:p>
          <a:p>
            <a:endParaRPr lang="en-US" sz="1400" i="1" dirty="0">
              <a:latin typeface="+mj-lt"/>
              <a:cs typeface="Calibri Light" panose="020F0302020204030204" pitchFamily="34" charset="0"/>
            </a:endParaRPr>
          </a:p>
          <a:p>
            <a:r>
              <a:rPr lang="en-US" sz="1400" dirty="0">
                <a:latin typeface="+mj-lt"/>
                <a:cs typeface="Calibri Light" panose="020F0302020204030204" pitchFamily="34" charset="0"/>
              </a:rPr>
              <a:t>Indigenous student voice &amp; photo</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71326566"/>
      </p:ext>
    </p:extLst>
  </p:cSld>
  <p:clrMapOvr>
    <a:masterClrMapping/>
  </p:clrMapOvr>
  <mc:AlternateContent xmlns:mc="http://schemas.openxmlformats.org/markup-compatibility/2006" xmlns:p14="http://schemas.microsoft.com/office/powerpoint/2010/main">
    <mc:Choice Requires="p14">
      <p:transition spd="slow" p14:dur="2000" advTm="32372"/>
    </mc:Choice>
    <mc:Fallback xmlns="">
      <p:transition spd="slow" advTm="32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7248A4-2102-4F64-8F16-1F50A429D50D}"/>
              </a:ext>
            </a:extLst>
          </p:cNvPr>
          <p:cNvSpPr>
            <a:spLocks noGrp="1"/>
          </p:cNvSpPr>
          <p:nvPr>
            <p:ph type="sldNum" sz="quarter" idx="12"/>
          </p:nvPr>
        </p:nvSpPr>
        <p:spPr/>
        <p:txBody>
          <a:bodyPr/>
          <a:lstStyle/>
          <a:p>
            <a:endParaRPr lang="en-CA" dirty="0"/>
          </a:p>
        </p:txBody>
      </p:sp>
      <p:sp>
        <p:nvSpPr>
          <p:cNvPr id="3" name="TextBox 2">
            <a:extLst>
              <a:ext uri="{FF2B5EF4-FFF2-40B4-BE49-F238E27FC236}">
                <a16:creationId xmlns:a16="http://schemas.microsoft.com/office/drawing/2014/main" id="{DCFD527B-39A2-4C39-BCC2-1C2D118328EC}"/>
              </a:ext>
            </a:extLst>
          </p:cNvPr>
          <p:cNvSpPr txBox="1"/>
          <p:nvPr/>
        </p:nvSpPr>
        <p:spPr>
          <a:xfrm>
            <a:off x="425616" y="132195"/>
            <a:ext cx="3753192" cy="5940088"/>
          </a:xfrm>
          <a:prstGeom prst="rect">
            <a:avLst/>
          </a:prstGeom>
          <a:noFill/>
          <a:ln>
            <a:solidFill>
              <a:schemeClr val="accent1"/>
            </a:solidFill>
          </a:ln>
        </p:spPr>
        <p:txBody>
          <a:bodyPr wrap="square" lIns="91440" tIns="45720" rIns="91440" bIns="45720" rtlCol="0" anchor="t">
            <a:spAutoFit/>
          </a:bodyPr>
          <a:lstStyle/>
          <a:p>
            <a:r>
              <a:rPr lang="en-CA" sz="2400" b="1" dirty="0"/>
              <a:t>Student Recruitment </a:t>
            </a:r>
          </a:p>
          <a:p>
            <a:endParaRPr lang="en-CA" dirty="0"/>
          </a:p>
          <a:p>
            <a:pPr marL="285750" indent="-285750">
              <a:buFont typeface="Arial" panose="020B0604020202020204" pitchFamily="34" charset="0"/>
              <a:buChar char="•"/>
            </a:pPr>
            <a:r>
              <a:rPr lang="en-CA" sz="2000" dirty="0">
                <a:cs typeface="Calibri"/>
              </a:rPr>
              <a:t>We aimed to recruit 8-10 students. </a:t>
            </a:r>
            <a:endParaRPr lang="en-CA" sz="2000" dirty="0"/>
          </a:p>
          <a:p>
            <a:pPr marL="285750" indent="-285750">
              <a:buFont typeface="Arial" panose="020B0604020202020204" pitchFamily="34" charset="0"/>
              <a:buChar char="•"/>
            </a:pPr>
            <a:r>
              <a:rPr lang="en-CA" sz="2000" dirty="0">
                <a:cs typeface="Calibri"/>
              </a:rPr>
              <a:t>After a vigorous recruitment effort we recruited </a:t>
            </a:r>
            <a:r>
              <a:rPr lang="en-CA" sz="2000" dirty="0"/>
              <a:t>three Indigenous undergraduate students. </a:t>
            </a:r>
          </a:p>
          <a:p>
            <a:pPr marL="285750" indent="-285750">
              <a:buFont typeface="Arial" panose="020B0604020202020204" pitchFamily="34" charset="0"/>
              <a:buChar char="•"/>
            </a:pPr>
            <a:r>
              <a:rPr lang="en-CA" sz="2000" dirty="0"/>
              <a:t>We  conducted a pre-study interview on their preferred learning, and their motivation.  </a:t>
            </a:r>
            <a:endParaRPr lang="en-CA" sz="2000" dirty="0">
              <a:cs typeface="Calibri"/>
            </a:endParaRPr>
          </a:p>
          <a:p>
            <a:pPr marL="285750" indent="-285750">
              <a:buFont typeface="Arial" panose="020B0604020202020204" pitchFamily="34" charset="0"/>
              <a:buChar char="•"/>
            </a:pPr>
            <a:r>
              <a:rPr lang="en-CA" sz="2000" dirty="0">
                <a:cs typeface="Calibri"/>
              </a:rPr>
              <a:t>The three students were equally engaged in the project, wanting to learn and to contribute to change on campus. </a:t>
            </a:r>
          </a:p>
          <a:p>
            <a:pPr marL="285750" indent="-285750">
              <a:buFont typeface="Arial" panose="020B0604020202020204" pitchFamily="34" charset="0"/>
              <a:buChar char="•"/>
            </a:pPr>
            <a:r>
              <a:rPr lang="en-CA" sz="2000" dirty="0">
                <a:cs typeface="Calibri"/>
              </a:rPr>
              <a:t>Significantly none were familiar with the library spaces. </a:t>
            </a:r>
          </a:p>
          <a:p>
            <a:endParaRPr lang="en-CA" dirty="0"/>
          </a:p>
        </p:txBody>
      </p:sp>
      <p:pic>
        <p:nvPicPr>
          <p:cNvPr id="5" name="Picture 5" descr="A statue of a bear in the snow&#10;&#10;Description automatically generated">
            <a:extLst>
              <a:ext uri="{FF2B5EF4-FFF2-40B4-BE49-F238E27FC236}">
                <a16:creationId xmlns:a16="http://schemas.microsoft.com/office/drawing/2014/main" id="{19DBA4B8-FDC9-4BC9-8D54-09785ED7CE66}"/>
              </a:ext>
            </a:extLst>
          </p:cNvPr>
          <p:cNvPicPr>
            <a:picLocks noChangeAspect="1"/>
          </p:cNvPicPr>
          <p:nvPr/>
        </p:nvPicPr>
        <p:blipFill>
          <a:blip r:embed="rId5"/>
          <a:stretch>
            <a:fillRect/>
          </a:stretch>
        </p:blipFill>
        <p:spPr>
          <a:xfrm>
            <a:off x="4501696" y="302359"/>
            <a:ext cx="7588330" cy="4682562"/>
          </a:xfrm>
          <a:prstGeom prst="rect">
            <a:avLst/>
          </a:prstGeom>
        </p:spPr>
      </p:pic>
      <p:sp>
        <p:nvSpPr>
          <p:cNvPr id="6" name="TextBox 5">
            <a:extLst>
              <a:ext uri="{FF2B5EF4-FFF2-40B4-BE49-F238E27FC236}">
                <a16:creationId xmlns:a16="http://schemas.microsoft.com/office/drawing/2014/main" id="{22A6ECB0-3726-4E66-987E-3EB0B13F2A54}"/>
              </a:ext>
            </a:extLst>
          </p:cNvPr>
          <p:cNvSpPr txBox="1"/>
          <p:nvPr/>
        </p:nvSpPr>
        <p:spPr>
          <a:xfrm>
            <a:off x="4501696" y="4996368"/>
            <a:ext cx="7588330" cy="1061829"/>
          </a:xfrm>
          <a:prstGeom prst="rect">
            <a:avLst/>
          </a:prstGeom>
          <a:solidFill>
            <a:schemeClr val="bg2">
              <a:lumMod val="20000"/>
              <a:lumOff val="80000"/>
            </a:schemeClr>
          </a:solidFill>
          <a:ln>
            <a:solidFill>
              <a:srgbClr val="C00000"/>
            </a:solidFill>
          </a:ln>
        </p:spPr>
        <p:txBody>
          <a:bodyPr wrap="square" rtlCol="0">
            <a:spAutoFit/>
          </a:bodyPr>
          <a:lstStyle/>
          <a:p>
            <a:pPr>
              <a:lnSpc>
                <a:spcPct val="150000"/>
              </a:lnSpc>
            </a:pPr>
            <a:r>
              <a:rPr lang="en-CA" sz="1400" i="1" dirty="0">
                <a:solidFill>
                  <a:srgbClr val="222222"/>
                </a:solidFill>
                <a:latin typeface="+mj-lt"/>
                <a:ea typeface="Calibri" panose="020F0502020204030204" pitchFamily="34" charset="0"/>
                <a:cs typeface="Calibri"/>
              </a:rPr>
              <a:t>"I volunteer a lot, and I want to stay connected to my culture“</a:t>
            </a:r>
          </a:p>
          <a:p>
            <a:r>
              <a:rPr lang="en-CA" sz="1400" i="1" dirty="0">
                <a:solidFill>
                  <a:srgbClr val="222222"/>
                </a:solidFill>
                <a:latin typeface="+mj-lt"/>
                <a:ea typeface="Calibri" panose="020F0502020204030204" pitchFamily="34" charset="0"/>
                <a:cs typeface="Calibri"/>
              </a:rPr>
              <a:t>"I can change the school for others, so it won't be like when my grandma came here.“</a:t>
            </a:r>
          </a:p>
          <a:p>
            <a:endParaRPr lang="en-CA" sz="1400" i="1" dirty="0">
              <a:solidFill>
                <a:srgbClr val="222222"/>
              </a:solidFill>
              <a:latin typeface="+mj-lt"/>
              <a:ea typeface="Calibri" panose="020F0502020204030204" pitchFamily="34" charset="0"/>
              <a:cs typeface="Calibri"/>
            </a:endParaRPr>
          </a:p>
          <a:p>
            <a:r>
              <a:rPr lang="en-CA" sz="1400" dirty="0">
                <a:solidFill>
                  <a:srgbClr val="222222"/>
                </a:solidFill>
                <a:latin typeface="+mj-lt"/>
                <a:ea typeface="Calibri" panose="020F0502020204030204" pitchFamily="34" charset="0"/>
                <a:cs typeface="Calibri"/>
              </a:rPr>
              <a:t>Indigenous student voice &amp; photo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31500449"/>
      </p:ext>
    </p:extLst>
  </p:cSld>
  <p:clrMapOvr>
    <a:masterClrMapping/>
  </p:clrMapOvr>
  <mc:AlternateContent xmlns:mc="http://schemas.openxmlformats.org/markup-compatibility/2006" xmlns:p14="http://schemas.microsoft.com/office/powerpoint/2010/main">
    <mc:Choice Requires="p14">
      <p:transition spd="slow" p14:dur="2000" advTm="33346"/>
    </mc:Choice>
    <mc:Fallback xmlns="">
      <p:transition spd="slow" advTm="33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UCalgary 2">
      <a:dk1>
        <a:srgbClr val="000000"/>
      </a:dk1>
      <a:lt1>
        <a:srgbClr val="FFFFFF"/>
      </a:lt1>
      <a:dk2>
        <a:srgbClr val="8C857B"/>
      </a:dk2>
      <a:lt2>
        <a:srgbClr val="C3BFB6"/>
      </a:lt2>
      <a:accent1>
        <a:srgbClr val="EE2C2A"/>
      </a:accent1>
      <a:accent2>
        <a:srgbClr val="FFA300"/>
      </a:accent2>
      <a:accent3>
        <a:srgbClr val="FF671F"/>
      </a:accent3>
      <a:accent4>
        <a:srgbClr val="46A67B"/>
      </a:accent4>
      <a:accent5>
        <a:srgbClr val="EC0971"/>
      </a:accent5>
      <a:accent6>
        <a:srgbClr val="9C0533"/>
      </a:accent6>
      <a:hlink>
        <a:srgbClr val="D6001C"/>
      </a:hlink>
      <a:folHlink>
        <a:srgbClr val="8C857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nservative - Widescreen" id="{1FDA4292-5ABC-2347-8AEC-8713E981E356}" vid="{2CAB1A43-65EA-6D44-BFF7-FD9BC8254A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CABB383AC4F74A887EBC85A1995C46" ma:contentTypeVersion="7" ma:contentTypeDescription="Create a new document." ma:contentTypeScope="" ma:versionID="a89b431a97cf840ee84583f1ffa52c08">
  <xsd:schema xmlns:xsd="http://www.w3.org/2001/XMLSchema" xmlns:xs="http://www.w3.org/2001/XMLSchema" xmlns:p="http://schemas.microsoft.com/office/2006/metadata/properties" xmlns:ns3="405a6415-8129-4873-921a-a77de8275e85" xmlns:ns4="15b2d73d-3f9e-497b-9542-467b139aba5c" targetNamespace="http://schemas.microsoft.com/office/2006/metadata/properties" ma:root="true" ma:fieldsID="ac5a79061d3a4a4331d5a437910c37ce" ns3:_="" ns4:_="">
    <xsd:import namespace="405a6415-8129-4873-921a-a77de8275e85"/>
    <xsd:import namespace="15b2d73d-3f9e-497b-9542-467b139aba5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5a6415-8129-4873-921a-a77de8275e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5b2d73d-3f9e-497b-9542-467b139aba5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6ABDF2-BD05-4010-80BA-3DB41DBF867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C67106BD-A5E8-430C-905E-71B93B629A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5a6415-8129-4873-921a-a77de8275e85"/>
    <ds:schemaRef ds:uri="15b2d73d-3f9e-497b-9542-467b139aba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1379BBF-6672-4ABD-B16E-D222A38B6B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422</TotalTime>
  <Words>1799</Words>
  <Application>Microsoft Office PowerPoint</Application>
  <PresentationFormat>Widescreen</PresentationFormat>
  <Paragraphs>188</Paragraphs>
  <Slides>22</Slides>
  <Notes>20</Notes>
  <HiddenSlides>0</HiddenSlides>
  <MMClips>22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Indigenizing Library Spaces Using Photovoice Methodology </vt:lpstr>
      <vt:lpstr>PowerPoint Presentation</vt:lpstr>
      <vt:lpstr>In this session we will  </vt:lpstr>
      <vt:lpstr>Purpose and Background</vt:lpstr>
      <vt:lpstr>Library Spaces &amp; Informal Learning</vt:lpstr>
      <vt:lpstr>Indigenous Students and Learning Spaces</vt:lpstr>
      <vt:lpstr>Photovoice: Community-based Participatory Research (CBPR)</vt:lpstr>
      <vt:lpstr>PowerPoint Presentation</vt:lpstr>
      <vt:lpstr>Photovoice : Building relationships through workshops</vt:lpstr>
      <vt:lpstr>Photovoice: Value</vt:lpstr>
      <vt:lpstr>Our Workshops.  Getting to know one another, sharing a meal, developing our research question as co-researchers, and defining how to “work together in a good way”</vt:lpstr>
      <vt:lpstr>PowerPoint Presentation</vt:lpstr>
      <vt:lpstr>PowerPoint Presentation</vt:lpstr>
      <vt:lpstr>Findings &amp; Implications: Indigenous students as learners</vt:lpstr>
      <vt:lpstr>And then came Covid</vt:lpstr>
      <vt:lpstr>THEME:  Nature    Can we see ourselves in this space?     The [mountains] allow us to flourish within their space.    The university can do that for us.   They [the University] can allow us to flourish within that space and provide us the opportunity to do so, and the space to do so. </vt:lpstr>
      <vt:lpstr>PowerPoint Presentation</vt:lpstr>
      <vt:lpstr>PowerPoint Presentation</vt:lpstr>
      <vt:lpstr>Stop! and start the conversation</vt:lpstr>
      <vt:lpstr>PowerPoint Presentation</vt:lpstr>
      <vt:lpstr>Acknowledgements &amp; Appreciation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Lynne Jeffs</dc:creator>
  <cp:lastModifiedBy>Cheryl Lynne Jeffs</cp:lastModifiedBy>
  <cp:revision>34</cp:revision>
  <dcterms:created xsi:type="dcterms:W3CDTF">2020-12-05T00:03:58Z</dcterms:created>
  <dcterms:modified xsi:type="dcterms:W3CDTF">2020-12-09T14:40:06Z</dcterms:modified>
</cp:coreProperties>
</file>