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8" r:id="rId3"/>
    <p:sldId id="268" r:id="rId4"/>
    <p:sldId id="264" r:id="rId5"/>
    <p:sldId id="261" r:id="rId6"/>
    <p:sldId id="265" r:id="rId7"/>
    <p:sldId id="269" r:id="rId8"/>
    <p:sldId id="270" r:id="rId9"/>
    <p:sldId id="271" r:id="rId10"/>
    <p:sldId id="263" r:id="rId11"/>
    <p:sldId id="272" r:id="rId12"/>
    <p:sldId id="273" r:id="rId13"/>
    <p:sldId id="259" r:id="rId14"/>
    <p:sldId id="274" r:id="rId15"/>
    <p:sldId id="275" r:id="rId16"/>
    <p:sldId id="276" r:id="rId17"/>
    <p:sldId id="262" r:id="rId18"/>
    <p:sldId id="278" r:id="rId19"/>
    <p:sldId id="277" r:id="rId20"/>
    <p:sldId id="257" r:id="rId21"/>
  </p:sldIdLst>
  <p:sldSz cx="9144000" cy="5143500" type="screen16x9"/>
  <p:notesSz cx="6858000" cy="9144000"/>
  <p:embeddedFontLst>
    <p:embeddedFont>
      <p:font typeface="Faustina"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Lobster" panose="020B0604020202020204" charset="0"/>
      <p:regular r:id="rId31"/>
    </p:embeddedFont>
    <p:embeddedFont>
      <p:font typeface="EB Garamond" panose="020B0604020202020204" charset="0"/>
      <p:regular r:id="rId32"/>
      <p:bold r:id="rId33"/>
      <p:italic r:id="rId34"/>
      <p:boldItalic r:id="rId35"/>
    </p:embeddedFont>
    <p:embeddedFont>
      <p:font typeface="Roboto" panose="020B0604020202020204" charset="0"/>
      <p:regular r:id="rId36"/>
      <p:bold r:id="rId37"/>
      <p:italic r:id="rId38"/>
      <p:boldItalic r:id="rId39"/>
    </p:embeddedFont>
    <p:embeddedFont>
      <p:font typeface="EB Garamond"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F0AB9-0D66-644D-E2F8-F4F2172EABD8}" v="5" dt="2020-11-28T13:02:25.202"/>
    <p1510:client id="{53C9F536-1A65-E5B3-F56E-C2B939A1E533}" v="11" dt="2020-11-28T12:58:57.436"/>
    <p1510:client id="{8E711417-5857-AE2B-29DD-B83060DB08B5}" v="15" dt="2020-11-25T21:16:20.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39" autoAdjust="0"/>
  </p:normalViewPr>
  <p:slideViewPr>
    <p:cSldViewPr snapToGrid="0">
      <p:cViewPr varScale="1">
        <p:scale>
          <a:sx n="83" d="100"/>
          <a:sy n="83" d="100"/>
        </p:scale>
        <p:origin x="426" y="51"/>
      </p:cViewPr>
      <p:guideLst>
        <p:guide orient="horz" pos="1620"/>
        <p:guide pos="2880"/>
      </p:guideLst>
    </p:cSldViewPr>
  </p:slideViewPr>
  <p:notesTextViewPr>
    <p:cViewPr>
      <p:scale>
        <a:sx n="1" d="1"/>
        <a:sy n="1" d="1"/>
      </p:scale>
      <p:origin x="0" y="0"/>
    </p:cViewPr>
  </p:notesText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B. Turner" userId="S::tuf56901@temple.edu::9ba5e20e-de68-411d-98fd-7fd5e190db7c" providerId="AD" clId="Web-{53C9F536-1A65-E5B3-F56E-C2B939A1E533}"/>
    <pc:docChg chg="addSld modSld">
      <pc:chgData name="Nancy B. Turner" userId="S::tuf56901@temple.edu::9ba5e20e-de68-411d-98fd-7fd5e190db7c" providerId="AD" clId="Web-{53C9F536-1A65-E5B3-F56E-C2B939A1E533}" dt="2020-11-28T12:58:57.436" v="9" actId="1076"/>
      <pc:docMkLst>
        <pc:docMk/>
      </pc:docMkLst>
      <pc:sldChg chg="delSp">
        <pc:chgData name="Nancy B. Turner" userId="S::tuf56901@temple.edu::9ba5e20e-de68-411d-98fd-7fd5e190db7c" providerId="AD" clId="Web-{53C9F536-1A65-E5B3-F56E-C2B939A1E533}" dt="2020-11-28T12:57:50.512" v="0"/>
        <pc:sldMkLst>
          <pc:docMk/>
          <pc:sldMk cId="2569662326" sldId="277"/>
        </pc:sldMkLst>
        <pc:picChg chg="del">
          <ac:chgData name="Nancy B. Turner" userId="S::tuf56901@temple.edu::9ba5e20e-de68-411d-98fd-7fd5e190db7c" providerId="AD" clId="Web-{53C9F536-1A65-E5B3-F56E-C2B939A1E533}" dt="2020-11-28T12:57:50.512" v="0"/>
          <ac:picMkLst>
            <pc:docMk/>
            <pc:sldMk cId="2569662326" sldId="277"/>
            <ac:picMk id="5" creationId="{5CD27BB9-2A84-461F-9994-4B55731CF1D0}"/>
          </ac:picMkLst>
        </pc:picChg>
      </pc:sldChg>
      <pc:sldChg chg="addSp delSp modSp new">
        <pc:chgData name="Nancy B. Turner" userId="S::tuf56901@temple.edu::9ba5e20e-de68-411d-98fd-7fd5e190db7c" providerId="AD" clId="Web-{53C9F536-1A65-E5B3-F56E-C2B939A1E533}" dt="2020-11-28T12:58:57.436" v="9" actId="1076"/>
        <pc:sldMkLst>
          <pc:docMk/>
          <pc:sldMk cId="2046530396" sldId="278"/>
        </pc:sldMkLst>
        <pc:spChg chg="del">
          <ac:chgData name="Nancy B. Turner" userId="S::tuf56901@temple.edu::9ba5e20e-de68-411d-98fd-7fd5e190db7c" providerId="AD" clId="Web-{53C9F536-1A65-E5B3-F56E-C2B939A1E533}" dt="2020-11-28T12:58:22.263" v="3"/>
          <ac:spMkLst>
            <pc:docMk/>
            <pc:sldMk cId="2046530396" sldId="278"/>
            <ac:spMk id="2" creationId="{539A9DCC-401A-485A-89F2-C93A9D31D68C}"/>
          </ac:spMkLst>
        </pc:spChg>
        <pc:spChg chg="add mod">
          <ac:chgData name="Nancy B. Turner" userId="S::tuf56901@temple.edu::9ba5e20e-de68-411d-98fd-7fd5e190db7c" providerId="AD" clId="Web-{53C9F536-1A65-E5B3-F56E-C2B939A1E533}" dt="2020-11-28T12:58:57.436" v="9" actId="1076"/>
          <ac:spMkLst>
            <pc:docMk/>
            <pc:sldMk cId="2046530396" sldId="278"/>
            <ac:spMk id="4" creationId="{C488431F-77C3-4B44-83C7-5C40BBA38D40}"/>
          </ac:spMkLst>
        </pc:spChg>
        <pc:picChg chg="add mod">
          <ac:chgData name="Nancy B. Turner" userId="S::tuf56901@temple.edu::9ba5e20e-de68-411d-98fd-7fd5e190db7c" providerId="AD" clId="Web-{53C9F536-1A65-E5B3-F56E-C2B939A1E533}" dt="2020-11-28T12:58:34.576" v="5" actId="1076"/>
          <ac:picMkLst>
            <pc:docMk/>
            <pc:sldMk cId="2046530396" sldId="278"/>
            <ac:picMk id="3" creationId="{0DD44043-8BFE-4D3B-AE9A-18F561EAAC6B}"/>
          </ac:picMkLst>
        </pc:picChg>
      </pc:sldChg>
    </pc:docChg>
  </pc:docChgLst>
  <pc:docChgLst>
    <pc:chgData name="Nancy B. Turner" userId="S::tuf56901@temple.edu::9ba5e20e-de68-411d-98fd-7fd5e190db7c" providerId="AD" clId="Web-{8E711417-5857-AE2B-29DD-B83060DB08B5}"/>
    <pc:docChg chg="modSld">
      <pc:chgData name="Nancy B. Turner" userId="S::tuf56901@temple.edu::9ba5e20e-de68-411d-98fd-7fd5e190db7c" providerId="AD" clId="Web-{8E711417-5857-AE2B-29DD-B83060DB08B5}" dt="2020-11-25T21:19:51.838" v="882"/>
      <pc:docMkLst>
        <pc:docMk/>
      </pc:docMkLst>
      <pc:sldChg chg="modNotes">
        <pc:chgData name="Nancy B. Turner" userId="S::tuf56901@temple.edu::9ba5e20e-de68-411d-98fd-7fd5e190db7c" providerId="AD" clId="Web-{8E711417-5857-AE2B-29DD-B83060DB08B5}" dt="2020-11-25T21:08:27.037" v="662"/>
        <pc:sldMkLst>
          <pc:docMk/>
          <pc:sldMk cId="0" sldId="259"/>
        </pc:sldMkLst>
      </pc:sldChg>
      <pc:sldChg chg="modNotes">
        <pc:chgData name="Nancy B. Turner" userId="S::tuf56901@temple.edu::9ba5e20e-de68-411d-98fd-7fd5e190db7c" providerId="AD" clId="Web-{8E711417-5857-AE2B-29DD-B83060DB08B5}" dt="2020-11-25T20:52:46.182" v="311"/>
        <pc:sldMkLst>
          <pc:docMk/>
          <pc:sldMk cId="0" sldId="261"/>
        </pc:sldMkLst>
      </pc:sldChg>
      <pc:sldChg chg="modNotes">
        <pc:chgData name="Nancy B. Turner" userId="S::tuf56901@temple.edu::9ba5e20e-de68-411d-98fd-7fd5e190db7c" providerId="AD" clId="Web-{8E711417-5857-AE2B-29DD-B83060DB08B5}" dt="2020-11-25T21:19:51.838" v="882"/>
        <pc:sldMkLst>
          <pc:docMk/>
          <pc:sldMk cId="0" sldId="262"/>
        </pc:sldMkLst>
      </pc:sldChg>
      <pc:sldChg chg="modNotes">
        <pc:chgData name="Nancy B. Turner" userId="S::tuf56901@temple.edu::9ba5e20e-de68-411d-98fd-7fd5e190db7c" providerId="AD" clId="Web-{8E711417-5857-AE2B-29DD-B83060DB08B5}" dt="2020-11-25T21:00:08.054" v="497"/>
        <pc:sldMkLst>
          <pc:docMk/>
          <pc:sldMk cId="0" sldId="263"/>
        </pc:sldMkLst>
      </pc:sldChg>
      <pc:sldChg chg="modNotes">
        <pc:chgData name="Nancy B. Turner" userId="S::tuf56901@temple.edu::9ba5e20e-de68-411d-98fd-7fd5e190db7c" providerId="AD" clId="Web-{8E711417-5857-AE2B-29DD-B83060DB08B5}" dt="2020-11-25T20:51:50.758" v="271"/>
        <pc:sldMkLst>
          <pc:docMk/>
          <pc:sldMk cId="3361862484" sldId="264"/>
        </pc:sldMkLst>
      </pc:sldChg>
      <pc:sldChg chg="modNotes">
        <pc:chgData name="Nancy B. Turner" userId="S::tuf56901@temple.edu::9ba5e20e-de68-411d-98fd-7fd5e190db7c" providerId="AD" clId="Web-{8E711417-5857-AE2B-29DD-B83060DB08B5}" dt="2020-11-25T20:53:42.308" v="385"/>
        <pc:sldMkLst>
          <pc:docMk/>
          <pc:sldMk cId="3872228274" sldId="265"/>
        </pc:sldMkLst>
      </pc:sldChg>
      <pc:sldChg chg="modNotes">
        <pc:chgData name="Nancy B. Turner" userId="S::tuf56901@temple.edu::9ba5e20e-de68-411d-98fd-7fd5e190db7c" providerId="AD" clId="Web-{8E711417-5857-AE2B-29DD-B83060DB08B5}" dt="2020-11-25T20:45:55.435" v="35"/>
        <pc:sldMkLst>
          <pc:docMk/>
          <pc:sldMk cId="2659852016" sldId="268"/>
        </pc:sldMkLst>
      </pc:sldChg>
      <pc:sldChg chg="modNotes">
        <pc:chgData name="Nancy B. Turner" userId="S::tuf56901@temple.edu::9ba5e20e-de68-411d-98fd-7fd5e190db7c" providerId="AD" clId="Web-{8E711417-5857-AE2B-29DD-B83060DB08B5}" dt="2020-11-25T20:55:47.828" v="445"/>
        <pc:sldMkLst>
          <pc:docMk/>
          <pc:sldMk cId="1357452400" sldId="269"/>
        </pc:sldMkLst>
      </pc:sldChg>
      <pc:sldChg chg="modNotes">
        <pc:chgData name="Nancy B. Turner" userId="S::tuf56901@temple.edu::9ba5e20e-de68-411d-98fd-7fd5e190db7c" providerId="AD" clId="Web-{8E711417-5857-AE2B-29DD-B83060DB08B5}" dt="2020-11-25T20:58:40.301" v="489"/>
        <pc:sldMkLst>
          <pc:docMk/>
          <pc:sldMk cId="1109647620" sldId="270"/>
        </pc:sldMkLst>
      </pc:sldChg>
      <pc:sldChg chg="modNotes">
        <pc:chgData name="Nancy B. Turner" userId="S::tuf56901@temple.edu::9ba5e20e-de68-411d-98fd-7fd5e190db7c" providerId="AD" clId="Web-{8E711417-5857-AE2B-29DD-B83060DB08B5}" dt="2020-11-25T20:59:30.256" v="492"/>
        <pc:sldMkLst>
          <pc:docMk/>
          <pc:sldMk cId="573293772" sldId="271"/>
        </pc:sldMkLst>
      </pc:sldChg>
      <pc:sldChg chg="modNotes">
        <pc:chgData name="Nancy B. Turner" userId="S::tuf56901@temple.edu::9ba5e20e-de68-411d-98fd-7fd5e190db7c" providerId="AD" clId="Web-{8E711417-5857-AE2B-29DD-B83060DB08B5}" dt="2020-11-25T21:03:04.903" v="556"/>
        <pc:sldMkLst>
          <pc:docMk/>
          <pc:sldMk cId="2047200293" sldId="273"/>
        </pc:sldMkLst>
      </pc:sldChg>
      <pc:sldChg chg="modNotes">
        <pc:chgData name="Nancy B. Turner" userId="S::tuf56901@temple.edu::9ba5e20e-de68-411d-98fd-7fd5e190db7c" providerId="AD" clId="Web-{8E711417-5857-AE2B-29DD-B83060DB08B5}" dt="2020-11-25T21:07:25.645" v="660"/>
        <pc:sldMkLst>
          <pc:docMk/>
          <pc:sldMk cId="2663698494" sldId="274"/>
        </pc:sldMkLst>
      </pc:sldChg>
      <pc:sldChg chg="mod modShow modNotes">
        <pc:chgData name="Nancy B. Turner" userId="S::tuf56901@temple.edu::9ba5e20e-de68-411d-98fd-7fd5e190db7c" providerId="AD" clId="Web-{8E711417-5857-AE2B-29DD-B83060DB08B5}" dt="2020-11-25T21:10:34.166" v="664"/>
        <pc:sldMkLst>
          <pc:docMk/>
          <pc:sldMk cId="2017015025" sldId="276"/>
        </pc:sldMkLst>
      </pc:sldChg>
      <pc:sldChg chg="addSp modSp modNotes">
        <pc:chgData name="Nancy B. Turner" userId="S::tuf56901@temple.edu::9ba5e20e-de68-411d-98fd-7fd5e190db7c" providerId="AD" clId="Web-{8E711417-5857-AE2B-29DD-B83060DB08B5}" dt="2020-11-25T21:19:24.462" v="878"/>
        <pc:sldMkLst>
          <pc:docMk/>
          <pc:sldMk cId="2569662326" sldId="277"/>
        </pc:sldMkLst>
        <pc:spChg chg="mod">
          <ac:chgData name="Nancy B. Turner" userId="S::tuf56901@temple.edu::9ba5e20e-de68-411d-98fd-7fd5e190db7c" providerId="AD" clId="Web-{8E711417-5857-AE2B-29DD-B83060DB08B5}" dt="2020-11-25T21:16:17.285" v="825" actId="20577"/>
          <ac:spMkLst>
            <pc:docMk/>
            <pc:sldMk cId="2569662326" sldId="277"/>
            <ac:spMk id="3" creationId="{00000000-0000-0000-0000-000000000000}"/>
          </ac:spMkLst>
        </pc:spChg>
        <pc:picChg chg="add mod">
          <ac:chgData name="Nancy B. Turner" userId="S::tuf56901@temple.edu::9ba5e20e-de68-411d-98fd-7fd5e190db7c" providerId="AD" clId="Web-{8E711417-5857-AE2B-29DD-B83060DB08B5}" dt="2020-11-25T21:14:06.672" v="722" actId="1076"/>
          <ac:picMkLst>
            <pc:docMk/>
            <pc:sldMk cId="2569662326" sldId="277"/>
            <ac:picMk id="5" creationId="{5CD27BB9-2A84-461F-9994-4B55731CF1D0}"/>
          </ac:picMkLst>
        </pc:picChg>
      </pc:sldChg>
    </pc:docChg>
  </pc:docChgLst>
  <pc:docChgLst>
    <pc:chgData name="Nancy B. Turner" userId="S::tuf56901@temple.edu::9ba5e20e-de68-411d-98fd-7fd5e190db7c" providerId="AD" clId="Web-{466F0AB9-0D66-644D-E2F8-F4F2172EABD8}"/>
    <pc:docChg chg="modSld">
      <pc:chgData name="Nancy B. Turner" userId="S::tuf56901@temple.edu::9ba5e20e-de68-411d-98fd-7fd5e190db7c" providerId="AD" clId="Web-{466F0AB9-0D66-644D-E2F8-F4F2172EABD8}" dt="2020-11-28T13:02:25.202" v="4" actId="20577"/>
      <pc:docMkLst>
        <pc:docMk/>
      </pc:docMkLst>
      <pc:sldChg chg="modSp">
        <pc:chgData name="Nancy B. Turner" userId="S::tuf56901@temple.edu::9ba5e20e-de68-411d-98fd-7fd5e190db7c" providerId="AD" clId="Web-{466F0AB9-0D66-644D-E2F8-F4F2172EABD8}" dt="2020-11-28T13:02:25.202" v="4" actId="20577"/>
        <pc:sldMkLst>
          <pc:docMk/>
          <pc:sldMk cId="2569662326" sldId="277"/>
        </pc:sldMkLst>
        <pc:spChg chg="mod">
          <ac:chgData name="Nancy B. Turner" userId="S::tuf56901@temple.edu::9ba5e20e-de68-411d-98fd-7fd5e190db7c" providerId="AD" clId="Web-{466F0AB9-0D66-644D-E2F8-F4F2172EABD8}" dt="2020-11-28T13:02:25.202" v="4" actId="20577"/>
          <ac:spMkLst>
            <pc:docMk/>
            <pc:sldMk cId="2569662326" sldId="27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00692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3075a243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3075a243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Hello</a:t>
            </a:r>
            <a:r>
              <a:rPr lang="en-US" sz="1200" baseline="0" dirty="0">
                <a:solidFill>
                  <a:schemeClr val="dk1"/>
                </a:solidFill>
                <a:latin typeface="Calibri"/>
                <a:ea typeface="Calibri"/>
                <a:cs typeface="Calibri"/>
                <a:sym typeface="Calibri"/>
              </a:rPr>
              <a:t> Everyone. I’m Nancy Turner, at Temple University Library, and I’ll be starting off today’s session with a presentation on our research project, “Envisioning our Future and Living It: New Library Space and How It Works for Us.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630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3075a243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3075a243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Prior to the move, many staff were looking forward to a</a:t>
            </a:r>
            <a:r>
              <a:rPr lang="en-US" baseline="0" dirty="0"/>
              <a:t> larger number of meeting spaces, equipped with state-of-the art technology. Some assumed the open environment would lead to more collaboration across departments. </a:t>
            </a:r>
          </a:p>
          <a:p>
            <a:pPr marL="0" indent="0">
              <a:buNone/>
            </a:pPr>
            <a:endParaRPr lang="en-US" baseline="0" dirty="0"/>
          </a:p>
        </p:txBody>
      </p:sp>
    </p:spTree>
    <p:extLst>
      <p:ext uri="{BB962C8B-B14F-4D97-AF65-F5344CB8AC3E}">
        <p14:creationId xmlns:p14="http://schemas.microsoft.com/office/powerpoint/2010/main" val="195756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pPr rtl="0"/>
            <a:r>
              <a:rPr lang="en-US" sz="1100" b="0" i="0" u="none" strike="noStrike" cap="none" dirty="0">
                <a:solidFill>
                  <a:srgbClr val="000000"/>
                </a:solidFill>
                <a:effectLst/>
                <a:latin typeface="Arial"/>
                <a:ea typeface="Arial"/>
                <a:cs typeface="Arial"/>
                <a:sym typeface="Arial"/>
              </a:rPr>
              <a:t>Clean</a:t>
            </a:r>
            <a:r>
              <a:rPr lang="en-US" sz="1100" b="0" i="0" u="none" strike="noStrike" cap="none" baseline="0" dirty="0">
                <a:solidFill>
                  <a:srgbClr val="000000"/>
                </a:solidFill>
                <a:effectLst/>
                <a:latin typeface="Arial"/>
                <a:ea typeface="Arial"/>
                <a:cs typeface="Arial"/>
                <a:sym typeface="Arial"/>
              </a:rPr>
              <a:t> this up</a:t>
            </a:r>
            <a:endParaRPr lang="en-US" sz="1100" b="0" i="0" u="none" strike="noStrike" cap="none" dirty="0">
              <a:solidFill>
                <a:srgbClr val="000000"/>
              </a:solidFill>
              <a:effectLst/>
              <a:latin typeface="Arial"/>
              <a:ea typeface="Arial"/>
              <a:cs typeface="Arial"/>
              <a:sym typeface="Arial"/>
            </a:endParaRPr>
          </a:p>
          <a:p>
            <a:pPr rtl="0"/>
            <a:endParaRPr lang="en-US" sz="1100" b="0" i="0" u="none" strike="noStrike" cap="none" baseline="0" dirty="0">
              <a:solidFill>
                <a:srgbClr val="000000"/>
              </a:solidFill>
              <a:effectLst/>
              <a:latin typeface="Arial"/>
              <a:ea typeface="Arial"/>
              <a:cs typeface="Arial"/>
              <a:sym typeface="Arial"/>
            </a:endParaRPr>
          </a:p>
          <a:p>
            <a:pPr rtl="0"/>
            <a:r>
              <a:rPr lang="en-US" sz="1100" b="0" i="0" u="none" strike="noStrike" cap="none" baseline="0" dirty="0">
                <a:solidFill>
                  <a:srgbClr val="000000"/>
                </a:solidFill>
                <a:effectLst/>
                <a:latin typeface="Arial"/>
                <a:ea typeface="Arial"/>
                <a:cs typeface="Arial"/>
                <a:sym typeface="Arial"/>
              </a:rPr>
              <a:t>At Charles, rooms must generally be scheduled for those purposes. There were definitely some adjustments made after we moved in and learned more actual needs. </a:t>
            </a:r>
          </a:p>
          <a:p>
            <a:pPr rtl="0"/>
            <a:endParaRPr lang="en-US" sz="1100" b="0" i="0" u="none" strike="noStrike" cap="none" dirty="0">
              <a:solidFill>
                <a:srgbClr val="000000"/>
              </a:solidFill>
              <a:effectLst/>
              <a:latin typeface="Arial"/>
              <a:ea typeface="Arial"/>
              <a:cs typeface="Arial"/>
              <a:sym typeface="Arial"/>
            </a:endParaRPr>
          </a:p>
          <a:p>
            <a:pPr rtl="0"/>
            <a:r>
              <a:rPr lang="en-US" sz="1100" b="0" i="0" u="none" strike="noStrike" cap="none" dirty="0">
                <a:solidFill>
                  <a:srgbClr val="000000"/>
                </a:solidFill>
                <a:effectLst/>
                <a:latin typeface="Arial"/>
                <a:ea typeface="Arial"/>
                <a:cs typeface="Arial"/>
                <a:sym typeface="Arial"/>
              </a:rPr>
              <a:t>While it was widely recognized that Charles offers a greater number of meeting rooms, with better variety and technical capacity, there is a lack of clarity as to who is able to schedule rooms, which rooms are schedulable and which are not, and who makes those decisions. There is uncertainty about how rooms can be used, including whether having lunch in a room was allowed, or using a room for a private phone call. This is an area where a more widely shared resource is visible and potentially available to all, but processes for developing norms, and policies for managing that resource, are not clear to all staff.</a:t>
            </a:r>
          </a:p>
          <a:p>
            <a:pPr rtl="0"/>
            <a:endParaRPr lang="en-US" sz="1100" b="0" i="0" u="none" strike="noStrike" cap="none" dirty="0">
              <a:solidFill>
                <a:srgbClr val="000000"/>
              </a:solidFill>
              <a:effectLst/>
              <a:latin typeface="Arial"/>
              <a:ea typeface="Arial"/>
              <a:cs typeface="Arial"/>
              <a:sym typeface="Arial"/>
            </a:endParaRPr>
          </a:p>
          <a:p>
            <a:pPr marL="158750" indent="0">
              <a:buNone/>
            </a:pPr>
            <a:r>
              <a:rPr lang="en-US" dirty="0"/>
              <a:t/>
            </a:r>
            <a:br>
              <a:rPr lang="en-US" dirty="0"/>
            </a:br>
            <a:endParaRPr lang="en-US" baseline="0" dirty="0"/>
          </a:p>
          <a:p>
            <a:pPr marL="158750" indent="0">
              <a:buNone/>
            </a:pPr>
            <a:endParaRPr lang="en-US" dirty="0"/>
          </a:p>
        </p:txBody>
      </p:sp>
    </p:spTree>
    <p:extLst>
      <p:ext uri="{BB962C8B-B14F-4D97-AF65-F5344CB8AC3E}">
        <p14:creationId xmlns:p14="http://schemas.microsoft.com/office/powerpoint/2010/main" val="389742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pPr rtl="0"/>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The open office environment at Charles has not yet contributed directly to collaboration among staff. In terms of communication and interpersonal dynamics, some </a:t>
            </a:r>
            <a:r>
              <a:rPr lang="en-US" dirty="0"/>
              <a:t>felt</a:t>
            </a:r>
            <a:r>
              <a:rPr lang="en-US" sz="1100" b="0" i="0" u="none" strike="noStrike" cap="none" baseline="0" dirty="0">
                <a:solidFill>
                  <a:srgbClr val="000000"/>
                </a:solidFill>
                <a:effectLst/>
                <a:latin typeface="Arial"/>
                <a:ea typeface="Arial"/>
                <a:cs typeface="Arial"/>
                <a:sym typeface="Arial"/>
              </a:rPr>
              <a:t> it </a:t>
            </a:r>
            <a:r>
              <a:rPr lang="en-US" sz="1100" b="0" i="0" u="none" strike="noStrike" cap="none" dirty="0">
                <a:solidFill>
                  <a:srgbClr val="000000"/>
                </a:solidFill>
                <a:effectLst/>
                <a:latin typeface="Arial"/>
                <a:ea typeface="Arial"/>
                <a:cs typeface="Arial"/>
                <a:sym typeface="Arial"/>
              </a:rPr>
              <a:t>the opposite effect. O</a:t>
            </a:r>
            <a:r>
              <a:rPr lang="en-US" dirty="0"/>
              <a:t>ne participant expressed a </a:t>
            </a:r>
            <a:r>
              <a:rPr lang="en-US" sz="1100" b="0" i="0" u="none" strike="noStrike" cap="none" dirty="0">
                <a:solidFill>
                  <a:srgbClr val="000000"/>
                </a:solidFill>
                <a:effectLst/>
                <a:latin typeface="Arial"/>
                <a:ea typeface="Arial"/>
                <a:cs typeface="Arial"/>
                <a:sym typeface="Arial"/>
              </a:rPr>
              <a:t>hesitancy about brainstorming to generate new ideas in a public area, where those ideas, not ready for “public consumption”, may be overheard. </a:t>
            </a:r>
            <a:endParaRPr lang="en-US" b="0" dirty="0">
              <a:effectLst/>
            </a:endParaRPr>
          </a:p>
          <a:p>
            <a:pPr marL="158750" indent="0">
              <a:buNone/>
            </a:pPr>
            <a:r>
              <a:rPr lang="en-US" dirty="0"/>
              <a:t/>
            </a:r>
            <a:br>
              <a:rPr lang="en-US" dirty="0"/>
            </a:br>
            <a:endParaRPr lang="en-US" dirty="0"/>
          </a:p>
        </p:txBody>
      </p:sp>
    </p:spTree>
    <p:extLst>
      <p:ext uri="{BB962C8B-B14F-4D97-AF65-F5344CB8AC3E}">
        <p14:creationId xmlns:p14="http://schemas.microsoft.com/office/powerpoint/2010/main" val="2554793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b13fd7cb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b13fd7cb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defRPr/>
            </a:pPr>
            <a:r>
              <a:rPr lang="en-US" dirty="0"/>
              <a:t>The new library is designed to make many service areas more visible. Special</a:t>
            </a:r>
            <a:r>
              <a:rPr lang="en-US" sz="1100" b="0" i="0" u="none" strike="noStrike" cap="none" baseline="0" dirty="0">
                <a:solidFill>
                  <a:srgbClr val="000000"/>
                </a:solidFill>
                <a:effectLst/>
                <a:latin typeface="Arial"/>
                <a:ea typeface="Arial"/>
                <a:cs typeface="Arial"/>
                <a:sym typeface="Arial"/>
              </a:rPr>
              <a:t> Collections and the events space are located on the main floor, rather than the lower level. There’s an exhibition space for Special Collections. The technology rich Scholars Studio occupies half of the 3</a:t>
            </a:r>
            <a:r>
              <a:rPr lang="en-US" sz="1100" b="0" i="0" u="none" strike="noStrike" cap="none" baseline="30000" dirty="0">
                <a:solidFill>
                  <a:srgbClr val="000000"/>
                </a:solidFill>
                <a:effectLst/>
                <a:latin typeface="Arial"/>
                <a:ea typeface="Arial"/>
                <a:cs typeface="Arial"/>
                <a:sym typeface="Arial"/>
              </a:rPr>
              <a:t>rd</a:t>
            </a:r>
            <a:r>
              <a:rPr lang="en-US" sz="1100" b="0" i="0" u="none" strike="noStrike" cap="none" baseline="0" dirty="0">
                <a:solidFill>
                  <a:srgbClr val="000000"/>
                </a:solidFill>
                <a:effectLst/>
                <a:latin typeface="Arial"/>
                <a:ea typeface="Arial"/>
                <a:cs typeface="Arial"/>
                <a:sym typeface="Arial"/>
              </a:rPr>
              <a:t> floor. </a:t>
            </a:r>
            <a:r>
              <a:rPr lang="en-US" dirty="0"/>
              <a:t>The</a:t>
            </a:r>
            <a:r>
              <a:rPr lang="en-US" sz="1100" b="0" i="0" u="none" strike="noStrike" cap="none" dirty="0">
                <a:solidFill>
                  <a:srgbClr val="000000"/>
                </a:solidFill>
                <a:effectLst/>
                <a:latin typeface="Arial"/>
                <a:ea typeface="Arial"/>
                <a:cs typeface="Arial"/>
                <a:sym typeface="Arial"/>
              </a:rPr>
              <a:t> variety and increased number of instruction spaces and consultation rooms were frequently mentioned as positives when working with users.</a:t>
            </a:r>
          </a:p>
          <a:p>
            <a:pPr marL="158750" indent="0" rtl="0">
              <a:buNone/>
            </a:pPr>
            <a:endParaRPr dirty="0"/>
          </a:p>
        </p:txBody>
      </p:sp>
    </p:spTree>
    <p:extLst>
      <p:ext uri="{BB962C8B-B14F-4D97-AF65-F5344CB8AC3E}">
        <p14:creationId xmlns:p14="http://schemas.microsoft.com/office/powerpoint/2010/main" val="175742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buNone/>
            </a:pPr>
            <a:endParaRPr lang="en-US" b="1" dirty="0">
              <a:effectLst/>
            </a:endParaRPr>
          </a:p>
          <a:p>
            <a:pPr rtl="0"/>
            <a:r>
              <a:rPr lang="en-US" sz="1100" b="0" i="0" u="none" strike="noStrike" cap="none" dirty="0">
                <a:solidFill>
                  <a:srgbClr val="000000"/>
                </a:solidFill>
                <a:effectLst/>
                <a:latin typeface="Arial"/>
                <a:cs typeface="Arial"/>
                <a:sym typeface="Arial"/>
              </a:rPr>
              <a:t>It was exciting to be a new center of attention on campus. We</a:t>
            </a:r>
            <a:r>
              <a:rPr lang="en-US" sz="1100" b="0" i="0" u="none" strike="noStrike" cap="none" baseline="0" dirty="0">
                <a:solidFill>
                  <a:srgbClr val="000000"/>
                </a:solidFill>
                <a:effectLst/>
                <a:latin typeface="Arial"/>
                <a:cs typeface="Arial"/>
                <a:sym typeface="Arial"/>
              </a:rPr>
              <a:t> hosted thousands of visitors in those first weeks. But this attention did not come without challenge. The primary service desk was under the main stair case and </a:t>
            </a:r>
            <a:r>
              <a:rPr lang="en-US" dirty="0"/>
              <a:t>lacks</a:t>
            </a:r>
            <a:r>
              <a:rPr lang="en-US" sz="1100" b="0" i="0" u="none" strike="noStrike" cap="none" baseline="0" dirty="0">
                <a:solidFill>
                  <a:srgbClr val="000000"/>
                </a:solidFill>
                <a:effectLst/>
                <a:latin typeface="Arial"/>
                <a:cs typeface="Arial"/>
                <a:sym typeface="Arial"/>
              </a:rPr>
              <a:t> a direct sightline from the main entrance. </a:t>
            </a:r>
            <a:endParaRPr lang="en-US" dirty="0"/>
          </a:p>
        </p:txBody>
      </p:sp>
    </p:spTree>
    <p:extLst>
      <p:ext uri="{BB962C8B-B14F-4D97-AF65-F5344CB8AC3E}">
        <p14:creationId xmlns:p14="http://schemas.microsoft.com/office/powerpoint/2010/main" val="4240399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pPr rtl="0"/>
            <a:endParaRPr lang="en-US" sz="1100" b="0" i="0" u="none" strike="noStrike" cap="none" dirty="0">
              <a:solidFill>
                <a:srgbClr val="000000"/>
              </a:solidFill>
              <a:effectLst/>
              <a:latin typeface="Arial"/>
              <a:ea typeface="Arial"/>
              <a:cs typeface="Arial"/>
              <a:sym typeface="Arial"/>
            </a:endParaRPr>
          </a:p>
          <a:p>
            <a:pPr marL="158750" indent="0">
              <a:buNone/>
            </a:pPr>
            <a:r>
              <a:rPr lang="en-US" dirty="0"/>
              <a:t/>
            </a:r>
            <a:br>
              <a:rPr lang="en-US" dirty="0"/>
            </a:br>
            <a:endParaRPr lang="en-US" dirty="0"/>
          </a:p>
        </p:txBody>
      </p:sp>
    </p:spTree>
    <p:extLst>
      <p:ext uri="{BB962C8B-B14F-4D97-AF65-F5344CB8AC3E}">
        <p14:creationId xmlns:p14="http://schemas.microsoft.com/office/powerpoint/2010/main" val="306534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pPr rtl="0"/>
            <a:endParaRPr lang="en-US" sz="1100" b="0" i="0" u="none" strike="noStrike" cap="none" dirty="0">
              <a:solidFill>
                <a:srgbClr val="000000"/>
              </a:solidFill>
              <a:effectLst/>
              <a:latin typeface="Arial"/>
              <a:ea typeface="Arial"/>
              <a:cs typeface="Arial"/>
              <a:sym typeface="Arial"/>
            </a:endParaRPr>
          </a:p>
          <a:p>
            <a:pPr marL="158750" indent="0" rtl="0">
              <a:buNone/>
            </a:pPr>
            <a:r>
              <a:rPr lang="en-US" sz="1100" b="0" i="0" u="none" strike="noStrike" cap="none" dirty="0">
                <a:solidFill>
                  <a:srgbClr val="000000"/>
                </a:solidFill>
                <a:effectLst/>
                <a:latin typeface="Arial"/>
                <a:ea typeface="Arial"/>
                <a:cs typeface="Arial"/>
                <a:sym typeface="Arial"/>
              </a:rPr>
              <a:t>Once at Charles, many of the staff we spoke with had very positive feelings about the new spaces. The openness, the light, the clean and fresh spaces seemed a stark contrast to the old Paley building. Staff expressed optimism about the space and its potential for transforming the library’s place on campus. </a:t>
            </a:r>
            <a:endParaRPr lang="en-US" b="0" dirty="0">
              <a:effectLst/>
            </a:endParaRPr>
          </a:p>
          <a:p>
            <a:pPr marL="158750" indent="0" rtl="0">
              <a:buNone/>
            </a:pPr>
            <a:r>
              <a:rPr lang="en-US" b="0" dirty="0">
                <a:effectLst/>
              </a:rPr>
              <a:t/>
            </a:r>
            <a:br>
              <a:rPr lang="en-US" b="0" dirty="0">
                <a:effectLst/>
              </a:rPr>
            </a:br>
            <a:r>
              <a:rPr lang="en-US" dirty="0"/>
              <a:t/>
            </a:r>
            <a:br>
              <a:rPr lang="en-US" dirty="0"/>
            </a:br>
            <a:r>
              <a:rPr lang="en-US" dirty="0"/>
              <a:t/>
            </a:r>
            <a:br>
              <a:rPr lang="en-US" dirty="0"/>
            </a:br>
            <a:endParaRPr lang="en-US"/>
          </a:p>
        </p:txBody>
      </p:sp>
    </p:spTree>
    <p:extLst>
      <p:ext uri="{BB962C8B-B14F-4D97-AF65-F5344CB8AC3E}">
        <p14:creationId xmlns:p14="http://schemas.microsoft.com/office/powerpoint/2010/main" val="237487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3075a243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3075a243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This was a challenging</a:t>
            </a:r>
            <a:r>
              <a:rPr lang="en-US" sz="1100" b="0" i="0" u="none" strike="noStrike" cap="none" baseline="0" dirty="0">
                <a:solidFill>
                  <a:srgbClr val="000000"/>
                </a:solidFill>
                <a:effectLst/>
                <a:latin typeface="Arial"/>
                <a:ea typeface="Arial"/>
                <a:cs typeface="Arial"/>
                <a:sym typeface="Arial"/>
              </a:rPr>
              <a:t> transition. Our time to adjust to the new space was very short. So while there was excitement and pride when we opened,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a:solidFill>
                  <a:srgbClr val="000000"/>
                </a:solidFill>
                <a:effectLst/>
                <a:latin typeface="Arial"/>
                <a:cs typeface="Arial"/>
                <a:sym typeface="Arial"/>
              </a:rPr>
              <a:t>	</a:t>
            </a:r>
            <a:r>
              <a:rPr lang="en-US" dirty="0"/>
              <a:t>it was uncomfortable for staff, or they felt disloyal, in expressing concerns – even for obvious things like loud HVAC system noises disrupting</a:t>
            </a:r>
            <a:r>
              <a:rPr lang="en-US" baseline="0" dirty="0"/>
              <a:t> 	consultations with users.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baseline="0"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baseline="0" dirty="0">
                <a:solidFill>
                  <a:srgbClr val="000000"/>
                </a:solidFill>
                <a:effectLst/>
                <a:latin typeface="Arial"/>
                <a:cs typeface="Arial"/>
                <a:sym typeface="Arial"/>
              </a:rPr>
              <a:t>Some staff </a:t>
            </a:r>
            <a:r>
              <a:rPr lang="en-US" baseline="0" dirty="0"/>
              <a:t>felt like frustrated ambassadors. when students asked where the quiet study was located,  – or faculty complaining about the lack of open stacks, they had no ready answers.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aseline="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a:t>In retrospect, it seems we might have been talking about these issues all along. As we were preparing for the move, staff appreciated the regular updates on the progress towards the building construction, but would have also found </a:t>
            </a:r>
            <a:r>
              <a:rPr lang="en-US" sz="1100" b="0" i="0" u="none" strike="noStrike" cap="none" baseline="0" dirty="0">
                <a:solidFill>
                  <a:srgbClr val="000000"/>
                </a:solidFill>
                <a:effectLst/>
                <a:latin typeface="Arial"/>
                <a:ea typeface="Arial"/>
                <a:cs typeface="Arial"/>
                <a:sym typeface="Arial"/>
              </a:rPr>
              <a:t>useful more substantial discussions of how the spaces were intended to be </a:t>
            </a:r>
            <a:r>
              <a:rPr lang="en-US" sz="1100" b="0" i="0" u="none" strike="noStrike" cap="none" baseline="0" dirty="0" err="1">
                <a:solidFill>
                  <a:srgbClr val="000000"/>
                </a:solidFill>
                <a:effectLst/>
                <a:latin typeface="Arial"/>
                <a:ea typeface="Arial"/>
                <a:cs typeface="Arial"/>
                <a:sym typeface="Arial"/>
              </a:rPr>
              <a:t>operarational</a:t>
            </a:r>
            <a:r>
              <a:rPr lang="en-US" sz="1100" b="0" i="0" u="none" strike="noStrike" cap="none" baseline="0" dirty="0">
                <a:solidFill>
                  <a:srgbClr val="000000"/>
                </a:solidFill>
                <a:effectLst/>
                <a:latin typeface="Arial"/>
                <a:ea typeface="Arial"/>
                <a:cs typeface="Arial"/>
                <a:sym typeface="Arial"/>
              </a:rPr>
              <a:t>. Perhaps we didn’t realize how much time it would take </a:t>
            </a:r>
          </a:p>
          <a:p>
            <a:pPr rtl="0"/>
            <a:endParaRPr lang="en-US" sz="1100" b="0" i="0" u="none" strike="noStrike" cap="none" baseline="0"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baseline="0" dirty="0">
              <a:solidFill>
                <a:srgbClr val="000000"/>
              </a:solidFill>
              <a:effectLst/>
              <a:latin typeface="Arial"/>
              <a:ea typeface="Arial"/>
              <a:cs typeface="Arial"/>
              <a:sym typeface="Arial"/>
            </a:endParaRPr>
          </a:p>
          <a:p>
            <a:pPr rtl="0"/>
            <a:endParaRPr lang="en-US" sz="1100" b="0" i="0" u="none" strike="noStrike" cap="none" baseline="0" dirty="0">
              <a:solidFill>
                <a:srgbClr val="000000"/>
              </a:solidFill>
              <a:effectLst/>
              <a:latin typeface="Arial"/>
              <a:ea typeface="Arial"/>
              <a:cs typeface="Arial"/>
              <a:sym typeface="Arial"/>
            </a:endParaRPr>
          </a:p>
          <a:p>
            <a:pPr marL="158750" indent="0" rtl="0">
              <a:buNone/>
            </a:pPr>
            <a:endParaRPr dirty="0"/>
          </a:p>
        </p:txBody>
      </p:sp>
    </p:spTree>
    <p:extLst>
      <p:ext uri="{BB962C8B-B14F-4D97-AF65-F5344CB8AC3E}">
        <p14:creationId xmlns:p14="http://schemas.microsoft.com/office/powerpoint/2010/main" val="292337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picture was taken in October. On a given day now, there may be just one person working here.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For the many remote workers, it</a:t>
            </a:r>
            <a:r>
              <a:rPr lang="en-US" sz="1100" b="0" i="0" u="none" strike="noStrike" cap="none" dirty="0">
                <a:solidFill>
                  <a:srgbClr val="000000"/>
                </a:solidFill>
                <a:effectLst/>
                <a:latin typeface="Arial"/>
                <a:ea typeface="Arial"/>
                <a:cs typeface="Arial"/>
                <a:sym typeface="Arial"/>
              </a:rPr>
              <a:t> is ironic that just a few months ago we expressed concerns about a noisy colleague nearby, and now that noise may be a crying baby, a barking dog, or construction outside our city windows. For those of us who wished for more freedom to work from home, we’ve received that in spades. </a:t>
            </a:r>
            <a:endParaRPr lang="en-US" dirty="0"/>
          </a:p>
          <a:p>
            <a:endParaRPr lang="en-US" dirty="0"/>
          </a:p>
        </p:txBody>
      </p:sp>
    </p:spTree>
    <p:extLst>
      <p:ext uri="{BB962C8B-B14F-4D97-AF65-F5344CB8AC3E}">
        <p14:creationId xmlns:p14="http://schemas.microsoft.com/office/powerpoint/2010/main" val="1972855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a:solidFill>
                  <a:srgbClr val="000000"/>
                </a:solidFill>
                <a:effectLst/>
                <a:latin typeface="Arial"/>
                <a:ea typeface="Arial"/>
                <a:cs typeface="Arial"/>
                <a:sym typeface="Arial"/>
              </a:rPr>
              <a:t>Our final report to the staff was shared just before the Library building re-opened in early August, although most staff continue to work from home. So our recommendations were divided into two sections: those related to the physical space (set aside for now), and others related to communication.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a:solidFill>
                  <a:srgbClr val="000000"/>
                </a:solidFill>
                <a:effectLst/>
                <a:latin typeface="Arial"/>
                <a:ea typeface="Arial"/>
                <a:cs typeface="Arial"/>
                <a:sym typeface="Arial"/>
              </a:rPr>
              <a:t>As an example, recognizing that all staff need ready access to authoritative information about library policies and procedures, even when change is happening rapidly.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a:solidFill>
                  <a:srgbClr val="000000"/>
                </a:solidFill>
                <a:effectLst/>
                <a:latin typeface="Arial"/>
                <a:ea typeface="Arial"/>
                <a:cs typeface="Arial"/>
                <a:sym typeface="Arial"/>
              </a:rPr>
              <a:t>Whenever possible, make more transparent and communicate about decision-making processes, particularly as they affect spaces for staff work. </a:t>
            </a:r>
          </a:p>
          <a:p>
            <a:pPr marL="158750" indent="0">
              <a:buNone/>
            </a:pPr>
            <a:r>
              <a:rPr lang="en-US" sz="1100" b="0" i="0" u="none" strike="noStrike" cap="none" dirty="0">
                <a:solidFill>
                  <a:srgbClr val="000000"/>
                </a:solidFill>
                <a:effectLst/>
                <a:latin typeface="Arial"/>
                <a:ea typeface="Arial"/>
                <a:cs typeface="Arial"/>
                <a:sym typeface="Arial"/>
              </a:rPr>
              <a:t>As we have learned less than one year after the move, the conditions of work are volatile and require clear communication, dialog and trust – whether we are moving to a new building or enduring a pandemic. </a:t>
            </a:r>
          </a:p>
          <a:p>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a:p>
            <a:pPr marL="158750" indent="0">
              <a:buNone/>
            </a:pPr>
            <a:r>
              <a:rPr lang="en-US" b="0" dirty="0">
                <a:effectLst/>
              </a:rPr>
              <a:t/>
            </a:r>
            <a:br>
              <a:rPr lang="en-US" b="0" dirty="0">
                <a:effectLst/>
              </a:rPr>
            </a:br>
            <a:r>
              <a:rPr lang="en-US" b="0" dirty="0">
                <a:effectLst/>
              </a:rPr>
              <a:t/>
            </a:r>
            <a:br>
              <a:rPr lang="en-US" b="0" dirty="0">
                <a:effectLst/>
              </a:rPr>
            </a:br>
            <a:endParaRPr lang="en-US" sz="1100" b="0" i="0" u="none" strike="noStrike" cap="none" dirty="0">
              <a:solidFill>
                <a:srgbClr val="000000"/>
              </a:solidFill>
              <a:effectLst/>
              <a:latin typeface="Arial"/>
              <a:ea typeface="Arial"/>
              <a:cs typeface="Arial"/>
            </a:endParaRPr>
          </a:p>
          <a:p>
            <a:pPr marL="15875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057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b13fd7cb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b13fd7cb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In 2019 the</a:t>
            </a:r>
            <a:r>
              <a:rPr lang="en-US" sz="1100" b="0" i="0" u="none" strike="noStrike" cap="none" baseline="0" dirty="0">
                <a:solidFill>
                  <a:srgbClr val="000000"/>
                </a:solidFill>
                <a:effectLst/>
                <a:latin typeface="Arial"/>
                <a:ea typeface="Arial"/>
                <a:cs typeface="Arial"/>
                <a:sym typeface="Arial"/>
              </a:rPr>
              <a:t> Association for Research Libraries initiated an assessment effort, calling for proposals to address several key questions facing libraries today. Our project addressed the question of “How do </a:t>
            </a:r>
            <a:r>
              <a:rPr lang="en" sz="1100" dirty="0">
                <a:solidFill>
                  <a:schemeClr val="dk1"/>
                </a:solidFill>
                <a:latin typeface="Calibri"/>
                <a:ea typeface="Calibri"/>
                <a:cs typeface="Calibri"/>
                <a:sym typeface="Calibri"/>
              </a:rPr>
              <a:t>library spaces facilitate innovative research, creative thinking and problem-solving?” </a:t>
            </a:r>
          </a:p>
          <a:p>
            <a:pPr marL="0" lvl="0" indent="0" algn="l" rtl="0">
              <a:spcBef>
                <a:spcPts val="0"/>
              </a:spcBef>
              <a:spcAft>
                <a:spcPts val="0"/>
              </a:spcAft>
              <a:buNone/>
            </a:pPr>
            <a:endParaRPr lang="en" sz="1100" dirty="0">
              <a:solidFill>
                <a:schemeClr val="dk1"/>
              </a:solidFill>
              <a:latin typeface="Calibri"/>
              <a:ea typeface="Calibri"/>
              <a:cs typeface="Calibri"/>
              <a:sym typeface="Calibri"/>
            </a:endParaRPr>
          </a:p>
          <a:p>
            <a:pPr marL="0" lvl="0" indent="0" algn="l" rtl="0">
              <a:spcBef>
                <a:spcPts val="0"/>
              </a:spcBef>
              <a:spcAft>
                <a:spcPts val="0"/>
              </a:spcAft>
              <a:buNone/>
            </a:pPr>
            <a:r>
              <a:rPr lang="en" sz="1100" dirty="0">
                <a:solidFill>
                  <a:schemeClr val="dk1"/>
                </a:solidFill>
                <a:latin typeface="Calibri"/>
                <a:ea typeface="Calibri"/>
                <a:cs typeface="Calibri"/>
                <a:sym typeface="Calibri"/>
              </a:rPr>
              <a:t>At that time, Temple University was preparing to move to a new main library, The Charles, a building that was designed with</a:t>
            </a:r>
            <a:r>
              <a:rPr lang="en" sz="1100" baseline="0" dirty="0">
                <a:solidFill>
                  <a:schemeClr val="dk1"/>
                </a:solidFill>
                <a:latin typeface="Calibri"/>
                <a:ea typeface="Calibri"/>
                <a:cs typeface="Calibri"/>
                <a:sym typeface="Calibri"/>
              </a:rPr>
              <a:t> technologies and spaces that would indeed, faciliate these activities. But I was interested in looking at this question from a slightly different angle. How do we support staff in their work to faciliate innovative research? We’ve got the physical capacity, but are staff trained and prepared? </a:t>
            </a:r>
          </a:p>
          <a:p>
            <a:pPr marL="0" lvl="0" indent="0" algn="l" rtl="0">
              <a:spcBef>
                <a:spcPts val="0"/>
              </a:spcBef>
              <a:spcAft>
                <a:spcPts val="0"/>
              </a:spcAft>
              <a:buNone/>
            </a:pPr>
            <a:endParaRPr lang="en" sz="1100" b="0" i="0" u="none" strike="noStrike" cap="none" baseline="0" dirty="0">
              <a:solidFill>
                <a:schemeClr val="dk1"/>
              </a:solidFill>
              <a:effectLst/>
              <a:latin typeface="Calibri"/>
              <a:ea typeface="Arial"/>
              <a:cs typeface="Calibri"/>
              <a:sym typeface="Calibri"/>
            </a:endParaRPr>
          </a:p>
          <a:p>
            <a:pPr marL="0" lvl="0" indent="0" algn="l" rtl="0">
              <a:spcBef>
                <a:spcPts val="0"/>
              </a:spcBef>
              <a:spcAft>
                <a:spcPts val="0"/>
              </a:spcAft>
              <a:buNone/>
            </a:pPr>
            <a:r>
              <a:rPr lang="en" sz="1100" b="0" i="0" u="none" strike="noStrike" cap="none" baseline="0" dirty="0">
                <a:solidFill>
                  <a:schemeClr val="dk1"/>
                </a:solidFill>
                <a:effectLst/>
                <a:latin typeface="Calibri"/>
                <a:ea typeface="Arial"/>
                <a:cs typeface="Calibri"/>
                <a:sym typeface="Calibri"/>
              </a:rPr>
              <a:t>The move provided us with a  perfect </a:t>
            </a:r>
            <a:r>
              <a:rPr lang="en" sz="1100" dirty="0">
                <a:solidFill>
                  <a:schemeClr val="dk1"/>
                </a:solidFill>
                <a:latin typeface="Calibri"/>
                <a:ea typeface="Calibri"/>
                <a:cs typeface="Calibri"/>
                <a:sym typeface="Calibri"/>
              </a:rPr>
              <a:t>opportunity to explore these questions</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956772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3075a243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3075a243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this kind of intensive qualitative research would not be possible without </a:t>
            </a:r>
          </a:p>
          <a:p>
            <a:pPr marL="0" lvl="0" indent="0" algn="l" rtl="0">
              <a:spcBef>
                <a:spcPts val="0"/>
              </a:spcBef>
              <a:spcAft>
                <a:spcPts val="0"/>
              </a:spcAft>
              <a:buNone/>
            </a:pPr>
            <a:r>
              <a:rPr lang="en-US" dirty="0"/>
              <a:t>the research team members who spent time conducting</a:t>
            </a:r>
            <a:r>
              <a:rPr lang="en-US" baseline="0" dirty="0"/>
              <a:t> interviews, analyzing transcripts and reviewing multiple drafts of the final report. It’s important, but also sensitive work. I also need to thank our colleagues who participated and entrusted us to share their experiences. </a:t>
            </a:r>
          </a:p>
          <a:p>
            <a:pPr marL="0" lvl="0" indent="0" algn="l" rtl="0">
              <a:spcBef>
                <a:spcPts val="0"/>
              </a:spcBef>
              <a:spcAft>
                <a:spcPts val="0"/>
              </a:spcAft>
              <a:buNone/>
            </a:pPr>
            <a:endParaRPr lang="en-US" baseline="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2623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aseline="0" dirty="0"/>
              <a:t>While the move included transporting 2.5 million physical books and archival materials, and 106 staff, the change was more than a physical change. </a:t>
            </a:r>
          </a:p>
          <a:p>
            <a:pPr marL="158750" indent="0">
              <a:buNone/>
            </a:pPr>
            <a:endParaRPr lang="en-US" baseline="0" dirty="0"/>
          </a:p>
          <a:p>
            <a:pPr marL="158750" indent="0">
              <a:buNone/>
            </a:pPr>
            <a:r>
              <a:rPr lang="en-US" dirty="0"/>
              <a:t>What was also </a:t>
            </a:r>
            <a:r>
              <a:rPr lang="en-US" baseline="0" dirty="0"/>
              <a:t>changing was how we accessed collections, our capacities for conducting instruction, a new partnership with the Student Success Center, a focus on specialized spaces for collaboration and technology-rich project work – and for many – the loss of private offices.</a:t>
            </a:r>
            <a:r>
              <a:rPr lang="en-US" dirty="0"/>
              <a:t> Except for the dean, we</a:t>
            </a:r>
            <a:r>
              <a:rPr lang="en-US" baseline="0" dirty="0"/>
              <a:t> are all in an open office environment. </a:t>
            </a:r>
          </a:p>
          <a:p>
            <a:endParaRPr lang="en-US" baseline="0" dirty="0"/>
          </a:p>
          <a:p>
            <a:pPr marL="158750" indent="0">
              <a:buNone/>
            </a:pPr>
            <a:endParaRPr lang="en-US" baseline="0" dirty="0"/>
          </a:p>
          <a:p>
            <a:endParaRPr lang="en-US" dirty="0"/>
          </a:p>
        </p:txBody>
      </p:sp>
    </p:spTree>
    <p:extLst>
      <p:ext uri="{BB962C8B-B14F-4D97-AF65-F5344CB8AC3E}">
        <p14:creationId xmlns:p14="http://schemas.microsoft.com/office/powerpoint/2010/main" val="41909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The </a:t>
            </a:r>
            <a:r>
              <a:rPr lang="en-US" dirty="0"/>
              <a:t>research </a:t>
            </a:r>
            <a:r>
              <a:rPr lang="en-US" sz="1100" b="0" i="0" u="none" strike="noStrike" cap="none" dirty="0">
                <a:solidFill>
                  <a:srgbClr val="000000"/>
                </a:solidFill>
                <a:effectLst/>
                <a:latin typeface="Arial"/>
                <a:ea typeface="Arial"/>
                <a:cs typeface="Arial"/>
                <a:sym typeface="Arial"/>
              </a:rPr>
              <a:t>was divided</a:t>
            </a:r>
            <a:r>
              <a:rPr lang="en-US" sz="1100" b="0" i="0" u="none" strike="noStrike" cap="none" baseline="0" dirty="0">
                <a:solidFill>
                  <a:srgbClr val="000000"/>
                </a:solidFill>
                <a:effectLst/>
                <a:latin typeface="Arial"/>
                <a:ea typeface="Arial"/>
                <a:cs typeface="Arial"/>
                <a:sym typeface="Arial"/>
              </a:rPr>
              <a:t> up into two phases of </a:t>
            </a:r>
            <a:r>
              <a:rPr lang="en-US" dirty="0"/>
              <a:t>semi-structured</a:t>
            </a:r>
            <a:r>
              <a:rPr lang="en-US" b="0" i="0" u="none" strike="noStrike" cap="none" baseline="0" dirty="0">
                <a:effectLst/>
                <a:sym typeface="Arial"/>
              </a:rPr>
              <a:t> interviews, the first in the spring and early summer of 2019, prior to the move. </a:t>
            </a:r>
            <a:r>
              <a:rPr lang="en-US" dirty="0"/>
              <a:t> </a:t>
            </a:r>
          </a:p>
          <a:p>
            <a:pPr marL="158750" indent="0">
              <a:buNone/>
            </a:pPr>
            <a:endParaRPr lang="en-US" dirty="0"/>
          </a:p>
          <a:p>
            <a:pPr marL="158750" indent="0">
              <a:buNone/>
            </a:pPr>
            <a:r>
              <a:rPr lang="en-US" sz="1100" b="0" i="0" u="none" strike="noStrike" cap="none" baseline="0" dirty="0">
                <a:solidFill>
                  <a:srgbClr val="000000"/>
                </a:solidFill>
                <a:effectLst/>
                <a:latin typeface="Arial"/>
                <a:ea typeface="Arial"/>
                <a:cs typeface="Arial"/>
                <a:sym typeface="Arial"/>
              </a:rPr>
              <a:t>We asked about the </a:t>
            </a:r>
            <a:r>
              <a:rPr lang="en-US" sz="1100" b="0" i="0" u="none" strike="noStrike" cap="none" dirty="0">
                <a:solidFill>
                  <a:srgbClr val="000000"/>
                </a:solidFill>
                <a:effectLst/>
                <a:latin typeface="Arial"/>
                <a:ea typeface="Arial"/>
                <a:cs typeface="Arial"/>
                <a:sym typeface="Arial"/>
              </a:rPr>
              <a:t>current spaces at Paley for individual, group and public-facing work. What were the opportunities in these</a:t>
            </a:r>
            <a:r>
              <a:rPr lang="en-US" sz="1100" b="0" i="0" u="none" strike="noStrike" cap="none" baseline="0" dirty="0">
                <a:solidFill>
                  <a:srgbClr val="000000"/>
                </a:solidFill>
                <a:effectLst/>
                <a:latin typeface="Arial"/>
                <a:ea typeface="Arial"/>
                <a:cs typeface="Arial"/>
                <a:sym typeface="Arial"/>
              </a:rPr>
              <a:t> spaces, what were the challenges? We asked how people imagined how the their work would be changed by the new spaces. </a:t>
            </a:r>
            <a:r>
              <a:rPr lang="en-US" sz="1100" b="0" i="0" u="none" strike="noStrike" cap="none" dirty="0">
                <a:solidFill>
                  <a:srgbClr val="000000"/>
                </a:solidFill>
                <a:effectLst/>
                <a:latin typeface="Arial"/>
                <a:ea typeface="Arial"/>
                <a:cs typeface="Arial"/>
                <a:sym typeface="Arial"/>
              </a:rPr>
              <a:t>Finally, we asked about what kinds of support was received for adjusting to the changing spaces.</a:t>
            </a:r>
            <a:r>
              <a:rPr lang="en-US" dirty="0"/>
              <a:t> Interviews were audio-recorded, fully transcribed and then analyzed to discern prevalent themes</a:t>
            </a:r>
            <a:endParaRPr lang="en-US" b="0" i="0" u="none" strike="noStrike" cap="none" dirty="0">
              <a:effectLst/>
            </a:endParaRPr>
          </a:p>
          <a:p>
            <a:pPr marL="158750" indent="0" rtl="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About six months later, we conducted another set of interviews – 29 participated</a:t>
            </a:r>
            <a:r>
              <a:rPr lang="en-US" sz="1100" b="0" i="0" u="none" strike="noStrike" cap="none" baseline="0" dirty="0">
                <a:solidFill>
                  <a:srgbClr val="000000"/>
                </a:solidFill>
                <a:effectLst/>
                <a:latin typeface="Arial"/>
                <a:ea typeface="Arial"/>
                <a:cs typeface="Arial"/>
                <a:sym typeface="Arial"/>
              </a:rPr>
              <a:t> each time, with some overlap in participation. </a:t>
            </a:r>
            <a:br>
              <a:rPr lang="en-US" sz="1100" b="0" i="0" u="none" strike="noStrike" cap="none" baseline="0" dirty="0">
                <a:solidFill>
                  <a:srgbClr val="000000"/>
                </a:solidFill>
                <a:effectLst/>
                <a:latin typeface="Arial"/>
                <a:ea typeface="Arial"/>
                <a:cs typeface="Arial"/>
                <a:sym typeface="Arial"/>
              </a:rPr>
            </a:br>
            <a:r>
              <a:rPr lang="en-US" sz="1100" b="0" i="0" u="none" strike="noStrike" cap="none" baseline="0" dirty="0">
                <a:solidFill>
                  <a:srgbClr val="000000"/>
                </a:solidFill>
                <a:effectLst/>
                <a:latin typeface="Arial"/>
                <a:ea typeface="Arial"/>
                <a:cs typeface="Arial"/>
                <a:sym typeface="Arial"/>
              </a:rPr>
              <a:t>Here are some of the findings, illustrated with quotes. </a:t>
            </a:r>
            <a:endParaRPr lang="en-US" sz="1100" b="0" i="0" u="none" strike="noStrike" cap="none" dirty="0">
              <a:solidFill>
                <a:srgbClr val="000000"/>
              </a:solidFill>
              <a:effectLst/>
              <a:latin typeface="Arial"/>
              <a:ea typeface="Arial"/>
              <a:cs typeface="Arial"/>
              <a:sym typeface="Arial"/>
            </a:endParaRPr>
          </a:p>
          <a:p>
            <a:pPr marL="158750" indent="0">
              <a:buNone/>
            </a:pPr>
            <a:r>
              <a:rPr lang="en-US" b="0" dirty="0">
                <a:effectLst/>
              </a:rPr>
              <a:t/>
            </a:r>
            <a:br>
              <a:rPr lang="en-US" b="0" dirty="0">
                <a:effectLst/>
              </a:rPr>
            </a:br>
            <a:r>
              <a:rPr lang="en-US" dirty="0"/>
              <a:t>. </a:t>
            </a:r>
          </a:p>
          <a:p>
            <a:pPr marL="158750" indent="0" rtl="0">
              <a:buNone/>
            </a:pPr>
            <a:endParaRPr lang="en-US" sz="1100" b="0" i="0" u="none" strike="noStrike" cap="none" dirty="0">
              <a:solidFill>
                <a:srgbClr val="000000"/>
              </a:solidFill>
              <a:effectLst/>
              <a:latin typeface="Arial"/>
              <a:ea typeface="Arial"/>
              <a:cs typeface="Arial"/>
              <a:sym typeface="Arial"/>
            </a:endParaRPr>
          </a:p>
          <a:p>
            <a:pPr marL="158750" indent="0" rtl="0">
              <a:buNone/>
            </a:pPr>
            <a:endParaRPr lang="en-US" dirty="0"/>
          </a:p>
        </p:txBody>
      </p:sp>
    </p:spTree>
    <p:extLst>
      <p:ext uri="{BB962C8B-B14F-4D97-AF65-F5344CB8AC3E}">
        <p14:creationId xmlns:p14="http://schemas.microsoft.com/office/powerpoint/2010/main" val="271226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b13fd7cb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b13fd7cb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When we spoke to staff prior to the move, just about everyone was looking forward to the natural light available in the new library. Paley was described as dark, dingy and dirty. </a:t>
            </a:r>
          </a:p>
          <a:p>
            <a:pPr rtl="0"/>
            <a:r>
              <a:rPr lang="en-US" sz="1100" b="0" i="0" u="none" strike="noStrike" cap="none" dirty="0">
                <a:solidFill>
                  <a:srgbClr val="000000"/>
                </a:solidFill>
                <a:effectLst/>
                <a:latin typeface="Arial"/>
                <a:cs typeface="Arial"/>
                <a:sym typeface="Arial"/>
              </a:rPr>
              <a:t>While</a:t>
            </a:r>
            <a:r>
              <a:rPr lang="en-US" sz="1100" b="0" i="0" u="none" strike="noStrike" cap="none" baseline="0" dirty="0">
                <a:solidFill>
                  <a:srgbClr val="000000"/>
                </a:solidFill>
                <a:effectLst/>
                <a:latin typeface="Arial"/>
                <a:cs typeface="Arial"/>
                <a:sym typeface="Arial"/>
              </a:rPr>
              <a:t> many were concerned about how the shared office space would work, for as many this would not be a change for them.</a:t>
            </a:r>
          </a:p>
          <a:p>
            <a:r>
              <a:rPr lang="en-US" sz="1100" b="0" i="0" u="none" strike="noStrike" cap="none" baseline="0" dirty="0">
                <a:solidFill>
                  <a:srgbClr val="000000"/>
                </a:solidFill>
                <a:effectLst/>
                <a:latin typeface="Arial"/>
                <a:cs typeface="Arial"/>
                <a:sym typeface="Arial"/>
              </a:rPr>
              <a:t>Many staff prepared for the move by purchasing noise-reduction headphones, anticipating a new </a:t>
            </a:r>
            <a:r>
              <a:rPr lang="en-US" dirty="0"/>
              <a:t>space where it would be hard to concentrate due to distractions from co-workers. </a:t>
            </a:r>
            <a:endParaRPr lang="en-US" b="0" dirty="0">
              <a:effectLst/>
            </a:endParaRPr>
          </a:p>
          <a:p>
            <a:pPr marL="158750" indent="0">
              <a:buNone/>
            </a:pPr>
            <a:r>
              <a:rPr lang="en-US" dirty="0"/>
              <a:t/>
            </a:r>
            <a:br>
              <a:rPr lang="en-US" dirty="0"/>
            </a:br>
            <a:endParaRPr dirty="0"/>
          </a:p>
        </p:txBody>
      </p:sp>
    </p:spTree>
    <p:extLst>
      <p:ext uri="{BB962C8B-B14F-4D97-AF65-F5344CB8AC3E}">
        <p14:creationId xmlns:p14="http://schemas.microsoft.com/office/powerpoint/2010/main" val="346035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a:t>
            </a:r>
            <a:r>
              <a:rPr lang="en-US" baseline="0" dirty="0"/>
              <a:t> new spaces felt more professional, clean and many staff liked that they were able to get rid </a:t>
            </a:r>
            <a:r>
              <a:rPr lang="en-US" dirty="0"/>
              <a:t>of many years’ worth of clutter.</a:t>
            </a:r>
          </a:p>
        </p:txBody>
      </p:sp>
    </p:spTree>
    <p:extLst>
      <p:ext uri="{BB962C8B-B14F-4D97-AF65-F5344CB8AC3E}">
        <p14:creationId xmlns:p14="http://schemas.microsoft.com/office/powerpoint/2010/main" val="395583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feelings about the spaces for individual</a:t>
            </a:r>
            <a:r>
              <a:rPr lang="en-US" baseline="0" dirty="0"/>
              <a:t> work was mixed. Some staff liked that that could easily scan the room and see who was available. But because of the noise, and privacy issues, and the fear of disrupting others, the casual conversations in this big work area was greatly reduced.</a:t>
            </a:r>
            <a:r>
              <a:rPr lang="en-US" dirty="0"/>
              <a:t> </a:t>
            </a:r>
            <a:endParaRPr lang="en-US" baseline="0" dirty="0"/>
          </a:p>
          <a:p>
            <a:endParaRPr lang="en-US" baseline="0" dirty="0"/>
          </a:p>
          <a:p>
            <a:r>
              <a:rPr lang="en-US" sz="1100" b="0" i="0" u="none" strike="noStrike" cap="none" dirty="0">
                <a:solidFill>
                  <a:srgbClr val="000000"/>
                </a:solidFill>
                <a:effectLst/>
                <a:latin typeface="Arial"/>
                <a:ea typeface="Arial"/>
                <a:cs typeface="Arial"/>
                <a:sym typeface="Arial"/>
              </a:rPr>
              <a:t>The shared work space </a:t>
            </a:r>
            <a:r>
              <a:rPr lang="en-US" dirty="0"/>
              <a:t>had </a:t>
            </a:r>
            <a:r>
              <a:rPr lang="en-US" sz="1100" b="0" i="0" u="none" strike="noStrike" cap="none" dirty="0">
                <a:solidFill>
                  <a:srgbClr val="000000"/>
                </a:solidFill>
                <a:effectLst/>
                <a:latin typeface="Arial"/>
                <a:ea typeface="Arial"/>
                <a:cs typeface="Arial"/>
                <a:sym typeface="Arial"/>
              </a:rPr>
              <a:t>a significant effect on how staff communicate with one another at their desks. In addition to the use of headphones </a:t>
            </a:r>
            <a:r>
              <a:rPr lang="en-US" dirty="0"/>
              <a:t>to block out noise</a:t>
            </a:r>
            <a:r>
              <a:rPr lang="en-US" sz="1100" b="0" i="0" u="none" strike="noStrike" cap="none" dirty="0">
                <a:solidFill>
                  <a:srgbClr val="000000"/>
                </a:solidFill>
                <a:effectLst/>
                <a:latin typeface="Arial"/>
                <a:ea typeface="Arial"/>
                <a:cs typeface="Arial"/>
                <a:sym typeface="Arial"/>
              </a:rPr>
              <a:t>, the headphones may signal to others, “I am not to be interrupted now”.</a:t>
            </a:r>
            <a:r>
              <a:rPr lang="en-US" dirty="0"/>
              <a:t> </a:t>
            </a:r>
          </a:p>
          <a:p>
            <a:endParaRPr lang="en-US" dirty="0"/>
          </a:p>
          <a:p>
            <a:r>
              <a:rPr lang="en-US" sz="1100" b="0" i="0" u="none" strike="noStrike" cap="none" dirty="0">
                <a:solidFill>
                  <a:srgbClr val="000000"/>
                </a:solidFill>
                <a:effectLst/>
                <a:latin typeface="Arial"/>
                <a:ea typeface="Arial"/>
                <a:cs typeface="Arial"/>
                <a:sym typeface="Arial"/>
              </a:rPr>
              <a:t>Several use Slack or email in order to keep others from overhearing private communication. </a:t>
            </a:r>
            <a:r>
              <a:rPr lang="en-US" dirty="0"/>
              <a:t>There</a:t>
            </a:r>
            <a:r>
              <a:rPr lang="en-US" sz="1100" b="0" i="0" u="none" strike="noStrike" cap="none" dirty="0">
                <a:solidFill>
                  <a:srgbClr val="000000"/>
                </a:solidFill>
                <a:effectLst/>
                <a:latin typeface="Arial"/>
                <a:ea typeface="Arial"/>
                <a:cs typeface="Arial"/>
                <a:sym typeface="Arial"/>
              </a:rPr>
              <a:t> is a self-imposed unwillingness to “disturb the peace” by talking loudly</a:t>
            </a:r>
            <a:r>
              <a:rPr lang="en-US" dirty="0"/>
              <a:t/>
            </a:r>
            <a:br>
              <a:rPr lang="en-US" dirty="0"/>
            </a:br>
            <a:endParaRPr lang="en-US" baseline="0"/>
          </a:p>
          <a:p>
            <a:endParaRPr lang="en-US" baseline="0" dirty="0"/>
          </a:p>
          <a:p>
            <a:pPr marL="158750" indent="0">
              <a:buNone/>
            </a:pPr>
            <a:endParaRPr lang="en-US" dirty="0"/>
          </a:p>
        </p:txBody>
      </p:sp>
    </p:spTree>
    <p:extLst>
      <p:ext uri="{BB962C8B-B14F-4D97-AF65-F5344CB8AC3E}">
        <p14:creationId xmlns:p14="http://schemas.microsoft.com/office/powerpoint/2010/main" val="357356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r>
              <a:rPr lang="en-US" dirty="0"/>
              <a:t>Privacy came up a lot. </a:t>
            </a:r>
          </a:p>
          <a:p>
            <a:endParaRPr lang="en-US" dirty="0"/>
          </a:p>
          <a:p>
            <a:r>
              <a:rPr lang="en-US" sz="1100" b="0" i="0" u="none" strike="noStrike" cap="none" dirty="0">
                <a:solidFill>
                  <a:srgbClr val="000000"/>
                </a:solidFill>
                <a:effectLst/>
                <a:latin typeface="Arial"/>
                <a:ea typeface="Arial"/>
                <a:cs typeface="Arial"/>
                <a:sym typeface="Arial"/>
              </a:rPr>
              <a:t>In an open environment, one is always visible. Many staff described feeling self-conscious at times about this exposure, particularly the open display of work on their computer screen. Some mentioned physical movements of colleagues around the space as distracting. </a:t>
            </a:r>
            <a:endParaRPr lang="en-US" dirty="0"/>
          </a:p>
          <a:p>
            <a:pPr rtl="0"/>
            <a:endParaRPr lang="en-US" sz="1100" b="0" i="0" u="none" strike="noStrike" cap="none" dirty="0">
              <a:solidFill>
                <a:srgbClr val="000000"/>
              </a:solidFill>
              <a:effectLst/>
              <a:latin typeface="Arial"/>
              <a:cs typeface="Arial"/>
              <a:sym typeface="Arial"/>
            </a:endParaRPr>
          </a:p>
          <a:p>
            <a:pPr rtl="0"/>
            <a:r>
              <a:rPr lang="en-US" dirty="0">
                <a:solidFill>
                  <a:srgbClr val="FF0000"/>
                </a:solidFill>
              </a:rPr>
              <a:t>Of</a:t>
            </a:r>
            <a:r>
              <a:rPr lang="en-US" sz="1100" b="0" i="0" u="none" strike="noStrike" cap="none" dirty="0">
                <a:solidFill>
                  <a:srgbClr val="FF0000"/>
                </a:solidFill>
                <a:effectLst/>
                <a:latin typeface="Arial"/>
                <a:ea typeface="Arial"/>
                <a:cs typeface="Arial"/>
                <a:sym typeface="Arial"/>
              </a:rPr>
              <a:t> all the noises noted in the staff work areas, telephone calls were most disruptive to others. </a:t>
            </a:r>
            <a:r>
              <a:rPr lang="en-US" dirty="0">
                <a:solidFill>
                  <a:srgbClr val="FF0000"/>
                </a:solidFill>
              </a:rPr>
              <a:t>Staff</a:t>
            </a:r>
            <a:r>
              <a:rPr lang="en-US" sz="1100" b="0" i="0" u="none" strike="noStrike" cap="none" dirty="0">
                <a:solidFill>
                  <a:srgbClr val="FF0000"/>
                </a:solidFill>
                <a:effectLst/>
                <a:latin typeface="Arial"/>
                <a:ea typeface="Arial"/>
                <a:cs typeface="Arial"/>
                <a:sym typeface="Arial"/>
              </a:rPr>
              <a:t> feel severely constrained when using the telephone, a special challenge for those whose job entails handling requests (and complaints) from patrons by telephone</a:t>
            </a:r>
            <a:endParaRPr lang="en-US" b="0" dirty="0">
              <a:solidFill>
                <a:srgbClr val="FF0000"/>
              </a:solidFill>
              <a:effectLst/>
            </a:endParaRPr>
          </a:p>
          <a:p>
            <a:pPr marL="158750" indent="0">
              <a:buNone/>
            </a:pPr>
            <a:r>
              <a:rPr lang="en-US" dirty="0"/>
              <a:t/>
            </a:r>
            <a:br>
              <a:rPr lang="en-US" dirty="0"/>
            </a:br>
            <a:r>
              <a:rPr lang="en-US" dirty="0"/>
              <a:t/>
            </a:r>
            <a:br>
              <a:rPr lang="en-US" dirty="0"/>
            </a:br>
            <a:endParaRPr lang="en-US" baseline="0" dirty="0"/>
          </a:p>
          <a:p>
            <a:endParaRPr lang="en-US" baseline="0" dirty="0"/>
          </a:p>
          <a:p>
            <a:pPr marL="158750" indent="0">
              <a:buNone/>
            </a:pPr>
            <a:endParaRPr lang="en-US" dirty="0"/>
          </a:p>
        </p:txBody>
      </p:sp>
    </p:spTree>
    <p:extLst>
      <p:ext uri="{BB962C8B-B14F-4D97-AF65-F5344CB8AC3E}">
        <p14:creationId xmlns:p14="http://schemas.microsoft.com/office/powerpoint/2010/main" val="426536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n-US" b="1" dirty="0">
              <a:effectLst/>
            </a:endParaRPr>
          </a:p>
          <a:p>
            <a:pPr marL="158750" indent="0">
              <a:buNone/>
            </a:pPr>
            <a:r>
              <a:rPr lang="en-US" dirty="0"/>
              <a:t>We had not thought ahead about establishing</a:t>
            </a:r>
            <a:r>
              <a:rPr lang="en-US" baseline="0" dirty="0"/>
              <a:t> norms for use of shared resources. Like who decided whether the blinds should be closed or not? Who </a:t>
            </a:r>
            <a:r>
              <a:rPr lang="en-US" dirty="0"/>
              <a:t>decides</a:t>
            </a:r>
            <a:r>
              <a:rPr lang="en-US" baseline="0" dirty="0"/>
              <a:t> what was okay to do in the breakout rooms – lunch? Personal phone call?</a:t>
            </a:r>
          </a:p>
          <a:p>
            <a:pPr marL="158750" indent="0">
              <a:buNone/>
            </a:pPr>
            <a:r>
              <a:rPr lang="en-US" baseline="0" dirty="0"/>
              <a:t>While these things seem trivial, when we spoke to staff these were the issues that arose. </a:t>
            </a:r>
            <a:endParaRPr lang="en-US" dirty="0"/>
          </a:p>
          <a:p>
            <a:pPr marL="158750" indent="0">
              <a:buNone/>
            </a:pPr>
            <a:endParaRPr lang="en-US" baseline="0" dirty="0"/>
          </a:p>
          <a:p>
            <a:pPr marL="158750" indent="0">
              <a:buNone/>
            </a:pPr>
            <a:r>
              <a:rPr lang="en-US" baseline="0" dirty="0"/>
              <a:t>What we did not have, prior to the move, was a norm for discussing these issues in a safe, neutral way. </a:t>
            </a:r>
            <a:r>
              <a:rPr lang="en-US" dirty="0"/>
              <a:t/>
            </a:r>
            <a:br>
              <a:rPr lang="en-US" dirty="0"/>
            </a:br>
            <a:endParaRPr lang="en-US" baseline="0" dirty="0"/>
          </a:p>
          <a:p>
            <a:endParaRPr lang="en-US" baseline="0" dirty="0"/>
          </a:p>
          <a:p>
            <a:pPr marL="158750" indent="0">
              <a:buNone/>
            </a:pPr>
            <a:endParaRPr lang="en-US" dirty="0"/>
          </a:p>
        </p:txBody>
      </p:sp>
    </p:spTree>
    <p:extLst>
      <p:ext uri="{BB962C8B-B14F-4D97-AF65-F5344CB8AC3E}">
        <p14:creationId xmlns:p14="http://schemas.microsoft.com/office/powerpoint/2010/main" val="256122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nancy.turner@temple.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0" y="1640825"/>
            <a:ext cx="9144000" cy="2047200"/>
          </a:xfrm>
          <a:prstGeom prst="rect">
            <a:avLst/>
          </a:pr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title"/>
          </p:nvPr>
        </p:nvSpPr>
        <p:spPr>
          <a:xfrm>
            <a:off x="403875" y="1694025"/>
            <a:ext cx="8520600" cy="102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b="1">
                <a:solidFill>
                  <a:srgbClr val="E7201D"/>
                </a:solidFill>
                <a:latin typeface="Roboto"/>
                <a:ea typeface="Roboto"/>
                <a:cs typeface="Roboto"/>
                <a:sym typeface="Roboto"/>
              </a:rPr>
              <a:t>Envisioning Our Future and Living It</a:t>
            </a:r>
            <a:endParaRPr sz="5200">
              <a:solidFill>
                <a:srgbClr val="FFFFFF"/>
              </a:solidFill>
              <a:latin typeface="Lobster"/>
              <a:ea typeface="Lobster"/>
              <a:cs typeface="Lobster"/>
              <a:sym typeface="Lobster"/>
            </a:endParaRPr>
          </a:p>
        </p:txBody>
      </p:sp>
      <p:sp>
        <p:nvSpPr>
          <p:cNvPr id="56" name="Google Shape;56;p13"/>
          <p:cNvSpPr txBox="1">
            <a:spLocks noGrp="1"/>
          </p:cNvSpPr>
          <p:nvPr>
            <p:ph type="body" idx="1"/>
          </p:nvPr>
        </p:nvSpPr>
        <p:spPr>
          <a:xfrm>
            <a:off x="445100" y="2668625"/>
            <a:ext cx="8520600" cy="7233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a:solidFill>
                  <a:schemeClr val="lt1"/>
                </a:solidFill>
                <a:latin typeface="Faustina"/>
                <a:ea typeface="Faustina"/>
                <a:cs typeface="Faustina"/>
                <a:sym typeface="Faustina"/>
              </a:rPr>
              <a:t> New Library Space and How It Works for Us</a:t>
            </a:r>
            <a:endParaRPr sz="3000">
              <a:solidFill>
                <a:schemeClr val="lt1"/>
              </a:solidFill>
              <a:latin typeface="Faustina"/>
              <a:ea typeface="Faustina"/>
              <a:cs typeface="Faustina"/>
              <a:sym typeface="Faustina"/>
            </a:endParaRPr>
          </a:p>
        </p:txBody>
      </p:sp>
      <p:pic>
        <p:nvPicPr>
          <p:cNvPr id="57" name="Google Shape;57;p13"/>
          <p:cNvPicPr preferRelativeResize="0"/>
          <p:nvPr/>
        </p:nvPicPr>
        <p:blipFill>
          <a:blip r:embed="rId4">
            <a:alphaModFix/>
          </a:blip>
          <a:stretch>
            <a:fillRect/>
          </a:stretch>
        </p:blipFill>
        <p:spPr>
          <a:xfrm>
            <a:off x="7601925" y="168174"/>
            <a:ext cx="1617894" cy="674123"/>
          </a:xfrm>
          <a:prstGeom prst="rect">
            <a:avLst/>
          </a:prstGeom>
          <a:noFill/>
          <a:ln>
            <a:noFill/>
          </a:ln>
        </p:spPr>
      </p:pic>
      <p:sp>
        <p:nvSpPr>
          <p:cNvPr id="58" name="Google Shape;58;p13"/>
          <p:cNvSpPr/>
          <p:nvPr/>
        </p:nvSpPr>
        <p:spPr>
          <a:xfrm>
            <a:off x="6537075" y="4190450"/>
            <a:ext cx="2387400" cy="72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a:off x="6537075" y="3879075"/>
            <a:ext cx="2387400" cy="1034675"/>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EB Garamond"/>
                <a:ea typeface="EB Garamond"/>
                <a:cs typeface="EB Garamond"/>
                <a:sym typeface="EB Garamond"/>
              </a:rPr>
              <a:t>Nancy B. Turner</a:t>
            </a:r>
          </a:p>
          <a:p>
            <a:pPr marL="0" lvl="0" indent="0" algn="l" rtl="0">
              <a:spcBef>
                <a:spcPts val="0"/>
              </a:spcBef>
              <a:spcAft>
                <a:spcPts val="0"/>
              </a:spcAft>
              <a:buNone/>
            </a:pPr>
            <a:r>
              <a:rPr lang="en-US" dirty="0">
                <a:latin typeface="EB Garamond"/>
                <a:ea typeface="EB Garamond"/>
                <a:cs typeface="EB Garamond"/>
                <a:sym typeface="EB Garamond"/>
                <a:hlinkClick r:id="rId5"/>
              </a:rPr>
              <a:t>nancy.turner@temple.edu</a:t>
            </a:r>
            <a:endParaRPr lang="en" dirty="0">
              <a:latin typeface="EB Garamond"/>
              <a:ea typeface="EB Garamond"/>
              <a:cs typeface="EB Garamond"/>
              <a:sym typeface="EB Garamond"/>
            </a:endParaRPr>
          </a:p>
          <a:p>
            <a:pPr marL="0" lvl="0" indent="0" algn="l" rtl="0">
              <a:spcBef>
                <a:spcPts val="0"/>
              </a:spcBef>
              <a:spcAft>
                <a:spcPts val="0"/>
              </a:spcAft>
              <a:buNone/>
            </a:pPr>
            <a:r>
              <a:rPr lang="en" dirty="0">
                <a:latin typeface="EB Garamond"/>
                <a:ea typeface="EB Garamond"/>
                <a:cs typeface="EB Garamond"/>
                <a:sym typeface="EB Garamond"/>
              </a:rPr>
              <a:t>Library Assessment Conference</a:t>
            </a:r>
          </a:p>
          <a:p>
            <a:r>
              <a:rPr lang="en-US" dirty="0">
                <a:latin typeface="EB Garamond"/>
                <a:ea typeface="EB Garamond"/>
                <a:cs typeface="EB Garamond"/>
                <a:sym typeface="EB Garamond"/>
              </a:rPr>
              <a:t>December 16, 2020</a:t>
            </a:r>
          </a:p>
          <a:p>
            <a:pPr marL="0" lvl="0" indent="0" algn="l" rtl="0">
              <a:spcBef>
                <a:spcPts val="0"/>
              </a:spcBef>
              <a:spcAft>
                <a:spcPts val="0"/>
              </a:spcAft>
              <a:buNone/>
            </a:pPr>
            <a:endParaRPr dirty="0">
              <a:latin typeface="EB Garamond"/>
              <a:ea typeface="EB Garamond"/>
              <a:cs typeface="EB Garamond"/>
              <a:sym typeface="EB Garamond"/>
            </a:endParaRPr>
          </a:p>
        </p:txBody>
      </p:sp>
    </p:spTree>
  </p:cSld>
  <p:clrMapOvr>
    <a:masterClrMapping/>
  </p:clrMapOvr>
  <mc:AlternateContent xmlns:mc="http://schemas.openxmlformats.org/markup-compatibility/2006" xmlns:p14="http://schemas.microsoft.com/office/powerpoint/2010/main">
    <mc:Choice Requires="p14">
      <p:transition spd="slow" p14:dur="2000" advTm="20173"/>
    </mc:Choice>
    <mc:Fallback xmlns="">
      <p:transition spd="slow" advTm="2017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189507" y="1961627"/>
            <a:ext cx="3637427" cy="674100"/>
          </a:xfrm>
          <a:prstGeom prst="rect">
            <a:avLst/>
          </a:prstGeom>
          <a:solidFill>
            <a:schemeClr val="tx2"/>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3000" dirty="0">
                <a:solidFill>
                  <a:srgbClr val="000000"/>
                </a:solidFill>
                <a:latin typeface="EB Garamond"/>
                <a:ea typeface="EB Garamond"/>
                <a:cs typeface="EB Garamond"/>
                <a:sym typeface="EB Garamond"/>
              </a:rPr>
              <a:t> Spaces for connecting</a:t>
            </a:r>
            <a:endParaRPr sz="3000" dirty="0">
              <a:solidFill>
                <a:srgbClr val="000000"/>
              </a:solidFill>
              <a:latin typeface="EB Garamond"/>
              <a:ea typeface="EB Garamond"/>
              <a:cs typeface="EB Garamond"/>
              <a:sym typeface="EB Garamond"/>
            </a:endParaRPr>
          </a:p>
        </p:txBody>
      </p:sp>
      <p:pic>
        <p:nvPicPr>
          <p:cNvPr id="6" name="Google Shape;94;p17"/>
          <p:cNvPicPr preferRelativeResize="0"/>
          <p:nvPr/>
        </p:nvPicPr>
        <p:blipFill rotWithShape="1">
          <a:blip r:embed="rId3">
            <a:alphaModFix/>
          </a:blip>
          <a:srcRect l="27385" r="27385"/>
          <a:stretch/>
        </p:blipFill>
        <p:spPr>
          <a:xfrm>
            <a:off x="4040242" y="234427"/>
            <a:ext cx="3512025" cy="42521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18732"/>
    </mc:Choice>
    <mc:Fallback xmlns="">
      <p:transition spd="slow" advTm="1873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Meeting rooms</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latin typeface="EB Garamond" panose="020B0604020202020204" charset="0"/>
                <a:ea typeface="EB Garamond" panose="020B0604020202020204" charset="0"/>
                <a:cs typeface="EB Garamond" panose="020B0604020202020204" charset="0"/>
              </a:rPr>
              <a:t>“It’s almost always pretty easy to find a room to go work in with colleagues.”</a:t>
            </a:r>
          </a:p>
          <a:p>
            <a:pPr marL="114300" indent="0">
              <a:buNone/>
            </a:pPr>
            <a:endParaRPr lang="en-US" sz="2400" dirty="0">
              <a:latin typeface="EB Garamond" panose="020B0604020202020204" charset="0"/>
              <a:ea typeface="EB Garamond" panose="020B0604020202020204" charset="0"/>
              <a:cs typeface="EB Garamond" panose="020B0604020202020204" charset="0"/>
            </a:endParaRPr>
          </a:p>
          <a:p>
            <a:pPr marL="114300" indent="0">
              <a:buNone/>
            </a:pPr>
            <a:r>
              <a:rPr lang="en-US" sz="2400" dirty="0">
                <a:latin typeface="EB Garamond" panose="020B0604020202020204" charset="0"/>
                <a:ea typeface="EB Garamond" panose="020B0604020202020204" charset="0"/>
                <a:cs typeface="EB Garamond" panose="020B0604020202020204" charset="0"/>
              </a:rPr>
              <a:t>“You expect to spend five minutes jostling with the technology at the beginning of a meeting.”</a:t>
            </a:r>
          </a:p>
          <a:p>
            <a:pPr marL="114300" indent="0">
              <a:buNone/>
            </a:pPr>
            <a:r>
              <a:rPr lang="en-US" sz="2400" dirty="0">
                <a:latin typeface="EB Garamond" panose="020B0604020202020204" charset="0"/>
                <a:ea typeface="EB Garamond" panose="020B0604020202020204" charset="0"/>
                <a:cs typeface="EB Garamond" panose="020B0604020202020204" charset="0"/>
              </a:rPr>
              <a:t/>
            </a:r>
            <a:br>
              <a:rPr lang="en-US" sz="2400" dirty="0">
                <a:latin typeface="EB Garamond" panose="020B0604020202020204" charset="0"/>
                <a:ea typeface="EB Garamond" panose="020B0604020202020204" charset="0"/>
                <a:cs typeface="EB Garamond" panose="020B0604020202020204" charset="0"/>
              </a:rPr>
            </a:br>
            <a:r>
              <a:rPr lang="en-US" sz="2400" dirty="0">
                <a:latin typeface="EB Garamond" panose="020B0604020202020204" charset="0"/>
                <a:ea typeface="EB Garamond" panose="020B0604020202020204" charset="0"/>
                <a:cs typeface="EB Garamond" panose="020B0604020202020204" charset="0"/>
              </a:rPr>
              <a:t/>
            </a:r>
            <a:br>
              <a:rPr lang="en-US" sz="2400" dirty="0">
                <a:latin typeface="EB Garamond" panose="020B0604020202020204" charset="0"/>
                <a:ea typeface="EB Garamond" panose="020B0604020202020204" charset="0"/>
                <a:cs typeface="EB Garamond" panose="020B0604020202020204" charset="0"/>
              </a:rPr>
            </a:b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1329152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Collaboration and the serendipitous meetup</a:t>
            </a:r>
          </a:p>
        </p:txBody>
      </p:sp>
      <p:sp>
        <p:nvSpPr>
          <p:cNvPr id="3" name="Text Placeholder 2"/>
          <p:cNvSpPr>
            <a:spLocks noGrp="1"/>
          </p:cNvSpPr>
          <p:nvPr>
            <p:ph type="body" idx="1"/>
          </p:nvPr>
        </p:nvSpPr>
        <p:spPr>
          <a:xfrm>
            <a:off x="311700" y="1152475"/>
            <a:ext cx="8520600" cy="3416400"/>
          </a:xfrm>
          <a:solidFill>
            <a:schemeClr val="tx2"/>
          </a:solidFill>
        </p:spPr>
        <p:txBody>
          <a:bodyPr/>
          <a:lstStyle/>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“I think the one thing that I think I might’ve said, ‘Let’s do differently’, in the planning of the office space is having people that work together sit next to each other.”</a:t>
            </a:r>
          </a:p>
          <a:p>
            <a:pPr marL="114300" indent="0">
              <a:buNone/>
            </a:pPr>
            <a:endParaRPr lang="en-US" sz="2400" dirty="0">
              <a:solidFill>
                <a:schemeClr val="tx1"/>
              </a:solidFill>
              <a:latin typeface="EB Garamond" panose="020B0604020202020204" charset="0"/>
              <a:ea typeface="EB Garamond" panose="020B0604020202020204" charset="0"/>
              <a:cs typeface="EB Garamond" panose="020B0604020202020204" charset="0"/>
            </a:endParaRPr>
          </a:p>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“You’d think with the open office space, everybody’s together, that would increase a sort of intimacy or frequency of communication between people. But it’s actually had the opposite, because it negates people’s freedom to choose to interact with other people.”</a:t>
            </a:r>
            <a:r>
              <a:rPr lang="en-US" dirty="0"/>
              <a:t/>
            </a:r>
            <a:br>
              <a:rPr lang="en-US" dirty="0"/>
            </a:br>
            <a:r>
              <a:rPr lang="en-US" dirty="0"/>
              <a:t/>
            </a:r>
            <a:br>
              <a:rPr lang="en-US" dirty="0"/>
            </a:b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2047200293"/>
      </p:ext>
    </p:extLst>
  </p:cSld>
  <p:clrMapOvr>
    <a:masterClrMapping/>
  </p:clrMapOvr>
  <mc:AlternateContent xmlns:mc="http://schemas.openxmlformats.org/markup-compatibility/2006" xmlns:p14="http://schemas.microsoft.com/office/powerpoint/2010/main">
    <mc:Choice Requires="p14">
      <p:transition spd="slow" p14:dur="2000" advTm="53405"/>
    </mc:Choice>
    <mc:Fallback xmlns="">
      <p:transition spd="slow" advTm="5340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l="27352" r="27347"/>
          <a:stretch/>
        </p:blipFill>
        <p:spPr>
          <a:xfrm>
            <a:off x="745068" y="241200"/>
            <a:ext cx="3176693" cy="4355253"/>
          </a:xfrm>
          <a:prstGeom prst="rect">
            <a:avLst/>
          </a:prstGeom>
          <a:noFill/>
          <a:ln>
            <a:noFill/>
          </a:ln>
        </p:spPr>
      </p:pic>
      <p:sp>
        <p:nvSpPr>
          <p:cNvPr id="87" name="Google Shape;87;p16"/>
          <p:cNvSpPr txBox="1"/>
          <p:nvPr/>
        </p:nvSpPr>
        <p:spPr>
          <a:xfrm>
            <a:off x="216600" y="1071750"/>
            <a:ext cx="4783200" cy="3000000"/>
          </a:xfrm>
          <a:prstGeom prst="rect">
            <a:avLst/>
          </a:prstGeom>
          <a:noFill/>
          <a:ln>
            <a:noFill/>
          </a:ln>
        </p:spPr>
        <p:txBody>
          <a:bodyPr spcFirstLastPara="1" wrap="square" lIns="91425" tIns="91425" rIns="91425" bIns="91425" anchor="t" anchorCtr="0">
            <a:noAutofit/>
          </a:bodyPr>
          <a:lstStyle/>
          <a:p>
            <a:pPr marL="114300" lvl="0" algn="l" rtl="0">
              <a:lnSpc>
                <a:spcPct val="115000"/>
              </a:lnSpc>
              <a:spcBef>
                <a:spcPts val="1600"/>
              </a:spcBef>
              <a:spcAft>
                <a:spcPts val="0"/>
              </a:spcAft>
              <a:buClr>
                <a:schemeClr val="dk1"/>
              </a:buClr>
              <a:buSzPts val="1800"/>
            </a:pPr>
            <a:endParaRPr sz="2400" dirty="0">
              <a:latin typeface="EB Garamond"/>
              <a:ea typeface="EB Garamond"/>
              <a:cs typeface="EB Garamond"/>
              <a:sym typeface="EB Garamond"/>
            </a:endParaRPr>
          </a:p>
        </p:txBody>
      </p:sp>
      <p:sp>
        <p:nvSpPr>
          <p:cNvPr id="88" name="Google Shape;88;p16"/>
          <p:cNvSpPr txBox="1">
            <a:spLocks noGrp="1"/>
          </p:cNvSpPr>
          <p:nvPr>
            <p:ph type="body" idx="1"/>
          </p:nvPr>
        </p:nvSpPr>
        <p:spPr>
          <a:xfrm>
            <a:off x="4185773" y="2081776"/>
            <a:ext cx="4863400" cy="674100"/>
          </a:xfrm>
          <a:prstGeom prst="rect">
            <a:avLst/>
          </a:prstGeom>
          <a:solidFill>
            <a:schemeClr val="tx2"/>
          </a:solid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dirty="0">
                <a:solidFill>
                  <a:srgbClr val="000000"/>
                </a:solidFill>
                <a:latin typeface="EB Garamond"/>
                <a:ea typeface="EB Garamond"/>
                <a:cs typeface="EB Garamond"/>
                <a:sym typeface="EB Garamond"/>
              </a:rPr>
              <a:t> Spaces for working with users</a:t>
            </a:r>
            <a:endParaRPr sz="3000" dirty="0">
              <a:solidFill>
                <a:srgbClr val="000000"/>
              </a:solidFill>
              <a:latin typeface="EB Garamond"/>
              <a:ea typeface="EB Garamond"/>
              <a:cs typeface="EB Garamond"/>
              <a:sym typeface="EB Garamond"/>
            </a:endParaRPr>
          </a:p>
        </p:txBody>
      </p:sp>
    </p:spTree>
  </p:cSld>
  <p:clrMapOvr>
    <a:masterClrMapping/>
  </p:clrMapOvr>
  <mc:AlternateContent xmlns:mc="http://schemas.openxmlformats.org/markup-compatibility/2006" xmlns:p14="http://schemas.microsoft.com/office/powerpoint/2010/main">
    <mc:Choice Requires="p14">
      <p:transition spd="slow" p14:dur="2000" advTm="35208"/>
    </mc:Choice>
    <mc:Fallback xmlns="">
      <p:transition spd="slow" advTm="35208"/>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Visibility</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“It is just pretty exciting to be in a brand-new building and a building that's much more aesthetically pleasing than the kind of drab, yucky interiors of Paley.”</a:t>
            </a:r>
          </a:p>
          <a:p>
            <a:pPr marL="114300" indent="0">
              <a:buNone/>
            </a:pPr>
            <a:endParaRPr lang="en-US" sz="2400" dirty="0">
              <a:solidFill>
                <a:schemeClr val="tx1"/>
              </a:solidFill>
              <a:latin typeface="EB Garamond" panose="020B0604020202020204" charset="0"/>
              <a:ea typeface="EB Garamond" panose="020B0604020202020204" charset="0"/>
              <a:cs typeface="EB Garamond" panose="020B0604020202020204" charset="0"/>
            </a:endParaRPr>
          </a:p>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“It’s kind of psychologically oppressive to continually inhabit the shadows under the stairs….  And it’s almost like they didn’t – like they want you hidden.”</a:t>
            </a:r>
          </a:p>
          <a:p>
            <a:endParaRPr lang="en-US" sz="2400" dirty="0">
              <a:latin typeface="EB Garamond" panose="020B0604020202020204" charset="0"/>
              <a:ea typeface="EB Garamond" panose="020B0604020202020204" charset="0"/>
              <a:cs typeface="EB Garamond" panose="020B0604020202020204" charset="0"/>
            </a:endParaRPr>
          </a:p>
          <a:p>
            <a:pPr marL="114300" indent="0">
              <a:buNone/>
            </a:pPr>
            <a:r>
              <a:rPr lang="en-US" dirty="0">
                <a:latin typeface="EB Garamond" panose="020B0604020202020204" charset="0"/>
                <a:ea typeface="EB Garamond" panose="020B0604020202020204" charset="0"/>
                <a:cs typeface="EB Garamond" panose="020B0604020202020204" charset="0"/>
              </a:rPr>
              <a:t/>
            </a:r>
            <a:br>
              <a:rPr lang="en-US" dirty="0">
                <a:latin typeface="EB Garamond" panose="020B0604020202020204" charset="0"/>
                <a:ea typeface="EB Garamond" panose="020B0604020202020204" charset="0"/>
                <a:cs typeface="EB Garamond" panose="020B0604020202020204" charset="0"/>
              </a:rPr>
            </a:br>
            <a:r>
              <a:rPr lang="en-US" dirty="0"/>
              <a:t/>
            </a:r>
            <a:br>
              <a:rPr lang="en-US" dirty="0"/>
            </a:br>
            <a:r>
              <a:rPr lang="en-US" dirty="0"/>
              <a:t/>
            </a:r>
            <a:br>
              <a:rPr lang="en-US" dirty="0"/>
            </a:b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2663698494"/>
      </p:ext>
    </p:extLst>
  </p:cSld>
  <p:clrMapOvr>
    <a:masterClrMapping/>
  </p:clrMapOvr>
  <mc:AlternateContent xmlns:mc="http://schemas.openxmlformats.org/markup-compatibility/2006" xmlns:p14="http://schemas.microsoft.com/office/powerpoint/2010/main">
    <mc:Choice Requires="p14">
      <p:transition spd="slow" p14:dur="2000" advTm="22212"/>
    </mc:Choice>
    <mc:Fallback xmlns="">
      <p:transition spd="slow" advTm="22212"/>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Staff as frustrated ambassadors</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latin typeface="EB Garamond" panose="020B0604020202020204" charset="0"/>
                <a:ea typeface="EB Garamond" panose="020B0604020202020204" charset="0"/>
                <a:cs typeface="EB Garamond" panose="020B0604020202020204" charset="0"/>
              </a:rPr>
              <a:t>“I work with students and faculty a lot, and I'm often their only point of contact at the library. And I've gotten a lot of negative feedback, particularly from students about things that aren't in my control or that I don't understand that have been communicated to me, and that's been a challenge. “</a:t>
            </a:r>
          </a:p>
          <a:p>
            <a:pPr marL="114300" indent="0">
              <a:buNone/>
            </a:pP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58337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What is a library?</a:t>
            </a:r>
          </a:p>
        </p:txBody>
      </p:sp>
      <p:sp>
        <p:nvSpPr>
          <p:cNvPr id="3" name="Text Placeholder 2"/>
          <p:cNvSpPr>
            <a:spLocks noGrp="1"/>
          </p:cNvSpPr>
          <p:nvPr>
            <p:ph type="body" idx="1"/>
          </p:nvPr>
        </p:nvSpPr>
        <p:spPr>
          <a:solidFill>
            <a:schemeClr val="tx2"/>
          </a:solidFill>
        </p:spPr>
        <p:txBody>
          <a:bodyPr/>
          <a:lstStyle/>
          <a:p>
            <a:pPr marL="114300" indent="0">
              <a:buNone/>
            </a:pPr>
            <a:endParaRPr lang="en-US" sz="2400" dirty="0">
              <a:latin typeface="EB Garamond" panose="020B0604020202020204" charset="0"/>
              <a:ea typeface="EB Garamond" panose="020B0604020202020204" charset="0"/>
              <a:cs typeface="EB Garamond" panose="020B0604020202020204" charset="0"/>
            </a:endParaRPr>
          </a:p>
          <a:p>
            <a:pPr marL="114300" indent="0">
              <a:buNone/>
            </a:pPr>
            <a:r>
              <a:rPr lang="en-US" sz="2400" dirty="0">
                <a:latin typeface="EB Garamond" panose="020B0604020202020204" charset="0"/>
                <a:ea typeface="EB Garamond" panose="020B0604020202020204" charset="0"/>
                <a:cs typeface="EB Garamond" panose="020B0604020202020204" charset="0"/>
              </a:rPr>
              <a:t>“I do know a lot of our students complain about the lack of space to sit and a lot of lack of space to study in private quietly. ... I do think there should be more consideration for different types of studying. It is a library.”</a:t>
            </a: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2017015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3"/>
        <p:cNvGrpSpPr/>
        <p:nvPr/>
      </p:nvGrpSpPr>
      <p:grpSpPr>
        <a:xfrm>
          <a:off x="0" y="0"/>
          <a:ext cx="0" cy="0"/>
          <a:chOff x="0" y="0"/>
          <a:chExt cx="0" cy="0"/>
        </a:xfrm>
      </p:grpSpPr>
      <p:sp>
        <p:nvSpPr>
          <p:cNvPr id="114" name="Google Shape;114;p19"/>
          <p:cNvSpPr txBox="1">
            <a:spLocks noGrp="1"/>
          </p:cNvSpPr>
          <p:nvPr>
            <p:ph type="body" idx="1"/>
          </p:nvPr>
        </p:nvSpPr>
        <p:spPr>
          <a:xfrm>
            <a:off x="345440" y="395450"/>
            <a:ext cx="5269654" cy="6741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1600"/>
              </a:spcAft>
              <a:buNone/>
            </a:pPr>
            <a:r>
              <a:rPr lang="en" sz="3000" dirty="0">
                <a:solidFill>
                  <a:srgbClr val="000000"/>
                </a:solidFill>
                <a:latin typeface="EB Garamond"/>
                <a:ea typeface="EB Garamond"/>
                <a:cs typeface="EB Garamond"/>
                <a:sym typeface="EB Garamond"/>
              </a:rPr>
              <a:t>On change and communication</a:t>
            </a:r>
            <a:endParaRPr sz="3000" dirty="0">
              <a:solidFill>
                <a:srgbClr val="000000"/>
              </a:solidFill>
              <a:latin typeface="EB Garamond"/>
              <a:ea typeface="EB Garamond"/>
              <a:cs typeface="EB Garamond"/>
              <a:sym typeface="EB Garamond"/>
            </a:endParaRPr>
          </a:p>
        </p:txBody>
      </p:sp>
      <p:sp>
        <p:nvSpPr>
          <p:cNvPr id="115" name="Google Shape;115;p19"/>
          <p:cNvSpPr txBox="1"/>
          <p:nvPr/>
        </p:nvSpPr>
        <p:spPr>
          <a:xfrm>
            <a:off x="528320" y="1225337"/>
            <a:ext cx="8114453" cy="3300000"/>
          </a:xfrm>
          <a:prstGeom prst="rect">
            <a:avLst/>
          </a:prstGeom>
          <a:solidFill>
            <a:schemeClr val="tx2"/>
          </a:solidFill>
          <a:ln>
            <a:noFill/>
          </a:ln>
        </p:spPr>
        <p:txBody>
          <a:bodyPr spcFirstLastPara="1" wrap="square" lIns="91425" tIns="91425" rIns="91425" bIns="91425" anchor="t" anchorCtr="0">
            <a:noAutofit/>
          </a:bodyPr>
          <a:lstStyle/>
          <a:p>
            <a:r>
              <a:rPr lang="en-US" sz="2000" dirty="0">
                <a:latin typeface="EB Garamond" panose="020B0604020202020204" charset="0"/>
                <a:ea typeface="EB Garamond" panose="020B0604020202020204" charset="0"/>
                <a:cs typeface="EB Garamond" panose="020B0604020202020204" charset="0"/>
              </a:rPr>
              <a:t/>
            </a:r>
            <a:br>
              <a:rPr lang="en-US" sz="2000" dirty="0">
                <a:latin typeface="EB Garamond" panose="020B0604020202020204" charset="0"/>
                <a:ea typeface="EB Garamond" panose="020B0604020202020204" charset="0"/>
                <a:cs typeface="EB Garamond" panose="020B0604020202020204" charset="0"/>
              </a:rPr>
            </a:br>
            <a:r>
              <a:rPr lang="en-US" sz="2000" dirty="0">
                <a:latin typeface="EB Garamond" panose="020B0604020202020204" charset="0"/>
                <a:ea typeface="EB Garamond" panose="020B0604020202020204" charset="0"/>
                <a:cs typeface="EB Garamond" panose="020B0604020202020204" charset="0"/>
              </a:rPr>
              <a:t>“And talking to [colleagues] about their experiences with the transition has helped me just feel like I’m not imagining that I’m having a hard time.”</a:t>
            </a:r>
          </a:p>
          <a:p>
            <a:r>
              <a:rPr lang="en-US" sz="2000" dirty="0">
                <a:latin typeface="EB Garamond" panose="020B0604020202020204" charset="0"/>
                <a:ea typeface="EB Garamond" panose="020B0604020202020204" charset="0"/>
                <a:cs typeface="EB Garamond" panose="020B0604020202020204" charset="0"/>
              </a:rPr>
              <a:t/>
            </a:r>
            <a:br>
              <a:rPr lang="en-US" sz="2000" dirty="0">
                <a:latin typeface="EB Garamond" panose="020B0604020202020204" charset="0"/>
                <a:ea typeface="EB Garamond" panose="020B0604020202020204" charset="0"/>
                <a:cs typeface="EB Garamond" panose="020B0604020202020204" charset="0"/>
              </a:rPr>
            </a:br>
            <a:r>
              <a:rPr lang="en-US" sz="2000" dirty="0">
                <a:latin typeface="EB Garamond" panose="020B0604020202020204" charset="0"/>
                <a:ea typeface="EB Garamond" panose="020B0604020202020204" charset="0"/>
                <a:cs typeface="EB Garamond" panose="020B0604020202020204" charset="0"/>
              </a:rPr>
              <a:t>“If you want people to be able to find the support they need, they have to be able to voice unpleasant emotions about things. ”</a:t>
            </a:r>
            <a:endParaRPr sz="2000" dirty="0">
              <a:latin typeface="EB Garamond" panose="020B0604020202020204" charset="0"/>
              <a:ea typeface="EB Garamond" panose="020B0604020202020204" charset="0"/>
              <a:cs typeface="EB Garamond" panose="020B0604020202020204" charset="0"/>
              <a:sym typeface="EB Garamond"/>
            </a:endParaRPr>
          </a:p>
        </p:txBody>
      </p:sp>
    </p:spTree>
  </p:cSld>
  <p:clrMapOvr>
    <a:masterClrMapping/>
  </p:clrMapOvr>
  <mc:AlternateContent xmlns:mc="http://schemas.openxmlformats.org/markup-compatibility/2006" xmlns:p14="http://schemas.microsoft.com/office/powerpoint/2010/main">
    <mc:Choice Requires="p14">
      <p:transition spd="slow" p14:dur="2000" advTm="88665"/>
    </mc:Choice>
    <mc:Fallback xmlns="">
      <p:transition spd="slow" advTm="8866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indoor, ceiling, building, table&#10;&#10;Description automatically generated">
            <a:extLst>
              <a:ext uri="{FF2B5EF4-FFF2-40B4-BE49-F238E27FC236}">
                <a16:creationId xmlns:a16="http://schemas.microsoft.com/office/drawing/2014/main" xmlns="" id="{0DD44043-8BFE-4D3B-AE9A-18F561EAAC6B}"/>
              </a:ext>
            </a:extLst>
          </p:cNvPr>
          <p:cNvPicPr>
            <a:picLocks noChangeAspect="1"/>
          </p:cNvPicPr>
          <p:nvPr/>
        </p:nvPicPr>
        <p:blipFill>
          <a:blip r:embed="rId3"/>
          <a:stretch>
            <a:fillRect/>
          </a:stretch>
        </p:blipFill>
        <p:spPr>
          <a:xfrm>
            <a:off x="780155" y="600532"/>
            <a:ext cx="5347552" cy="3838877"/>
          </a:xfrm>
          <a:prstGeom prst="rect">
            <a:avLst/>
          </a:prstGeom>
        </p:spPr>
      </p:pic>
      <p:sp>
        <p:nvSpPr>
          <p:cNvPr id="4" name="TextBox 3">
            <a:extLst>
              <a:ext uri="{FF2B5EF4-FFF2-40B4-BE49-F238E27FC236}">
                <a16:creationId xmlns:a16="http://schemas.microsoft.com/office/drawing/2014/main" xmlns="" id="{C488431F-77C3-4B44-83C7-5C40BBA38D40}"/>
              </a:ext>
            </a:extLst>
          </p:cNvPr>
          <p:cNvSpPr txBox="1"/>
          <p:nvPr/>
        </p:nvSpPr>
        <p:spPr>
          <a:xfrm>
            <a:off x="6238172" y="778237"/>
            <a:ext cx="2743200" cy="584775"/>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EB Garamond"/>
              </a:rPr>
              <a:t>Postscript</a:t>
            </a:r>
            <a:r>
              <a:rPr lang="en-US" sz="3200">
                <a:latin typeface="EB Garamond"/>
                <a:ea typeface="EB Garamond"/>
                <a:cs typeface="EB Garamond"/>
              </a:rPr>
              <a:t>​</a:t>
            </a:r>
            <a:endParaRPr lang="en-US" sz="3200"/>
          </a:p>
        </p:txBody>
      </p:sp>
    </p:spTree>
    <p:extLst>
      <p:ext uri="{BB962C8B-B14F-4D97-AF65-F5344CB8AC3E}">
        <p14:creationId xmlns:p14="http://schemas.microsoft.com/office/powerpoint/2010/main" val="2046530396"/>
      </p:ext>
    </p:extLst>
  </p:cSld>
  <p:clrMapOvr>
    <a:masterClrMapping/>
  </p:clrMapOvr>
  <mc:AlternateContent xmlns:mc="http://schemas.openxmlformats.org/markup-compatibility/2006" xmlns:p14="http://schemas.microsoft.com/office/powerpoint/2010/main">
    <mc:Choice Requires="p14">
      <p:transition spd="slow" p14:dur="2000" advTm="41731"/>
    </mc:Choice>
    <mc:Fallback xmlns="">
      <p:transition spd="slow" advTm="4173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Always evolving</a:t>
            </a:r>
          </a:p>
        </p:txBody>
      </p:sp>
      <p:sp>
        <p:nvSpPr>
          <p:cNvPr id="3" name="Text Placeholder 2"/>
          <p:cNvSpPr>
            <a:spLocks noGrp="1"/>
          </p:cNvSpPr>
          <p:nvPr>
            <p:ph type="body" idx="1"/>
          </p:nvPr>
        </p:nvSpPr>
        <p:spPr>
          <a:xfrm>
            <a:off x="311700" y="1152475"/>
            <a:ext cx="7966396" cy="3416400"/>
          </a:xfrm>
          <a:solidFill>
            <a:schemeClr val="tx2"/>
          </a:solidFill>
        </p:spPr>
        <p:txBody>
          <a:bodyPr/>
          <a:lstStyle/>
          <a:p>
            <a:pPr marL="114300" indent="0">
              <a:buNone/>
            </a:pPr>
            <a:r>
              <a:rPr lang="en-US" sz="2400" dirty="0">
                <a:solidFill>
                  <a:schemeClr val="tx1"/>
                </a:solidFill>
                <a:latin typeface="Eb garamond"/>
              </a:rPr>
              <a:t>“</a:t>
            </a:r>
            <a:r>
              <a:rPr lang="en-US" sz="2400" dirty="0">
                <a:solidFill>
                  <a:schemeClr val="tx1"/>
                </a:solidFill>
                <a:latin typeface="Eb garamond"/>
                <a:ea typeface="EB Garamond"/>
                <a:cs typeface="EB Garamond"/>
              </a:rPr>
              <a:t>After three, four months I’m starting to feel like this is where we are. This is our future.”</a:t>
            </a:r>
          </a:p>
          <a:p>
            <a:pPr marL="114300" indent="0">
              <a:buNone/>
            </a:pPr>
            <a:endParaRPr lang="en-US" sz="2400" dirty="0">
              <a:solidFill>
                <a:schemeClr val="tx1"/>
              </a:solidFill>
              <a:latin typeface="Eb garamond"/>
              <a:ea typeface="EB Garamond" panose="020B0604020202020204" charset="0"/>
              <a:cs typeface="EB Garamond" panose="020B0604020202020204" charset="0"/>
            </a:endParaRPr>
          </a:p>
          <a:p>
            <a:pPr marL="114300" indent="0">
              <a:buNone/>
            </a:pPr>
            <a:r>
              <a:rPr lang="en-US" sz="2400" dirty="0">
                <a:solidFill>
                  <a:schemeClr val="tx1"/>
                </a:solidFill>
                <a:latin typeface="Eb garamond"/>
                <a:ea typeface="EB Garamond"/>
                <a:cs typeface="EB Garamond"/>
              </a:rPr>
              <a:t>“You come into work, and you just feel good. It’s inspiring.”</a:t>
            </a: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2569662326"/>
      </p:ext>
    </p:extLst>
  </p:cSld>
  <p:clrMapOvr>
    <a:masterClrMapping/>
  </p:clrMapOvr>
  <mc:AlternateContent xmlns:mc="http://schemas.openxmlformats.org/markup-compatibility/2006" xmlns:p14="http://schemas.microsoft.com/office/powerpoint/2010/main">
    <mc:Choice Requires="p14">
      <p:transition spd="slow" p14:dur="2000" advTm="69844"/>
    </mc:Choice>
    <mc:Fallback xmlns="">
      <p:transition spd="slow" advTm="698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3"/>
        <p:cNvGrpSpPr/>
        <p:nvPr/>
      </p:nvGrpSpPr>
      <p:grpSpPr>
        <a:xfrm>
          <a:off x="0" y="0"/>
          <a:ext cx="0" cy="0"/>
          <a:chOff x="0" y="0"/>
          <a:chExt cx="0" cy="0"/>
        </a:xfrm>
      </p:grpSpPr>
      <p:sp>
        <p:nvSpPr>
          <p:cNvPr id="78" name="Google Shape;78;p15"/>
          <p:cNvSpPr txBox="1">
            <a:spLocks noGrp="1"/>
          </p:cNvSpPr>
          <p:nvPr>
            <p:ph type="body" idx="1"/>
          </p:nvPr>
        </p:nvSpPr>
        <p:spPr>
          <a:xfrm>
            <a:off x="597600" y="647600"/>
            <a:ext cx="3599750" cy="2946500"/>
          </a:xfrm>
          <a:prstGeom prst="rect">
            <a:avLst/>
          </a:prstGeom>
          <a:solidFill>
            <a:schemeClr val="tx2"/>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200" dirty="0">
                <a:solidFill>
                  <a:srgbClr val="000000"/>
                </a:solidFill>
                <a:latin typeface="EB Garamond"/>
                <a:ea typeface="EB Garamond"/>
                <a:cs typeface="EB Garamond"/>
                <a:sym typeface="EB Garamond"/>
              </a:rPr>
              <a:t>How do library spaces facilitate innovative research, creative thinking and problem solving?</a:t>
            </a:r>
            <a:endParaRPr sz="3200" dirty="0">
              <a:solidFill>
                <a:srgbClr val="000000"/>
              </a:solidFill>
              <a:latin typeface="EB Garamond"/>
              <a:ea typeface="EB Garamond"/>
              <a:cs typeface="EB Garamond"/>
              <a:sym typeface="EB Garamond"/>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47600"/>
            <a:ext cx="4430690" cy="3422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851"/>
    </mc:Choice>
    <mc:Fallback xmlns="">
      <p:transition spd="slow" advTm="6085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7513175" y="337825"/>
            <a:ext cx="1488254" cy="620100"/>
          </a:xfrm>
          <a:prstGeom prst="rect">
            <a:avLst/>
          </a:prstGeom>
          <a:noFill/>
          <a:ln>
            <a:noFill/>
          </a:ln>
        </p:spPr>
      </p:pic>
      <p:sp>
        <p:nvSpPr>
          <p:cNvPr id="65" name="Google Shape;65;p14"/>
          <p:cNvSpPr/>
          <p:nvPr/>
        </p:nvSpPr>
        <p:spPr>
          <a:xfrm>
            <a:off x="5903200" y="4190450"/>
            <a:ext cx="3021300" cy="72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p:nvPr/>
        </p:nvSpPr>
        <p:spPr>
          <a:xfrm>
            <a:off x="5982425" y="4239650"/>
            <a:ext cx="2147700" cy="5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EB Garamond"/>
                <a:ea typeface="EB Garamond"/>
                <a:cs typeface="EB Garamond"/>
                <a:sym typeface="EB Garamond"/>
              </a:rPr>
              <a:t>Other stuff</a:t>
            </a:r>
            <a:endParaRPr>
              <a:latin typeface="EB Garamond"/>
              <a:ea typeface="EB Garamond"/>
              <a:cs typeface="EB Garamond"/>
              <a:sym typeface="EB Garamond"/>
            </a:endParaRPr>
          </a:p>
          <a:p>
            <a:pPr marL="0" lvl="0" indent="0" algn="l" rtl="0">
              <a:spcBef>
                <a:spcPts val="0"/>
              </a:spcBef>
              <a:spcAft>
                <a:spcPts val="0"/>
              </a:spcAft>
              <a:buNone/>
            </a:pPr>
            <a:r>
              <a:rPr lang="en">
                <a:latin typeface="EB Garamond"/>
                <a:ea typeface="EB Garamond"/>
                <a:cs typeface="EB Garamond"/>
                <a:sym typeface="EB Garamond"/>
              </a:rPr>
              <a:t>And this stuff too!</a:t>
            </a:r>
            <a:endParaRPr>
              <a:latin typeface="EB Garamond"/>
              <a:ea typeface="EB Garamond"/>
              <a:cs typeface="EB Garamond"/>
              <a:sym typeface="EB Garamond"/>
            </a:endParaRPr>
          </a:p>
        </p:txBody>
      </p:sp>
      <p:sp>
        <p:nvSpPr>
          <p:cNvPr id="67" name="Google Shape;67;p14"/>
          <p:cNvSpPr txBox="1">
            <a:spLocks noGrp="1"/>
          </p:cNvSpPr>
          <p:nvPr>
            <p:ph type="body" idx="1"/>
          </p:nvPr>
        </p:nvSpPr>
        <p:spPr>
          <a:xfrm>
            <a:off x="216600" y="241200"/>
            <a:ext cx="4986900" cy="674100"/>
          </a:xfrm>
          <a:prstGeom prst="rect">
            <a:avLst/>
          </a:prstGeom>
          <a:noFill/>
          <a:ln w="9525" cap="flat" cmpd="sng">
            <a:solidFill>
              <a:srgbClr val="2F287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dirty="0">
                <a:solidFill>
                  <a:srgbClr val="000000"/>
                </a:solidFill>
                <a:latin typeface="EB Garamond"/>
                <a:ea typeface="EB Garamond"/>
                <a:cs typeface="EB Garamond"/>
                <a:sym typeface="EB Garamond"/>
              </a:rPr>
              <a:t> Acknowledgements: </a:t>
            </a:r>
            <a:endParaRPr sz="3000" dirty="0">
              <a:solidFill>
                <a:srgbClr val="000000"/>
              </a:solidFill>
              <a:latin typeface="EB Garamond"/>
              <a:ea typeface="EB Garamond"/>
              <a:cs typeface="EB Garamond"/>
              <a:sym typeface="EB Garamond"/>
            </a:endParaRPr>
          </a:p>
        </p:txBody>
      </p:sp>
      <p:sp>
        <p:nvSpPr>
          <p:cNvPr id="68" name="Google Shape;68;p14"/>
          <p:cNvSpPr txBox="1"/>
          <p:nvPr/>
        </p:nvSpPr>
        <p:spPr>
          <a:xfrm>
            <a:off x="259599" y="2571750"/>
            <a:ext cx="4779870" cy="1068256"/>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2000" b="1" dirty="0">
                <a:solidFill>
                  <a:schemeClr val="dk1"/>
                </a:solidFill>
                <a:highlight>
                  <a:srgbClr val="FFFFFF"/>
                </a:highlight>
                <a:latin typeface="EB Garamond"/>
                <a:ea typeface="EB Garamond"/>
                <a:cs typeface="EB Garamond"/>
                <a:sym typeface="EB Garamond"/>
              </a:rPr>
              <a:t>Research Team Phase II: </a:t>
            </a:r>
            <a:r>
              <a:rPr lang="en" sz="2000" dirty="0">
                <a:solidFill>
                  <a:schemeClr val="dk1"/>
                </a:solidFill>
                <a:highlight>
                  <a:srgbClr val="FFFFFF"/>
                </a:highlight>
                <a:latin typeface="EB Garamond"/>
                <a:ea typeface="EB Garamond"/>
                <a:cs typeface="EB Garamond"/>
                <a:sym typeface="EB Garamond"/>
              </a:rPr>
              <a:t/>
            </a:r>
            <a:br>
              <a:rPr lang="en" sz="2000" dirty="0">
                <a:solidFill>
                  <a:schemeClr val="dk1"/>
                </a:solidFill>
                <a:highlight>
                  <a:srgbClr val="FFFFFF"/>
                </a:highlight>
                <a:latin typeface="EB Garamond"/>
                <a:ea typeface="EB Garamond"/>
                <a:cs typeface="EB Garamond"/>
                <a:sym typeface="EB Garamond"/>
              </a:rPr>
            </a:br>
            <a:r>
              <a:rPr lang="en" sz="1800" dirty="0">
                <a:solidFill>
                  <a:schemeClr val="dk1"/>
                </a:solidFill>
                <a:highlight>
                  <a:srgbClr val="FFFFFF"/>
                </a:highlight>
                <a:latin typeface="EB Garamond"/>
                <a:ea typeface="EB Garamond"/>
                <a:cs typeface="EB Garamond"/>
                <a:sym typeface="EB Garamond"/>
              </a:rPr>
              <a:t>Karen Kohn, Rebecca Lloyd, Caitlin Shanley</a:t>
            </a:r>
          </a:p>
        </p:txBody>
      </p:sp>
      <p:pic>
        <p:nvPicPr>
          <p:cNvPr id="69" name="Google Shape;69;p14"/>
          <p:cNvPicPr preferRelativeResize="0"/>
          <p:nvPr/>
        </p:nvPicPr>
        <p:blipFill>
          <a:blip r:embed="rId4">
            <a:alphaModFix/>
          </a:blip>
          <a:stretch>
            <a:fillRect/>
          </a:stretch>
        </p:blipFill>
        <p:spPr>
          <a:xfrm>
            <a:off x="5519100" y="209450"/>
            <a:ext cx="3405402" cy="4782225"/>
          </a:xfrm>
          <a:prstGeom prst="rect">
            <a:avLst/>
          </a:prstGeom>
          <a:noFill/>
          <a:ln>
            <a:noFill/>
          </a:ln>
        </p:spPr>
      </p:pic>
      <p:sp>
        <p:nvSpPr>
          <p:cNvPr id="8" name="Google Shape;68;p14"/>
          <p:cNvSpPr txBox="1"/>
          <p:nvPr/>
        </p:nvSpPr>
        <p:spPr>
          <a:xfrm>
            <a:off x="227851" y="1149700"/>
            <a:ext cx="4552804" cy="1262107"/>
          </a:xfrm>
          <a:prstGeom prst="rect">
            <a:avLst/>
          </a:prstGeom>
          <a:noFill/>
          <a:ln>
            <a:noFill/>
          </a:ln>
        </p:spPr>
        <p:txBody>
          <a:bodyPr spcFirstLastPara="1" wrap="square" lIns="91425" tIns="91425" rIns="91425" bIns="91425" anchor="t" anchorCtr="0">
            <a:noAutofit/>
          </a:bodyPr>
          <a:lstStyle/>
          <a:p>
            <a:pPr marL="457200" lvl="0" algn="l" rtl="0">
              <a:spcBef>
                <a:spcPts val="0"/>
              </a:spcBef>
              <a:spcAft>
                <a:spcPts val="1600"/>
              </a:spcAft>
            </a:pPr>
            <a:r>
              <a:rPr lang="en" sz="2000" b="1" dirty="0">
                <a:solidFill>
                  <a:schemeClr val="dk1"/>
                </a:solidFill>
                <a:highlight>
                  <a:srgbClr val="FFFFFF"/>
                </a:highlight>
                <a:latin typeface="EB Garamond"/>
                <a:ea typeface="EB Garamond"/>
                <a:cs typeface="EB Garamond"/>
                <a:sym typeface="EB Garamond"/>
              </a:rPr>
              <a:t>Research Team Phase I: </a:t>
            </a:r>
            <a:r>
              <a:rPr lang="en" sz="2000" dirty="0">
                <a:solidFill>
                  <a:schemeClr val="dk1"/>
                </a:solidFill>
                <a:highlight>
                  <a:srgbClr val="FFFFFF"/>
                </a:highlight>
                <a:latin typeface="EB Garamond"/>
                <a:ea typeface="EB Garamond"/>
                <a:cs typeface="EB Garamond"/>
                <a:sym typeface="EB Garamond"/>
              </a:rPr>
              <a:t/>
            </a:r>
            <a:br>
              <a:rPr lang="en" sz="2000" dirty="0">
                <a:solidFill>
                  <a:schemeClr val="dk1"/>
                </a:solidFill>
                <a:highlight>
                  <a:srgbClr val="FFFFFF"/>
                </a:highlight>
                <a:latin typeface="EB Garamond"/>
                <a:ea typeface="EB Garamond"/>
                <a:cs typeface="EB Garamond"/>
                <a:sym typeface="EB Garamond"/>
              </a:rPr>
            </a:br>
            <a:r>
              <a:rPr lang="en" sz="1800" dirty="0">
                <a:solidFill>
                  <a:schemeClr val="dk1"/>
                </a:solidFill>
                <a:highlight>
                  <a:srgbClr val="FFFFFF"/>
                </a:highlight>
                <a:latin typeface="EB Garamond"/>
                <a:ea typeface="EB Garamond"/>
                <a:cs typeface="EB Garamond"/>
                <a:sym typeface="EB Garamond"/>
              </a:rPr>
              <a:t>Olivia Given-Costello, Rachel Cox, Jessica Martin, Urooj Nizami, Jenny Pierce, Jackie S</a:t>
            </a:r>
            <a:r>
              <a:rPr lang="en-US" sz="1800" dirty="0" err="1">
                <a:solidFill>
                  <a:schemeClr val="dk1"/>
                </a:solidFill>
                <a:highlight>
                  <a:srgbClr val="FFFFFF"/>
                </a:highlight>
                <a:latin typeface="EB Garamond"/>
                <a:ea typeface="EB Garamond"/>
                <a:cs typeface="EB Garamond"/>
                <a:sym typeface="EB Garamond"/>
              </a:rPr>
              <a:t>i</a:t>
            </a:r>
            <a:r>
              <a:rPr lang="en" sz="1800" dirty="0">
                <a:solidFill>
                  <a:schemeClr val="dk1"/>
                </a:solidFill>
                <a:highlight>
                  <a:srgbClr val="FFFFFF"/>
                </a:highlight>
                <a:latin typeface="EB Garamond"/>
                <a:ea typeface="EB Garamond"/>
                <a:cs typeface="EB Garamond"/>
                <a:sym typeface="EB Garamond"/>
              </a:rPr>
              <a:t>pes, Caitlin Shanley, Stephanie Roth	</a:t>
            </a:r>
            <a:endParaRPr sz="1800" dirty="0">
              <a:latin typeface="EB Garamond"/>
              <a:ea typeface="EB Garamond"/>
              <a:cs typeface="EB Garamond"/>
              <a:sym typeface="EB Garamond"/>
            </a:endParaRPr>
          </a:p>
        </p:txBody>
      </p:sp>
      <p:sp>
        <p:nvSpPr>
          <p:cNvPr id="2" name="TextBox 1"/>
          <p:cNvSpPr txBox="1"/>
          <p:nvPr/>
        </p:nvSpPr>
        <p:spPr>
          <a:xfrm>
            <a:off x="755646" y="3868202"/>
            <a:ext cx="3295654" cy="400110"/>
          </a:xfrm>
          <a:prstGeom prst="rect">
            <a:avLst/>
          </a:prstGeom>
          <a:noFill/>
        </p:spPr>
        <p:txBody>
          <a:bodyPr wrap="square" rtlCol="0">
            <a:spAutoFit/>
          </a:bodyPr>
          <a:lstStyle/>
          <a:p>
            <a:r>
              <a:rPr lang="en-US" sz="2000" b="1" dirty="0">
                <a:latin typeface="EB Garamond" panose="020B0604020202020204" charset="0"/>
                <a:ea typeface="EB Garamond" panose="020B0604020202020204" charset="0"/>
                <a:cs typeface="EB Garamond" panose="020B0604020202020204" charset="0"/>
              </a:rPr>
              <a:t>Participants: </a:t>
            </a:r>
            <a:r>
              <a:rPr lang="en-US" sz="2000" dirty="0">
                <a:latin typeface="EB Garamond" panose="020B0604020202020204" charset="0"/>
                <a:ea typeface="EB Garamond" panose="020B0604020202020204" charset="0"/>
                <a:cs typeface="EB Garamond" panose="020B0604020202020204" charset="0"/>
              </a:rPr>
              <a:t>40+ anonymous </a:t>
            </a:r>
          </a:p>
        </p:txBody>
      </p:sp>
      <p:sp>
        <p:nvSpPr>
          <p:cNvPr id="5" name="TextBox 4">
            <a:extLst>
              <a:ext uri="{FF2B5EF4-FFF2-40B4-BE49-F238E27FC236}">
                <a16:creationId xmlns:a16="http://schemas.microsoft.com/office/drawing/2014/main" xmlns="" id="{40C0637B-F32D-47BE-A4F8-DBCFECF0C5AF}"/>
              </a:ext>
            </a:extLst>
          </p:cNvPr>
          <p:cNvSpPr txBox="1"/>
          <p:nvPr/>
        </p:nvSpPr>
        <p:spPr>
          <a:xfrm>
            <a:off x="755648" y="3452704"/>
            <a:ext cx="3181352" cy="615553"/>
          </a:xfrm>
          <a:prstGeom prst="rect">
            <a:avLst/>
          </a:prstGeom>
          <a:noFill/>
        </p:spPr>
        <p:txBody>
          <a:bodyPr wrap="square" rtlCol="0">
            <a:spAutoFit/>
          </a:bodyPr>
          <a:lstStyle/>
          <a:p>
            <a:r>
              <a:rPr lang="en-US" sz="2000" b="1" dirty="0">
                <a:solidFill>
                  <a:schemeClr val="dk1"/>
                </a:solidFill>
                <a:highlight>
                  <a:srgbClr val="FFFFFF"/>
                </a:highlight>
                <a:latin typeface="EB Garamond"/>
                <a:ea typeface="EB Garamond"/>
                <a:cs typeface="EB Garamond"/>
                <a:sym typeface="EB Garamond"/>
              </a:rPr>
              <a:t>Project Lead: </a:t>
            </a:r>
            <a:r>
              <a:rPr lang="en-US" sz="2000" dirty="0">
                <a:solidFill>
                  <a:schemeClr val="dk1"/>
                </a:solidFill>
                <a:highlight>
                  <a:srgbClr val="FFFFFF"/>
                </a:highlight>
                <a:latin typeface="EB Garamond"/>
                <a:ea typeface="EB Garamond"/>
                <a:cs typeface="EB Garamond"/>
                <a:sym typeface="EB Garamond"/>
              </a:rPr>
              <a:t>Nancy Turner</a:t>
            </a:r>
            <a:endParaRPr lang="en-US" sz="2000" dirty="0">
              <a:latin typeface="EB Garamond"/>
              <a:ea typeface="EB Garamond"/>
              <a:cs typeface="EB Garamond"/>
              <a:sym typeface="EB Garamond"/>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48999"/>
    </mc:Choice>
    <mc:Fallback xmlns="">
      <p:transition spd="slow" advTm="4899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dirty="0">
                <a:latin typeface="EB Garamond" panose="020B0604020202020204" charset="0"/>
                <a:ea typeface="EB Garamond" panose="020B0604020202020204" charset="0"/>
                <a:cs typeface="EB Garamond" panose="020B0604020202020204" charset="0"/>
              </a:rPr>
              <a:t>The spaces: past and present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86" y="1557766"/>
            <a:ext cx="4060928" cy="30111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614" y="1557766"/>
            <a:ext cx="3740328" cy="2104736"/>
          </a:xfrm>
          <a:prstGeom prst="rect">
            <a:avLst/>
          </a:prstGeom>
        </p:spPr>
      </p:pic>
      <p:sp>
        <p:nvSpPr>
          <p:cNvPr id="7" name="TextBox 6"/>
          <p:cNvSpPr txBox="1"/>
          <p:nvPr/>
        </p:nvSpPr>
        <p:spPr>
          <a:xfrm>
            <a:off x="161112" y="4574056"/>
            <a:ext cx="3967542" cy="400110"/>
          </a:xfrm>
          <a:prstGeom prst="rect">
            <a:avLst/>
          </a:prstGeom>
          <a:noFill/>
        </p:spPr>
        <p:txBody>
          <a:bodyPr wrap="square" rtlCol="0">
            <a:spAutoFit/>
          </a:bodyPr>
          <a:lstStyle/>
          <a:p>
            <a:r>
              <a:rPr lang="en-US" sz="1000" dirty="0"/>
              <a:t>Courtesy of the Special Collections Research Center. Temple University Libraries. Philadelphia, PA</a:t>
            </a:r>
          </a:p>
        </p:txBody>
      </p:sp>
      <p:sp>
        <p:nvSpPr>
          <p:cNvPr id="8" name="TextBox 7"/>
          <p:cNvSpPr txBox="1"/>
          <p:nvPr/>
        </p:nvSpPr>
        <p:spPr>
          <a:xfrm>
            <a:off x="4673076" y="3715578"/>
            <a:ext cx="3967542" cy="246221"/>
          </a:xfrm>
          <a:prstGeom prst="rect">
            <a:avLst/>
          </a:prstGeom>
          <a:noFill/>
        </p:spPr>
        <p:txBody>
          <a:bodyPr wrap="square" rtlCol="0">
            <a:spAutoFit/>
          </a:bodyPr>
          <a:lstStyle/>
          <a:p>
            <a:r>
              <a:rPr lang="en-US" sz="1000" dirty="0"/>
              <a:t>Charles Library, 2019</a:t>
            </a:r>
          </a:p>
        </p:txBody>
      </p:sp>
    </p:spTree>
    <p:extLst>
      <p:ext uri="{BB962C8B-B14F-4D97-AF65-F5344CB8AC3E}">
        <p14:creationId xmlns:p14="http://schemas.microsoft.com/office/powerpoint/2010/main" val="2659852016"/>
      </p:ext>
    </p:extLst>
  </p:cSld>
  <p:clrMapOvr>
    <a:masterClrMapping/>
  </p:clrMapOvr>
  <mc:AlternateContent xmlns:mc="http://schemas.openxmlformats.org/markup-compatibility/2006" xmlns:p14="http://schemas.microsoft.com/office/powerpoint/2010/main">
    <mc:Choice Requires="p14">
      <p:transition spd="slow" p14:dur="2000" advTm="42300"/>
    </mc:Choice>
    <mc:Fallback xmlns="">
      <p:transition spd="slow" advTm="423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23" y="797983"/>
            <a:ext cx="8520600" cy="572700"/>
          </a:xfrm>
          <a:solidFill>
            <a:schemeClr val="tx2"/>
          </a:solidFill>
        </p:spPr>
        <p:txBody>
          <a:bodyPr/>
          <a:lstStyle/>
          <a:p>
            <a:r>
              <a:rPr lang="en-US" dirty="0">
                <a:latin typeface="EB Garamond" panose="020B0604020202020204" charset="0"/>
                <a:ea typeface="EB Garamond" panose="020B0604020202020204" charset="0"/>
                <a:cs typeface="EB Garamond" panose="020B0604020202020204" charset="0"/>
              </a:rPr>
              <a:t>Methodology</a:t>
            </a:r>
          </a:p>
        </p:txBody>
      </p:sp>
      <p:sp>
        <p:nvSpPr>
          <p:cNvPr id="3" name="Text Placeholder 2"/>
          <p:cNvSpPr>
            <a:spLocks noGrp="1"/>
          </p:cNvSpPr>
          <p:nvPr>
            <p:ph type="body" idx="1"/>
          </p:nvPr>
        </p:nvSpPr>
        <p:spPr>
          <a:xfrm>
            <a:off x="1503680" y="1482675"/>
            <a:ext cx="7233296" cy="3416400"/>
          </a:xfrm>
        </p:spPr>
        <p:txBody>
          <a:bodyPr/>
          <a:lstStyle/>
          <a:p>
            <a:r>
              <a:rPr lang="en-US" sz="2400" dirty="0">
                <a:solidFill>
                  <a:schemeClr val="tx1"/>
                </a:solidFill>
                <a:latin typeface="EB Garamond" panose="020B0604020202020204" charset="0"/>
                <a:ea typeface="EB Garamond" panose="020B0604020202020204" charset="0"/>
                <a:cs typeface="EB Garamond" panose="020B0604020202020204" charset="0"/>
              </a:rPr>
              <a:t>Two phases : Pre- and Post- move</a:t>
            </a:r>
          </a:p>
          <a:p>
            <a:r>
              <a:rPr lang="en-US" sz="2400" dirty="0">
                <a:solidFill>
                  <a:schemeClr val="tx1"/>
                </a:solidFill>
                <a:latin typeface="EB Garamond" panose="020B0604020202020204" charset="0"/>
                <a:ea typeface="EB Garamond" panose="020B0604020202020204" charset="0"/>
                <a:cs typeface="EB Garamond" panose="020B0604020202020204" charset="0"/>
              </a:rPr>
              <a:t>Semi-structured interviews</a:t>
            </a:r>
          </a:p>
          <a:p>
            <a:r>
              <a:rPr lang="en-US" sz="2400" dirty="0">
                <a:solidFill>
                  <a:schemeClr val="tx1"/>
                </a:solidFill>
                <a:latin typeface="EB Garamond" panose="020B0604020202020204" charset="0"/>
                <a:ea typeface="EB Garamond" panose="020B0604020202020204" charset="0"/>
                <a:cs typeface="EB Garamond" panose="020B0604020202020204" charset="0"/>
              </a:rPr>
              <a:t>Audio-recorded and fully transcribed</a:t>
            </a:r>
          </a:p>
          <a:p>
            <a:r>
              <a:rPr lang="en-US" sz="2400" dirty="0">
                <a:solidFill>
                  <a:schemeClr val="tx1"/>
                </a:solidFill>
                <a:latin typeface="EB Garamond" panose="020B0604020202020204" charset="0"/>
                <a:ea typeface="EB Garamond" panose="020B0604020202020204" charset="0"/>
                <a:cs typeface="EB Garamond" panose="020B0604020202020204" charset="0"/>
              </a:rPr>
              <a:t>Review of transcripts for themes </a:t>
            </a:r>
          </a:p>
          <a:p>
            <a:r>
              <a:rPr lang="en-US" sz="2400" dirty="0">
                <a:solidFill>
                  <a:schemeClr val="tx1"/>
                </a:solidFill>
                <a:latin typeface="EB Garamond" panose="020B0604020202020204" charset="0"/>
                <a:ea typeface="EB Garamond" panose="020B0604020202020204" charset="0"/>
                <a:cs typeface="EB Garamond" panose="020B0604020202020204" charset="0"/>
              </a:rPr>
              <a:t>Selection of quotes for illustration of themes</a:t>
            </a:r>
          </a:p>
        </p:txBody>
      </p:sp>
    </p:spTree>
    <p:extLst>
      <p:ext uri="{BB962C8B-B14F-4D97-AF65-F5344CB8AC3E}">
        <p14:creationId xmlns:p14="http://schemas.microsoft.com/office/powerpoint/2010/main" val="3361862484"/>
      </p:ext>
    </p:extLst>
  </p:cSld>
  <p:clrMapOvr>
    <a:masterClrMapping/>
  </p:clrMapOvr>
  <mc:AlternateContent xmlns:mc="http://schemas.openxmlformats.org/markup-compatibility/2006" xmlns:p14="http://schemas.microsoft.com/office/powerpoint/2010/main">
    <mc:Choice Requires="p14">
      <p:transition spd="slow" p14:dur="2000" advTm="82023"/>
    </mc:Choice>
    <mc:Fallback xmlns="">
      <p:transition spd="slow" advTm="820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3"/>
        <p:cNvGrpSpPr/>
        <p:nvPr/>
      </p:nvGrpSpPr>
      <p:grpSpPr>
        <a:xfrm>
          <a:off x="0" y="0"/>
          <a:ext cx="0" cy="0"/>
          <a:chOff x="0" y="0"/>
          <a:chExt cx="0" cy="0"/>
        </a:xfrm>
      </p:grpSpPr>
      <p:sp>
        <p:nvSpPr>
          <p:cNvPr id="107" name="Google Shape;107;p18"/>
          <p:cNvSpPr txBox="1">
            <a:spLocks noGrp="1"/>
          </p:cNvSpPr>
          <p:nvPr>
            <p:ph type="body" idx="1"/>
          </p:nvPr>
        </p:nvSpPr>
        <p:spPr>
          <a:xfrm>
            <a:off x="4883427" y="2293520"/>
            <a:ext cx="4118333" cy="674100"/>
          </a:xfrm>
          <a:prstGeom prst="rect">
            <a:avLst/>
          </a:prstGeom>
          <a:solidFill>
            <a:schemeClr val="tx2"/>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sz="3000" dirty="0">
                <a:solidFill>
                  <a:srgbClr val="000000"/>
                </a:solidFill>
                <a:latin typeface="EB Garamond"/>
                <a:ea typeface="EB Garamond"/>
                <a:cs typeface="EB Garamond"/>
                <a:sym typeface="EB Garamond"/>
              </a:rPr>
              <a:t> Spaces for individual work</a:t>
            </a:r>
            <a:endParaRPr sz="3000" dirty="0">
              <a:solidFill>
                <a:srgbClr val="000000"/>
              </a:solidFill>
              <a:latin typeface="EB Garamond"/>
              <a:ea typeface="EB Garamond"/>
              <a:cs typeface="EB Garamond"/>
              <a:sym typeface="EB Garamond"/>
            </a:endParaRPr>
          </a:p>
        </p:txBody>
      </p:sp>
      <p:pic>
        <p:nvPicPr>
          <p:cNvPr id="8" name="Google Shape;124;p20"/>
          <p:cNvPicPr preferRelativeResize="0"/>
          <p:nvPr/>
        </p:nvPicPr>
        <p:blipFill>
          <a:blip r:embed="rId3">
            <a:alphaModFix/>
          </a:blip>
          <a:stretch>
            <a:fillRect/>
          </a:stretch>
        </p:blipFill>
        <p:spPr>
          <a:xfrm>
            <a:off x="216600" y="1106740"/>
            <a:ext cx="4524733" cy="32552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0031"/>
    </mc:Choice>
    <mc:Fallback xmlns="">
      <p:transition spd="slow" advTm="400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Light, space and air</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“I do love the daylight. I love the brightness of it and the whole space overall. I would say that ambiance, if you want to call it that, is good. ”</a:t>
            </a:r>
          </a:p>
          <a:p>
            <a:endParaRPr lang="en-US" sz="2400" dirty="0">
              <a:solidFill>
                <a:schemeClr val="tx1"/>
              </a:solidFill>
              <a:latin typeface="EB Garamond" panose="020B0604020202020204" charset="0"/>
              <a:ea typeface="EB Garamond" panose="020B0604020202020204" charset="0"/>
              <a:cs typeface="EB Garamond" panose="020B0604020202020204" charset="0"/>
            </a:endParaRPr>
          </a:p>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“There’s something about the aesthetics of the environment that are much more serious, you know. I feel a little more rejuvenated from moving to this space.”</a:t>
            </a:r>
          </a:p>
        </p:txBody>
      </p:sp>
    </p:spTree>
    <p:extLst>
      <p:ext uri="{BB962C8B-B14F-4D97-AF65-F5344CB8AC3E}">
        <p14:creationId xmlns:p14="http://schemas.microsoft.com/office/powerpoint/2010/main" val="3872228274"/>
      </p:ext>
    </p:extLst>
  </p:cSld>
  <p:clrMapOvr>
    <a:masterClrMapping/>
  </p:clrMapOvr>
  <mc:AlternateContent xmlns:mc="http://schemas.openxmlformats.org/markup-compatibility/2006" xmlns:p14="http://schemas.microsoft.com/office/powerpoint/2010/main">
    <mc:Choice Requires="p14">
      <p:transition spd="slow" p14:dur="2000" advTm="14654"/>
    </mc:Choice>
    <mc:Fallback xmlns="">
      <p:transition spd="slow" advTm="1465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Togetherness and distraction</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“So being in your own office there is a feeling of isolation. So I feel like here it’s a nice feeling of more togetherness and working in a group setting.”</a:t>
            </a:r>
          </a:p>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
            </a:r>
            <a:br>
              <a:rPr lang="en-US" sz="2400" dirty="0">
                <a:solidFill>
                  <a:schemeClr val="tx1"/>
                </a:solidFill>
                <a:latin typeface="EB Garamond" panose="020B0604020202020204" charset="0"/>
                <a:ea typeface="EB Garamond" panose="020B0604020202020204" charset="0"/>
                <a:cs typeface="EB Garamond" panose="020B0604020202020204" charset="0"/>
              </a:rPr>
            </a:br>
            <a:r>
              <a:rPr lang="en-US" sz="2400" dirty="0">
                <a:solidFill>
                  <a:schemeClr val="tx1"/>
                </a:solidFill>
                <a:latin typeface="EB Garamond" panose="020B0604020202020204" charset="0"/>
                <a:ea typeface="EB Garamond" panose="020B0604020202020204" charset="0"/>
                <a:cs typeface="EB Garamond" panose="020B0604020202020204" charset="0"/>
              </a:rPr>
              <a:t>“I’ve been surprised that in the new space the visual distractions actually bother me a lot more than the noise distractions….It’s challenging to me just mentally to feel so seen by other people.”</a:t>
            </a:r>
          </a:p>
        </p:txBody>
      </p:sp>
    </p:spTree>
    <p:extLst>
      <p:ext uri="{BB962C8B-B14F-4D97-AF65-F5344CB8AC3E}">
        <p14:creationId xmlns:p14="http://schemas.microsoft.com/office/powerpoint/2010/main" val="1357452400"/>
      </p:ext>
    </p:extLst>
  </p:cSld>
  <p:clrMapOvr>
    <a:masterClrMapping/>
  </p:clrMapOvr>
  <mc:AlternateContent xmlns:mc="http://schemas.openxmlformats.org/markup-compatibility/2006" xmlns:p14="http://schemas.microsoft.com/office/powerpoint/2010/main">
    <mc:Choice Requires="p14">
      <p:transition spd="slow" p14:dur="2000" advTm="81118"/>
    </mc:Choice>
    <mc:Fallback xmlns="">
      <p:transition spd="slow" advTm="8111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Privacy</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“Everybody is very respectful of other people's privacy in that just because you're there doesn't mean they're going to, you know, stop and say something and interrupt you.”</a:t>
            </a:r>
          </a:p>
          <a:p>
            <a:endParaRPr lang="en-US" sz="2400" dirty="0">
              <a:solidFill>
                <a:schemeClr val="tx1"/>
              </a:solidFill>
              <a:latin typeface="EB Garamond" panose="020B0604020202020204" charset="0"/>
              <a:ea typeface="EB Garamond" panose="020B0604020202020204" charset="0"/>
              <a:cs typeface="EB Garamond" panose="020B0604020202020204" charset="0"/>
            </a:endParaRPr>
          </a:p>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“I feel like I'm in a fishbowl sometimes.”</a:t>
            </a:r>
          </a:p>
          <a:p>
            <a:pPr marL="114300" indent="0">
              <a:buNone/>
            </a:pP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1109647620"/>
      </p:ext>
    </p:extLst>
  </p:cSld>
  <p:clrMapOvr>
    <a:masterClrMapping/>
  </p:clrMapOvr>
  <mc:AlternateContent xmlns:mc="http://schemas.openxmlformats.org/markup-compatibility/2006" xmlns:p14="http://schemas.microsoft.com/office/powerpoint/2010/main">
    <mc:Choice Requires="p14">
      <p:transition spd="slow" p14:dur="2000" advTm="52078"/>
    </mc:Choice>
    <mc:Fallback xmlns="">
      <p:transition spd="slow" advTm="52078"/>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EB Garamond" panose="020B0604020202020204" charset="0"/>
                <a:ea typeface="EB Garamond" panose="020B0604020202020204" charset="0"/>
                <a:cs typeface="EB Garamond" panose="020B0604020202020204" charset="0"/>
              </a:rPr>
              <a:t>Establishing norms for shared space</a:t>
            </a:r>
          </a:p>
        </p:txBody>
      </p:sp>
      <p:sp>
        <p:nvSpPr>
          <p:cNvPr id="3" name="Text Placeholder 2"/>
          <p:cNvSpPr>
            <a:spLocks noGrp="1"/>
          </p:cNvSpPr>
          <p:nvPr>
            <p:ph type="body" idx="1"/>
          </p:nvPr>
        </p:nvSpPr>
        <p:spPr>
          <a:solidFill>
            <a:schemeClr val="tx2"/>
          </a:solidFill>
        </p:spPr>
        <p:txBody>
          <a:bodyPr/>
          <a:lstStyle/>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“We’ve come up with a new set of cultural norms to do our work in, and it’s working.”</a:t>
            </a:r>
          </a:p>
          <a:p>
            <a:endParaRPr lang="en-US" sz="2400" dirty="0">
              <a:latin typeface="EB Garamond" panose="020B0604020202020204" charset="0"/>
              <a:ea typeface="EB Garamond" panose="020B0604020202020204" charset="0"/>
              <a:cs typeface="EB Garamond" panose="020B0604020202020204" charset="0"/>
            </a:endParaRPr>
          </a:p>
          <a:p>
            <a:pPr marL="114300" indent="0">
              <a:buNone/>
            </a:pPr>
            <a:r>
              <a:rPr lang="en-US" sz="2400" dirty="0">
                <a:solidFill>
                  <a:schemeClr val="tx1"/>
                </a:solidFill>
                <a:latin typeface="EB Garamond" panose="020B0604020202020204" charset="0"/>
                <a:ea typeface="EB Garamond" panose="020B0604020202020204" charset="0"/>
                <a:cs typeface="EB Garamond" panose="020B0604020202020204" charset="0"/>
              </a:rPr>
              <a:t>“When we moved in, [with the building in] that state and dealing with those things was a challenge for myself and others – in addition, on top of us trying to figure out our working dynamics in the new spaces. So I think that first couple months, I was very high anxiety.”</a:t>
            </a:r>
          </a:p>
          <a:p>
            <a:pPr marL="114300" indent="0">
              <a:buNone/>
            </a:pPr>
            <a:r>
              <a:rPr lang="en-US" dirty="0"/>
              <a:t/>
            </a:r>
            <a:br>
              <a:rPr lang="en-US" dirty="0"/>
            </a:br>
            <a:r>
              <a:rPr lang="en-US" dirty="0"/>
              <a:t/>
            </a:r>
            <a:br>
              <a:rPr lang="en-US" dirty="0"/>
            </a:br>
            <a:endParaRPr lang="en-US" sz="2000" dirty="0">
              <a:solidFill>
                <a:schemeClr val="tx1"/>
              </a:solidFill>
              <a:latin typeface="EB Garamond" panose="020B0604020202020204" charset="0"/>
              <a:ea typeface="EB Garamond" panose="020B0604020202020204" charset="0"/>
              <a:cs typeface="EB Garamond" panose="020B0604020202020204" charset="0"/>
            </a:endParaRPr>
          </a:p>
        </p:txBody>
      </p:sp>
    </p:spTree>
    <p:extLst>
      <p:ext uri="{BB962C8B-B14F-4D97-AF65-F5344CB8AC3E}">
        <p14:creationId xmlns:p14="http://schemas.microsoft.com/office/powerpoint/2010/main" val="573293772"/>
      </p:ext>
    </p:extLst>
  </p:cSld>
  <p:clrMapOvr>
    <a:masterClrMapping/>
  </p:clrMapOvr>
  <mc:AlternateContent xmlns:mc="http://schemas.openxmlformats.org/markup-compatibility/2006" xmlns:p14="http://schemas.microsoft.com/office/powerpoint/2010/main">
    <mc:Choice Requires="p14">
      <p:transition spd="slow" p14:dur="2000" advTm="44278"/>
    </mc:Choice>
    <mc:Fallback xmlns="">
      <p:transition spd="slow" advTm="44278"/>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4749</TotalTime>
  <Words>1952</Words>
  <Application>Microsoft Office PowerPoint</Application>
  <PresentationFormat>On-screen Show (16:9)</PresentationFormat>
  <Paragraphs>155</Paragraphs>
  <Slides>20</Slides>
  <Notes>20</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Faustina</vt:lpstr>
      <vt:lpstr>Calibri</vt:lpstr>
      <vt:lpstr>Lobster</vt:lpstr>
      <vt:lpstr>EB Garamond</vt:lpstr>
      <vt:lpstr>Roboto</vt:lpstr>
      <vt:lpstr>Arial</vt:lpstr>
      <vt:lpstr>EB Garamond</vt:lpstr>
      <vt:lpstr>Simple Light</vt:lpstr>
      <vt:lpstr>Envisioning Our Future and Living It</vt:lpstr>
      <vt:lpstr>PowerPoint Presentation</vt:lpstr>
      <vt:lpstr>The spaces: past and present</vt:lpstr>
      <vt:lpstr>Methodology</vt:lpstr>
      <vt:lpstr>PowerPoint Presentation</vt:lpstr>
      <vt:lpstr>Light, space and air</vt:lpstr>
      <vt:lpstr>Togetherness and distraction</vt:lpstr>
      <vt:lpstr>Privacy</vt:lpstr>
      <vt:lpstr>Establishing norms for shared space</vt:lpstr>
      <vt:lpstr>PowerPoint Presentation</vt:lpstr>
      <vt:lpstr>Meeting rooms</vt:lpstr>
      <vt:lpstr>Collaboration and the serendipitous meetup</vt:lpstr>
      <vt:lpstr>PowerPoint Presentation</vt:lpstr>
      <vt:lpstr>Visibility</vt:lpstr>
      <vt:lpstr>Staff as frustrated ambassadors</vt:lpstr>
      <vt:lpstr>What is a library?</vt:lpstr>
      <vt:lpstr>PowerPoint Presentation</vt:lpstr>
      <vt:lpstr>PowerPoint Presentation</vt:lpstr>
      <vt:lpstr>Always evolving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Envisioning Our Future and Living It</dc:title>
  <dc:creator>Nancy B. Turner</dc:creator>
  <cp:lastModifiedBy>arl-admin</cp:lastModifiedBy>
  <cp:revision>292</cp:revision>
  <dcterms:modified xsi:type="dcterms:W3CDTF">2020-12-07T20:14:16Z</dcterms:modified>
</cp:coreProperties>
</file>