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259" r:id="rId5"/>
    <p:sldId id="272" r:id="rId6"/>
    <p:sldId id="269" r:id="rId7"/>
    <p:sldId id="261" r:id="rId8"/>
    <p:sldId id="260" r:id="rId9"/>
    <p:sldId id="262" r:id="rId10"/>
    <p:sldId id="264" r:id="rId11"/>
    <p:sldId id="263" r:id="rId12"/>
    <p:sldId id="266" r:id="rId13"/>
    <p:sldId id="273" r:id="rId14"/>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B61"/>
    <a:srgbClr val="DBC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5D7AC-16CA-4160-A98C-0A8A81510520}" v="41" dt="2021-01-13T15:18:46.751"/>
    <p1510:client id="{D4556762-B9D2-4896-9A7F-5BE1377513C0}" v="97" dt="2021-01-12T15:31:08.234"/>
    <p1510:client id="{E69D9354-2733-4104-AC7C-E9704BFDA845}" v="2" dt="2021-01-11T22:31:33.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7059"/>
  </p:normalViewPr>
  <p:slideViewPr>
    <p:cSldViewPr snapToGrid="0">
      <p:cViewPr varScale="1">
        <p:scale>
          <a:sx n="50" d="100"/>
          <a:sy n="50" d="100"/>
        </p:scale>
        <p:origin x="1740" y="3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2C9C9F-45B0-CF48-8065-55FECDAF7889}"/>
              </a:ext>
            </a:extLst>
          </p:cNvPr>
          <p:cNvSpPr>
            <a:spLocks noGrp="1"/>
          </p:cNvSpPr>
          <p:nvPr>
            <p:ph type="hdr" sz="quarter"/>
          </p:nvPr>
        </p:nvSpPr>
        <p:spPr>
          <a:xfrm>
            <a:off x="0" y="0"/>
            <a:ext cx="3077739" cy="471054"/>
          </a:xfrm>
          <a:prstGeom prst="rect">
            <a:avLst/>
          </a:prstGeom>
        </p:spPr>
        <p:txBody>
          <a:bodyPr vert="horz" lIns="94215" tIns="47107" rIns="94215" bIns="47107" rtlCol="0"/>
          <a:lstStyle>
            <a:lvl1pPr algn="l">
              <a:defRPr sz="1200"/>
            </a:lvl1pPr>
          </a:lstStyle>
          <a:p>
            <a:endParaRPr lang="en-US"/>
          </a:p>
        </p:txBody>
      </p:sp>
      <p:sp>
        <p:nvSpPr>
          <p:cNvPr id="3" name="Date Placeholder 2">
            <a:extLst>
              <a:ext uri="{FF2B5EF4-FFF2-40B4-BE49-F238E27FC236}">
                <a16:creationId xmlns:a16="http://schemas.microsoft.com/office/drawing/2014/main" id="{97E1D255-3D8B-5847-8573-45ED078D9580}"/>
              </a:ext>
            </a:extLst>
          </p:cNvPr>
          <p:cNvSpPr>
            <a:spLocks noGrp="1"/>
          </p:cNvSpPr>
          <p:nvPr>
            <p:ph type="dt" sz="quarter" idx="1"/>
          </p:nvPr>
        </p:nvSpPr>
        <p:spPr>
          <a:xfrm>
            <a:off x="4023092" y="0"/>
            <a:ext cx="3077739" cy="471054"/>
          </a:xfrm>
          <a:prstGeom prst="rect">
            <a:avLst/>
          </a:prstGeom>
        </p:spPr>
        <p:txBody>
          <a:bodyPr vert="horz" lIns="94215" tIns="47107" rIns="94215" bIns="47107" rtlCol="0"/>
          <a:lstStyle>
            <a:lvl1pPr algn="r">
              <a:defRPr sz="1200"/>
            </a:lvl1pPr>
          </a:lstStyle>
          <a:p>
            <a:fld id="{50EB294F-7AA8-0C48-883B-228BCD4E5DD5}" type="datetimeFigureOut">
              <a:rPr lang="en-US" smtClean="0"/>
              <a:t>1/13/2021</a:t>
            </a:fld>
            <a:endParaRPr lang="en-US"/>
          </a:p>
        </p:txBody>
      </p:sp>
      <p:sp>
        <p:nvSpPr>
          <p:cNvPr id="4" name="Footer Placeholder 3">
            <a:extLst>
              <a:ext uri="{FF2B5EF4-FFF2-40B4-BE49-F238E27FC236}">
                <a16:creationId xmlns:a16="http://schemas.microsoft.com/office/drawing/2014/main" id="{ACB79B95-97E5-7B43-99CF-A518ECF3D8AF}"/>
              </a:ext>
            </a:extLst>
          </p:cNvPr>
          <p:cNvSpPr>
            <a:spLocks noGrp="1"/>
          </p:cNvSpPr>
          <p:nvPr>
            <p:ph type="ftr" sz="quarter" idx="2"/>
          </p:nvPr>
        </p:nvSpPr>
        <p:spPr>
          <a:xfrm>
            <a:off x="0" y="8917422"/>
            <a:ext cx="3077739" cy="471053"/>
          </a:xfrm>
          <a:prstGeom prst="rect">
            <a:avLst/>
          </a:prstGeom>
        </p:spPr>
        <p:txBody>
          <a:bodyPr vert="horz" lIns="94215" tIns="47107" rIns="94215" bIns="4710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CDE643-2E3B-2C4C-9046-6CF719396319}"/>
              </a:ext>
            </a:extLst>
          </p:cNvPr>
          <p:cNvSpPr>
            <a:spLocks noGrp="1"/>
          </p:cNvSpPr>
          <p:nvPr>
            <p:ph type="sldNum" sz="quarter" idx="3"/>
          </p:nvPr>
        </p:nvSpPr>
        <p:spPr>
          <a:xfrm>
            <a:off x="4023092" y="8917422"/>
            <a:ext cx="3077739" cy="471053"/>
          </a:xfrm>
          <a:prstGeom prst="rect">
            <a:avLst/>
          </a:prstGeom>
        </p:spPr>
        <p:txBody>
          <a:bodyPr vert="horz" lIns="94215" tIns="47107" rIns="94215" bIns="47107" rtlCol="0" anchor="b"/>
          <a:lstStyle>
            <a:lvl1pPr algn="r">
              <a:defRPr sz="1200"/>
            </a:lvl1pPr>
          </a:lstStyle>
          <a:p>
            <a:fld id="{477BBA79-B11D-9E47-B16A-594C9D24D905}" type="slidenum">
              <a:rPr lang="en-US" smtClean="0"/>
              <a:t>‹#›</a:t>
            </a:fld>
            <a:endParaRPr lang="en-US"/>
          </a:p>
        </p:txBody>
      </p:sp>
    </p:spTree>
    <p:extLst>
      <p:ext uri="{BB962C8B-B14F-4D97-AF65-F5344CB8AC3E}">
        <p14:creationId xmlns:p14="http://schemas.microsoft.com/office/powerpoint/2010/main" val="1017313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5" tIns="47107" rIns="94215" bIns="47107"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15" tIns="47107" rIns="94215" bIns="47107" rtlCol="0"/>
          <a:lstStyle>
            <a:lvl1pPr algn="r">
              <a:defRPr sz="1200"/>
            </a:lvl1pPr>
          </a:lstStyle>
          <a:p>
            <a:fld id="{9AD6892E-8023-4491-9974-43028E8FC213}" type="datetimeFigureOut">
              <a:rPr lang="en-US"/>
              <a:t>1/13/2021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5" tIns="47107" rIns="94215" bIns="47107"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5" tIns="47107" rIns="94215" bIns="471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15" tIns="47107" rIns="94215" bIns="47107"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15" tIns="47107" rIns="94215" bIns="47107" rtlCol="0" anchor="b"/>
          <a:lstStyle>
            <a:lvl1pPr algn="r">
              <a:defRPr sz="1200"/>
            </a:lvl1pPr>
          </a:lstStyle>
          <a:p>
            <a:fld id="{8B1BD230-42B8-43A1-AB39-7764F39B9B64}" type="slidenum">
              <a:rPr lang="en-US"/>
              <a:t>‹#›</a:t>
            </a:fld>
            <a:endParaRPr lang="en-US"/>
          </a:p>
        </p:txBody>
      </p:sp>
    </p:spTree>
    <p:extLst>
      <p:ext uri="{BB962C8B-B14F-4D97-AF65-F5344CB8AC3E}">
        <p14:creationId xmlns:p14="http://schemas.microsoft.com/office/powerpoint/2010/main" val="412660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SLIDE 1: </a:t>
            </a:r>
          </a:p>
          <a:p>
            <a:pPr fontAlgn="base"/>
            <a:r>
              <a:rPr lang="en-US" dirty="0"/>
              <a:t> </a:t>
            </a:r>
          </a:p>
          <a:p>
            <a:pPr fontAlgn="base"/>
            <a:r>
              <a:rPr lang="en-US" dirty="0"/>
              <a:t>At the heart of every great university sits a great library!  However, what makes a great library has been transformed by the digital revolution.  On the one hand, almost all new scholarly content is available in electronic form, and on the other, teaching, learning, and research have become increasingly interactive and interdisciplinary requiring new spaces and technologies.  </a:t>
            </a:r>
          </a:p>
          <a:p>
            <a:pPr fontAlgn="base"/>
            <a:endParaRPr lang="en-US" dirty="0"/>
          </a:p>
          <a:p>
            <a:pPr fontAlgn="base"/>
            <a:r>
              <a:rPr lang="en-US" dirty="0"/>
              <a:t>Against this backdrop, academic library leaders are re-imagining their libraries.     </a:t>
            </a:r>
          </a:p>
          <a:p>
            <a:pPr fontAlgn="base"/>
            <a:endParaRPr lang="en-US" dirty="0"/>
          </a:p>
          <a:p>
            <a:pPr fontAlgn="base"/>
            <a:r>
              <a:rPr lang="en-US" dirty="0"/>
              <a:t>In 2016, the University Library System at the University of Pittsburgh was given such an opportunity.  The university approved funding for extensive renovation of Hillman Library to address the aging infrastructure in the building including asbestos abatement, HVAC replacement, lighting improvements, and adequate electricity and WIFI supply; and to reduce overcrowding.  Apart from addressing badly needed infrastructure improvements, Library management successfully argued for funding to respond to the changing research and educational needs of its academic community.   </a:t>
            </a:r>
          </a:p>
          <a:p>
            <a:pPr fontAlgn="base"/>
            <a:r>
              <a:rPr lang="en-US" dirty="0"/>
              <a:t> </a:t>
            </a:r>
          </a:p>
          <a:p>
            <a:pPr fontAlgn="base"/>
            <a:r>
              <a:rPr lang="en-US" dirty="0"/>
              <a:t>In this presentation, I will give an overview of the project and its goals, and my colleague Anne Koenig will speak about the tools we developed to meet the challenge of relocating some 1.5 million items housed in Hillman Library and ultimately, reducing the collections footprint in the building by 80%. </a:t>
            </a:r>
          </a:p>
          <a:p>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1</a:t>
            </a:fld>
            <a:endParaRPr lang="en-US"/>
          </a:p>
        </p:txBody>
      </p:sp>
    </p:spTree>
    <p:extLst>
      <p:ext uri="{BB962C8B-B14F-4D97-AF65-F5344CB8AC3E}">
        <p14:creationId xmlns:p14="http://schemas.microsoft.com/office/powerpoint/2010/main" val="110336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panose="020F0502020204030204" pitchFamily="34" charset="0"/>
              </a:rPr>
              <a:t>We are more than willing to share what we’ve learned about our processes and potential pitfalls to be avoided in greater detail in our paper and are delighted to answer any questions you may have now, or if you wish to reach out to us in future. </a:t>
            </a:r>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10</a:t>
            </a:fld>
            <a:endParaRPr lang="en-US"/>
          </a:p>
        </p:txBody>
      </p:sp>
    </p:spTree>
    <p:extLst>
      <p:ext uri="{BB962C8B-B14F-4D97-AF65-F5344CB8AC3E}">
        <p14:creationId xmlns:p14="http://schemas.microsoft.com/office/powerpoint/2010/main" val="52104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SLIDE 2:</a:t>
            </a:r>
          </a:p>
          <a:p>
            <a:pPr fontAlgn="base"/>
            <a:r>
              <a:rPr lang="en-US" dirty="0"/>
              <a:t>Let me begin with a bit of context. The University of Pittsburgh is a research-intensive institution with a population of 35,000 students, nearly a third of them in graduate and professional programs. Pitt researchers publish more than 9,000 peer reviewed publications per annum, with particular strengths in biomedical sciences. They are supported by 12 libraries, with a combined collection of nearly 6 million titles.   </a:t>
            </a:r>
          </a:p>
          <a:p>
            <a:pPr fontAlgn="base"/>
            <a:endParaRPr lang="en-US" dirty="0"/>
          </a:p>
          <a:p>
            <a:pPr fontAlgn="base"/>
            <a:r>
              <a:rPr lang="en-US" dirty="0"/>
              <a:t>Hillman Library, built in 1967, serves as the main library for the university, and is situated in the heart of the Oakland campus in Pittsburgh. It was designed to complement the architecture of the immediate area – Forbes Field, former home of the Pittsburgh Pirates, the modified renaissance style of the Carnegie Library of Pittsburgh, and the neo-gothic Cathedral of Learning – all iconic landmarks of the city.  Hillman like many other libraries of its era prioritized the safe storage of books over reader comfort </a:t>
            </a:r>
          </a:p>
          <a:p>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2</a:t>
            </a:fld>
            <a:endParaRPr lang="en-US"/>
          </a:p>
        </p:txBody>
      </p:sp>
    </p:spTree>
    <p:extLst>
      <p:ext uri="{BB962C8B-B14F-4D97-AF65-F5344CB8AC3E}">
        <p14:creationId xmlns:p14="http://schemas.microsoft.com/office/powerpoint/2010/main" val="113163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SLIDE 3: </a:t>
            </a:r>
          </a:p>
          <a:p>
            <a:pPr fontAlgn="base"/>
            <a:r>
              <a:rPr lang="en-US" dirty="0"/>
              <a:t>To help assess community needs and program the renovated building, we retained </a:t>
            </a:r>
            <a:r>
              <a:rPr lang="en-US" dirty="0" err="1"/>
              <a:t>brightspot</a:t>
            </a:r>
            <a:r>
              <a:rPr lang="en-US" dirty="0"/>
              <a:t> consultants.  </a:t>
            </a:r>
          </a:p>
          <a:p>
            <a:pPr fontAlgn="base"/>
            <a:endParaRPr lang="en-US" dirty="0"/>
          </a:p>
          <a:p>
            <a:pPr fontAlgn="base"/>
            <a:r>
              <a:rPr lang="en-US" dirty="0"/>
              <a:t>Spaces and services for creativity, collaboration, and active learning, and a showcase for community achievements all emerged as top priorities for the renovated building.  For instance, we increased the footprint for user spaces by 60%, which provided for the creation of nearly 100 group study rooms, and by 40% for partner and specialized services such as media creation and maker spaces.  </a:t>
            </a:r>
          </a:p>
          <a:p>
            <a:pPr fontAlgn="base"/>
            <a:endParaRPr lang="en-US" dirty="0"/>
          </a:p>
          <a:p>
            <a:pPr fontAlgn="base"/>
            <a:r>
              <a:rPr lang="en-US" dirty="0"/>
              <a:t>To achieve these design goals, we needed to reduce the footprint taken up by physical collections by 80%.   </a:t>
            </a:r>
          </a:p>
        </p:txBody>
      </p:sp>
      <p:sp>
        <p:nvSpPr>
          <p:cNvPr id="4" name="Slide Number Placeholder 3"/>
          <p:cNvSpPr>
            <a:spLocks noGrp="1"/>
          </p:cNvSpPr>
          <p:nvPr>
            <p:ph type="sldNum" sz="quarter" idx="5"/>
          </p:nvPr>
        </p:nvSpPr>
        <p:spPr/>
        <p:txBody>
          <a:bodyPr/>
          <a:lstStyle/>
          <a:p>
            <a:fld id="{8B1BD230-42B8-43A1-AB39-7764F39B9B64}" type="slidenum">
              <a:rPr lang="en-US" smtClean="0"/>
              <a:t>3</a:t>
            </a:fld>
            <a:endParaRPr lang="en-US"/>
          </a:p>
        </p:txBody>
      </p:sp>
    </p:spTree>
    <p:extLst>
      <p:ext uri="{BB962C8B-B14F-4D97-AF65-F5344CB8AC3E}">
        <p14:creationId xmlns:p14="http://schemas.microsoft.com/office/powerpoint/2010/main" val="5507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SLIDE 4:</a:t>
            </a:r>
          </a:p>
          <a:p>
            <a:pPr fontAlgn="base"/>
            <a:r>
              <a:rPr lang="en-US" dirty="0"/>
              <a:t>Each floor would focus on different aspects of the vision.  Lower floors are dedicated to creativity and partnerships, housing maker spaces and labs, classrooms, recording facilities and a cafe. </a:t>
            </a:r>
          </a:p>
          <a:p>
            <a:pPr fontAlgn="base"/>
            <a:endParaRPr lang="en-US" dirty="0"/>
          </a:p>
          <a:p>
            <a:pPr fontAlgn="base"/>
            <a:r>
              <a:rPr lang="en-US" dirty="0"/>
              <a:t>Upper floors were designed for contemplative work and serious scholarship, with physical and digital displays for special collections and current research, dedicated graduate student spaces, meeting rooms, and the residue of the general collection.</a:t>
            </a:r>
          </a:p>
          <a:p>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4</a:t>
            </a:fld>
            <a:endParaRPr lang="en-US"/>
          </a:p>
        </p:txBody>
      </p:sp>
    </p:spTree>
    <p:extLst>
      <p:ext uri="{BB962C8B-B14F-4D97-AF65-F5344CB8AC3E}">
        <p14:creationId xmlns:p14="http://schemas.microsoft.com/office/powerpoint/2010/main" val="3734262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SLIDE 5: </a:t>
            </a:r>
          </a:p>
          <a:p>
            <a:pPr fontAlgn="base"/>
            <a:r>
              <a:rPr lang="en-US" dirty="0"/>
              <a:t>In 2017, the Hillman collection move group was formed to address both the policy issues of what the general collection should comprise, and the practical aspects of the move. The group work was informed by the following principles:  </a:t>
            </a:r>
            <a:endParaRPr lang="en-US" dirty="0">
              <a:cs typeface="Calibri"/>
            </a:endParaRPr>
          </a:p>
          <a:p>
            <a:pPr fontAlgn="base"/>
            <a:endParaRPr lang="en-US" dirty="0"/>
          </a:p>
          <a:p>
            <a:pPr marL="235537" indent="-235537" fontAlgn="base">
              <a:buAutoNum type="arabicPeriod"/>
            </a:pPr>
            <a:r>
              <a:rPr lang="en-US" dirty="0"/>
              <a:t>The building will remain open to the public throughout the renovation.  </a:t>
            </a:r>
          </a:p>
          <a:p>
            <a:pPr marL="235537" indent="-235537" fontAlgn="base">
              <a:buAutoNum type="arabicPeriod"/>
            </a:pPr>
            <a:r>
              <a:rPr lang="en-US" dirty="0"/>
              <a:t>Disruptions to patron access will be kept to a minimum. </a:t>
            </a:r>
          </a:p>
          <a:p>
            <a:pPr lvl="0" fontAlgn="base"/>
            <a:r>
              <a:rPr lang="en-US" dirty="0"/>
              <a:t>3.   Hillman’s overall collections footprint will be reduced by no less than 80%. </a:t>
            </a:r>
          </a:p>
          <a:p>
            <a:pPr lvl="0" fontAlgn="base"/>
            <a:r>
              <a:rPr lang="en-US" dirty="0"/>
              <a:t>5.   The collection’s distribution of subjects and material types will reflect current and future Pitt scholarship needs.  </a:t>
            </a:r>
          </a:p>
          <a:p>
            <a:pPr lvl="0" fontAlgn="base"/>
            <a:r>
              <a:rPr lang="en-US" dirty="0"/>
              <a:t>6.   After the renovation, the size of the Hillman collections footprint will be managed over time by implementing a “zero-growth” policy.</a:t>
            </a:r>
          </a:p>
          <a:p>
            <a:pPr lvl="0" fontAlgn="base"/>
            <a:endParaRPr lang="en-US" dirty="0"/>
          </a:p>
          <a:p>
            <a:pPr lvl="0" fontAlgn="base"/>
            <a:r>
              <a:rPr lang="en-US" dirty="0"/>
              <a:t>It quickly became clear that to achieve these goals we needed more than massive excel spreadsheets containing shelf lists and usage data.  We needed a good way to analyze this data and allow modeling of different scenarios to minimize patron disruption and maximize the efficiency of physical handling of the materials.  </a:t>
            </a:r>
          </a:p>
          <a:p>
            <a:pPr lvl="0" fontAlgn="base"/>
            <a:endParaRPr lang="en-US" dirty="0"/>
          </a:p>
          <a:p>
            <a:pPr lvl="0" fontAlgn="base"/>
            <a:r>
              <a:rPr lang="en-US" dirty="0"/>
              <a:t>Now, Anne will describe a couple of tools that the Assessment Unit developed to assist in this process.  </a:t>
            </a:r>
          </a:p>
        </p:txBody>
      </p:sp>
      <p:sp>
        <p:nvSpPr>
          <p:cNvPr id="4" name="Slide Number Placeholder 3"/>
          <p:cNvSpPr>
            <a:spLocks noGrp="1"/>
          </p:cNvSpPr>
          <p:nvPr>
            <p:ph type="sldNum" sz="quarter" idx="5"/>
          </p:nvPr>
        </p:nvSpPr>
        <p:spPr/>
        <p:txBody>
          <a:bodyPr/>
          <a:lstStyle/>
          <a:p>
            <a:fld id="{8B1BD230-42B8-43A1-AB39-7764F39B9B64}" type="slidenum">
              <a:rPr lang="en-US"/>
              <a:t>5</a:t>
            </a:fld>
            <a:endParaRPr lang="en-US"/>
          </a:p>
        </p:txBody>
      </p:sp>
    </p:spTree>
    <p:extLst>
      <p:ext uri="{BB962C8B-B14F-4D97-AF65-F5344CB8AC3E}">
        <p14:creationId xmlns:p14="http://schemas.microsoft.com/office/powerpoint/2010/main" val="224729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latin typeface="Calibri" panose="020F0502020204030204" pitchFamily="34" charset="0"/>
              </a:rPr>
              <a:t>SLIDE 6:</a:t>
            </a:r>
          </a:p>
          <a:p>
            <a:r>
              <a:rPr lang="en-US" dirty="0">
                <a:solidFill>
                  <a:srgbClr val="000000"/>
                </a:solidFill>
                <a:latin typeface="Calibri" panose="020F0502020204030204" pitchFamily="34" charset="0"/>
              </a:rPr>
              <a:t>When the preparation work for the renovation began in 2016, we had less than one year to move @ 45,000 LF of books and serials plus the entire microform and map collection, to other floors in the main library, to another campus library, and to remote storage. Emphasis was on identifying swing and remote storage space, and making sure that we had enough room to accommodate the contents of the collection-heavy 4</a:t>
            </a:r>
            <a:r>
              <a:rPr lang="en-US" baseline="30000" dirty="0">
                <a:solidFill>
                  <a:srgbClr val="000000"/>
                </a:solidFill>
                <a:latin typeface="Calibri" panose="020F0502020204030204" pitchFamily="34" charset="0"/>
              </a:rPr>
              <a:t>th</a:t>
            </a:r>
            <a:r>
              <a:rPr lang="en-US" dirty="0">
                <a:solidFill>
                  <a:srgbClr val="000000"/>
                </a:solidFill>
                <a:latin typeface="Calibri" panose="020F0502020204030204" pitchFamily="34" charset="0"/>
              </a:rPr>
              <a:t> floor. Understandably, our focus was on moving material as quickly as possible, while keeping it accessible to our users.  It was clear to us that we needed to develop wayfinding tools that enabled staff and patrons to locate material that had moved. And we also needed to refine the tools we used to identify which items should remain in the main library. This first year of the move illuminated how we might make key improvements to wayfinding for our patrons and library colleagues, and also cultivate an agile collection modelling tool. Our efforts concentrated on developing tools that were accessible, adaptable and readily updated, actually used, and easily replicated.   I will discuss each of these aspects in relation to each tool. </a:t>
            </a:r>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6</a:t>
            </a:fld>
            <a:endParaRPr lang="en-US"/>
          </a:p>
        </p:txBody>
      </p:sp>
    </p:spTree>
    <p:extLst>
      <p:ext uri="{BB962C8B-B14F-4D97-AF65-F5344CB8AC3E}">
        <p14:creationId xmlns:p14="http://schemas.microsoft.com/office/powerpoint/2010/main" val="2872933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SLIDE 7: </a:t>
            </a:r>
          </a:p>
          <a:p>
            <a:pPr algn="l" rtl="0" fontAlgn="base"/>
            <a:r>
              <a:rPr lang="en-US" dirty="0">
                <a:solidFill>
                  <a:srgbClr val="000000"/>
                </a:solidFill>
                <a:latin typeface="Calibri" panose="020F0502020204030204" pitchFamily="34" charset="0"/>
              </a:rPr>
              <a:t>The first tool that we created was an interactive map, which you can see in action in this slide.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To make up-to-date information quickly accessible to our users and colleagues, we worked with </a:t>
            </a:r>
            <a:r>
              <a:rPr lang="en-US">
                <a:solidFill>
                  <a:srgbClr val="000000"/>
                </a:solidFill>
                <a:latin typeface="Calibri" panose="020F0502020204030204" pitchFamily="34" charset="0"/>
              </a:rPr>
              <a:t>our web services </a:t>
            </a:r>
            <a:r>
              <a:rPr lang="en-US" dirty="0">
                <a:solidFill>
                  <a:srgbClr val="000000"/>
                </a:solidFill>
                <a:latin typeface="Calibri" panose="020F0502020204030204" pitchFamily="34" charset="0"/>
              </a:rPr>
              <a:t>unit to implement two critical components on the library’s website.  We included a “What’s moving?” section which indicated which collections were in transit or soon to be moved and this worked hand-in-hand with the interactive map.  Since the interactive map was web-based, it was accessible to anyone with an internet connection.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We also wanted the ability to update the map as quickly as possible without requiring a lot of time and effort to develop new floorplans, graphics and complicated website edits.  We discovered that it was relatively easy to create a visualization in Tableau by using existing floorplan images and ‘mapping’ call number ranges and services to their respective location on the floorplan.  Any movement of materials and services can be updated in a matter of minutes by using the “annotate” feature in Tableau to generate the precise coordinates to plug into the underlying data source.  There will be more detailed information on how we created and update the map in the paper, and I’m happy to assist others who may be interested in implementing this at their own institution.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a:cs typeface="Calibri"/>
              </a:rPr>
              <a:t>A nice feature with Tableau is that you can see how many times a visualization was viewed.  This, along with anecdotal evidence from colleagues and users, indicated people were using the tool and finding it helpful to locate the items they were seeking. </a:t>
            </a:r>
          </a:p>
          <a:p>
            <a:pPr algn="l" rtl="0" fontAlgn="base"/>
            <a:r>
              <a:rPr lang="en-US" dirty="0">
                <a:solidFill>
                  <a:srgbClr val="000000"/>
                </a:solidFill>
                <a:latin typeface="Calibri" panose="020F0502020204030204" pitchFamily="34" charset="0"/>
              </a:rPr>
              <a:t>Additionally, once we figured out how to create and implement the interactive map, it was simple to replicate it for other locations and needs.  For example, we created another version for use with an iPad kiosk in Hillman Library.  This version includes a “you are here” icon and the display is configured to best suit the iPad.   The kiosk alone, has received over 1500 views since its launch in the Spring of 2019. </a:t>
            </a:r>
            <a:endParaRPr lang="en-US" dirty="0">
              <a:solidFill>
                <a:srgbClr val="000000"/>
              </a:solidFill>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7</a:t>
            </a:fld>
            <a:endParaRPr lang="en-US"/>
          </a:p>
        </p:txBody>
      </p:sp>
    </p:spTree>
    <p:extLst>
      <p:ext uri="{BB962C8B-B14F-4D97-AF65-F5344CB8AC3E}">
        <p14:creationId xmlns:p14="http://schemas.microsoft.com/office/powerpoint/2010/main" val="923066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SLIDE 8:</a:t>
            </a:r>
          </a:p>
          <a:p>
            <a:pPr algn="l" rtl="0" fontAlgn="base"/>
            <a:r>
              <a:rPr lang="en-US" dirty="0">
                <a:solidFill>
                  <a:srgbClr val="000000"/>
                </a:solidFill>
                <a:latin typeface="Calibri" panose="020F0502020204030204" pitchFamily="34" charset="0"/>
              </a:rPr>
              <a:t>Next, we turned to streamlining our collection modelling.    When we began the collection move we were using Voyager as our ILS, and we developed criteria for what to send to Storage primarily based on the expertise of our Coordinator for Collection Development.   When the initial criteria did not pull enough for storage, we had to go back to the drawing board, and incorporate additional criteria. Getting inventory information for large collections, such as that in the Hillman Library, required IT assistance to extract the data and lots of spreadsheet manipulation to apply criteria and develop lists of items to transfer to Storage.  The process was cumbersome.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We turned to Tableau to help us make sense out of the spreadsheets and to create an interactive tool that would enable anyone with access to apply filters, and to sort and review titles to see the impact of different criteria on the existing collection.   The visualizations enabled us to develop selection criteria, see if those criteria achieved the reduction in footprint needed, revise if needed, identify balance or imbalance of the collection and do all of this before the actual move of material.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Based on the inventory reports, we created visualizations that calculated linear footage and provided a graphical representation of the collection make up (</a:t>
            </a:r>
            <a:r>
              <a:rPr lang="en-US" dirty="0" err="1">
                <a:solidFill>
                  <a:srgbClr val="000000"/>
                </a:solidFill>
                <a:latin typeface="Calibri" panose="020F0502020204030204" pitchFamily="34" charset="0"/>
              </a:rPr>
              <a:t>e.g</a:t>
            </a:r>
            <a:r>
              <a:rPr lang="en-US" dirty="0">
                <a:solidFill>
                  <a:srgbClr val="000000"/>
                </a:solidFill>
                <a:latin typeface="Calibri" panose="020F0502020204030204" pitchFamily="34" charset="0"/>
              </a:rPr>
              <a:t> how much of the collection consisted of literature vs. Social sciences).  Filters included: LC Class, Beginning Publication Date, Historical Charges, Last Charged.  Linear footage estimates were based on our observations and measurements and the very helpful table in the appendices of </a:t>
            </a:r>
            <a:r>
              <a:rPr lang="en-US" i="1" dirty="0">
                <a:solidFill>
                  <a:srgbClr val="000000"/>
                </a:solidFill>
                <a:latin typeface="Calibri" panose="020F0502020204030204" pitchFamily="34" charset="0"/>
              </a:rPr>
              <a:t>Moving Library Collections: A Management Handbook</a:t>
            </a:r>
            <a:r>
              <a:rPr lang="en-US" dirty="0">
                <a:solidFill>
                  <a:srgbClr val="000000"/>
                </a:solidFill>
                <a:latin typeface="Calibri" panose="020F0502020204030204" pitchFamily="34" charset="0"/>
              </a:rPr>
              <a:t> by Elizabeth </a:t>
            </a:r>
            <a:r>
              <a:rPr lang="en-US" dirty="0" err="1">
                <a:solidFill>
                  <a:srgbClr val="000000"/>
                </a:solidFill>
                <a:latin typeface="Calibri" panose="020F0502020204030204" pitchFamily="34" charset="0"/>
              </a:rPr>
              <a:t>Habich</a:t>
            </a:r>
            <a:r>
              <a:rPr lang="en-US" dirty="0">
                <a:solidFill>
                  <a:srgbClr val="FF0000"/>
                </a:solidFill>
                <a:latin typeface="Calibri" panose="020F0502020204030204" pitchFamily="34" charset="0"/>
              </a:rPr>
              <a:t>. </a:t>
            </a:r>
            <a:r>
              <a:rPr lang="en-US" dirty="0">
                <a:solidFill>
                  <a:srgbClr val="000000"/>
                </a:solidFill>
                <a:latin typeface="Calibri" panose="020F0502020204030204" pitchFamily="34" charset="0"/>
              </a:rPr>
              <a:t> We also included views to show estimated linear footage footprints available based on the number of shelves and shelf capacity that would exist in the renovated space.  Incorporating the inventory reports into Tableau also enabled us to generate pick lists directly from the worksheet/title lists.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Once the views were developed, data could be refreshed as needed with extracts from Voyager.  Now that we recently migrated to Alma, we are working to develop methods to automatically update the data on a set schedule.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Data from Tableau shows this visualization tool is being used, by whom and when.  Its usefulness was recognized by colleagues on other campuses and we have since expanded the tool for use at other locations.   We were able to easily replicate the basic model, and included some additional filters to meet the specific needs of the users, for example a filter to show if an item was part of a shared print repository agreement, or if the item was duplicated at another location/campus.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As with the interactive map, our paper will include greater detail on how we created the visualizations, and I can help answer questions you have if you plan to implement at your location. </a:t>
            </a:r>
            <a:endParaRPr lang="en-US" dirty="0">
              <a:solidFill>
                <a:srgbClr val="000000"/>
              </a:solidFill>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8</a:t>
            </a:fld>
            <a:endParaRPr lang="en-US"/>
          </a:p>
        </p:txBody>
      </p:sp>
    </p:spTree>
    <p:extLst>
      <p:ext uri="{BB962C8B-B14F-4D97-AF65-F5344CB8AC3E}">
        <p14:creationId xmlns:p14="http://schemas.microsoft.com/office/powerpoint/2010/main" val="45990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5" fontAlgn="base">
              <a:defRPr/>
            </a:pPr>
            <a:r>
              <a:rPr lang="en-US" dirty="0">
                <a:solidFill>
                  <a:srgbClr val="000000"/>
                </a:solidFill>
                <a:latin typeface="Calibri" panose="020F0502020204030204" pitchFamily="34" charset="0"/>
              </a:rPr>
              <a:t>SLIDE 9:</a:t>
            </a:r>
          </a:p>
          <a:p>
            <a:pPr defTabSz="914265" fontAlgn="base">
              <a:defRPr/>
            </a:pPr>
            <a:r>
              <a:rPr lang="en-US" dirty="0">
                <a:solidFill>
                  <a:srgbClr val="000000"/>
                </a:solidFill>
                <a:latin typeface="Calibri" panose="020F0502020204030204" pitchFamily="34" charset="0"/>
              </a:rPr>
              <a:t>Where do we go from here, and what are our plans for future development? Our interactive map is continually updated as collections move, and we foresee using this tool at other locations undergoing collection moves and renovation. We hope to use the collection modelling tool to identify topical or unique collections to feature in rotating spotlight shelving</a:t>
            </a:r>
            <a:r>
              <a:rPr lang="en-US" dirty="0">
                <a:solidFill>
                  <a:srgbClr val="000000"/>
                </a:solidFill>
                <a:latin typeface="Segoe UI" panose="020B0502040204020203" pitchFamily="34" charset="0"/>
              </a:rPr>
              <a:t>.  Additionally,</a:t>
            </a:r>
            <a:r>
              <a:rPr lang="en-US" dirty="0">
                <a:solidFill>
                  <a:srgbClr val="000000"/>
                </a:solidFill>
                <a:latin typeface="Calibri" panose="020F0502020204030204" pitchFamily="34" charset="0"/>
              </a:rPr>
              <a:t> because of the reduced shelf space allocated to collections in the renovated library, we need to maintain a consistent collection footprint.   We plan to include data in the collection modelling tool that identifies where we have added the most physical items over the previous year, to proactively identify sections that may be overcrowded and move items to storage to make room.   And as already mentioned, we are actively working to automatically update data from Alma on our Tableau server.   </a:t>
            </a:r>
            <a:endParaRPr lang="en-US" dirty="0">
              <a:solidFill>
                <a:srgbClr val="000000"/>
              </a:solidFill>
              <a:latin typeface="Segoe UI" panose="020B0502040204020203" pitchFamily="34" charset="0"/>
            </a:endParaRPr>
          </a:p>
          <a:p>
            <a:pPr algn="l" rtl="0" fontAlgn="base"/>
            <a:r>
              <a:rPr lang="en-US" dirty="0">
                <a:solidFill>
                  <a:srgbClr val="000000"/>
                </a:solidFill>
                <a:latin typeface="Calibri" panose="020F0502020204030204" pitchFamily="34" charset="0"/>
              </a:rPr>
              <a:t>Building and implementing these tools has been a learning process for us and we discovered some things have worked better than others, and we continue to learn and improve upon our methods. </a:t>
            </a:r>
            <a:endParaRPr lang="en-US" dirty="0">
              <a:solidFill>
                <a:srgbClr val="000000"/>
              </a:solidFill>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8B1BD230-42B8-43A1-AB39-7764F39B9B64}" type="slidenum">
              <a:rPr lang="en-US" smtClean="0"/>
              <a:t>9</a:t>
            </a:fld>
            <a:endParaRPr lang="en-US"/>
          </a:p>
        </p:txBody>
      </p:sp>
    </p:spTree>
    <p:extLst>
      <p:ext uri="{BB962C8B-B14F-4D97-AF65-F5344CB8AC3E}">
        <p14:creationId xmlns:p14="http://schemas.microsoft.com/office/powerpoint/2010/main" val="591196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pic>
        <p:nvPicPr>
          <p:cNvPr id="7" name="Picture 6">
            <a:extLst>
              <a:ext uri="{FF2B5EF4-FFF2-40B4-BE49-F238E27FC236}">
                <a16:creationId xmlns:a16="http://schemas.microsoft.com/office/drawing/2014/main" id="{8861F0AD-32E4-7248-AD55-7F85DBB96E97}"/>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9" name="Picture 8">
            <a:extLst>
              <a:ext uri="{FF2B5EF4-FFF2-40B4-BE49-F238E27FC236}">
                <a16:creationId xmlns:a16="http://schemas.microsoft.com/office/drawing/2014/main" id="{1C809C71-B91A-DD4B-AD5A-67D43BCDBA61}"/>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4093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387178"/>
            <a:ext cx="3147219" cy="1155872"/>
          </a:xfrm>
        </p:spPr>
        <p:txBody>
          <a:bodyPr anchor="t" anchorCtr="0"/>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800" y="1543050"/>
            <a:ext cx="3147219"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pic>
        <p:nvPicPr>
          <p:cNvPr id="10" name="Picture 9">
            <a:extLst>
              <a:ext uri="{FF2B5EF4-FFF2-40B4-BE49-F238E27FC236}">
                <a16:creationId xmlns:a16="http://schemas.microsoft.com/office/drawing/2014/main" id="{8C0BA991-80B8-1345-97A6-181C5E164788}"/>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8" name="Picture 7">
            <a:extLst>
              <a:ext uri="{FF2B5EF4-FFF2-40B4-BE49-F238E27FC236}">
                <a16:creationId xmlns:a16="http://schemas.microsoft.com/office/drawing/2014/main" id="{D1307BF9-1DA7-4EF0-B8A1-DA0B78C04B79}"/>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145496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0" y="387178"/>
            <a:ext cx="3147219" cy="1155872"/>
          </a:xfrm>
        </p:spPr>
        <p:txBody>
          <a:bodyPr anchor="t" anchorCtr="0"/>
          <a:lstStyle>
            <a:lvl1pPr>
              <a:defRPr sz="2400">
                <a:solidFill>
                  <a:schemeClr val="accent5"/>
                </a:solidFill>
              </a:defRPr>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800" y="1543050"/>
            <a:ext cx="3147219" cy="2858691"/>
          </a:xfrm>
        </p:spPr>
        <p:txBody>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3579019" y="4767263"/>
            <a:ext cx="3086100" cy="273844"/>
          </a:xfrm>
          <a:prstGeom prst="rect">
            <a:avLst/>
          </a:prstGeom>
        </p:spPr>
        <p:txBody>
          <a:bodyPr/>
          <a:lstStyle/>
          <a:p>
            <a:endParaRPr lang="en-US"/>
          </a:p>
        </p:txBody>
      </p:sp>
      <p:pic>
        <p:nvPicPr>
          <p:cNvPr id="8" name="Picture 7">
            <a:extLst>
              <a:ext uri="{FF2B5EF4-FFF2-40B4-BE49-F238E27FC236}">
                <a16:creationId xmlns:a16="http://schemas.microsoft.com/office/drawing/2014/main" id="{3BE02EA2-54D7-1F46-976F-B56BF9D7628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60" y="4677511"/>
            <a:ext cx="1152767" cy="355436"/>
          </a:xfrm>
          <a:prstGeom prst="rect">
            <a:avLst/>
          </a:prstGeom>
        </p:spPr>
      </p:pic>
      <p:pic>
        <p:nvPicPr>
          <p:cNvPr id="10" name="Picture 9">
            <a:extLst>
              <a:ext uri="{FF2B5EF4-FFF2-40B4-BE49-F238E27FC236}">
                <a16:creationId xmlns:a16="http://schemas.microsoft.com/office/drawing/2014/main" id="{957D33FB-BFB9-4B23-90D2-5B889AD41291}"/>
              </a:ext>
            </a:extLst>
          </p:cNvPr>
          <p:cNvPicPr>
            <a:picLocks noChangeAspect="1"/>
          </p:cNvPicPr>
          <p:nvPr userDrawn="1"/>
        </p:nvPicPr>
        <p:blipFill>
          <a:blip r:embed="rId3"/>
          <a:srcRect/>
          <a:stretch/>
        </p:blipFill>
        <p:spPr>
          <a:xfrm>
            <a:off x="1815032" y="4663434"/>
            <a:ext cx="1763987" cy="426483"/>
          </a:xfrm>
          <a:prstGeom prst="rect">
            <a:avLst/>
          </a:prstGeom>
        </p:spPr>
      </p:pic>
    </p:spTree>
    <p:extLst>
      <p:ext uri="{BB962C8B-B14F-4D97-AF65-F5344CB8AC3E}">
        <p14:creationId xmlns:p14="http://schemas.microsoft.com/office/powerpoint/2010/main" val="3325659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0" y="280086"/>
            <a:ext cx="3147219" cy="1262964"/>
          </a:xfrm>
        </p:spPr>
        <p:txBody>
          <a:bodyPr anchor="t" anchorCtr="0"/>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31800" y="1543050"/>
            <a:ext cx="3147219"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pic>
        <p:nvPicPr>
          <p:cNvPr id="8" name="Picture 7">
            <a:extLst>
              <a:ext uri="{FF2B5EF4-FFF2-40B4-BE49-F238E27FC236}">
                <a16:creationId xmlns:a16="http://schemas.microsoft.com/office/drawing/2014/main" id="{D77C3A79-1C77-D447-923A-55FCD836625F}"/>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10" name="Picture 9">
            <a:extLst>
              <a:ext uri="{FF2B5EF4-FFF2-40B4-BE49-F238E27FC236}">
                <a16:creationId xmlns:a16="http://schemas.microsoft.com/office/drawing/2014/main" id="{3E7860A4-284F-444C-BAE8-1463FB52FA98}"/>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3085881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A3C19F0C-2525-F24C-A176-9016BC47CDE2}"/>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141824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spTree>
    <p:extLst>
      <p:ext uri="{BB962C8B-B14F-4D97-AF65-F5344CB8AC3E}">
        <p14:creationId xmlns:p14="http://schemas.microsoft.com/office/powerpoint/2010/main" val="428142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solidFill>
                  <a:schemeClr val="accent5"/>
                </a:solidFill>
              </a:defRPr>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pic>
        <p:nvPicPr>
          <p:cNvPr id="7" name="Picture 6">
            <a:extLst>
              <a:ext uri="{FF2B5EF4-FFF2-40B4-BE49-F238E27FC236}">
                <a16:creationId xmlns:a16="http://schemas.microsoft.com/office/drawing/2014/main" id="{63551B1E-06E3-D748-9A57-FBC7672BE2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60" y="4677511"/>
            <a:ext cx="1152767" cy="355436"/>
          </a:xfrm>
          <a:prstGeom prst="rect">
            <a:avLst/>
          </a:prstGeom>
        </p:spPr>
      </p:pic>
      <p:pic>
        <p:nvPicPr>
          <p:cNvPr id="9" name="Picture 8">
            <a:extLst>
              <a:ext uri="{FF2B5EF4-FFF2-40B4-BE49-F238E27FC236}">
                <a16:creationId xmlns:a16="http://schemas.microsoft.com/office/drawing/2014/main" id="{2F52CBDC-3A85-456F-BA69-6CB217E9CD01}"/>
              </a:ext>
            </a:extLst>
          </p:cNvPr>
          <p:cNvPicPr>
            <a:picLocks noChangeAspect="1"/>
          </p:cNvPicPr>
          <p:nvPr userDrawn="1"/>
        </p:nvPicPr>
        <p:blipFill>
          <a:blip r:embed="rId3"/>
          <a:srcRect/>
          <a:stretch/>
        </p:blipFill>
        <p:spPr>
          <a:xfrm>
            <a:off x="7225447" y="4663434"/>
            <a:ext cx="1763987" cy="426483"/>
          </a:xfrm>
          <a:prstGeom prst="rect">
            <a:avLst/>
          </a:prstGeom>
        </p:spPr>
      </p:pic>
    </p:spTree>
    <p:extLst>
      <p:ext uri="{BB962C8B-B14F-4D97-AF65-F5344CB8AC3E}">
        <p14:creationId xmlns:p14="http://schemas.microsoft.com/office/powerpoint/2010/main" val="2782394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pic>
        <p:nvPicPr>
          <p:cNvPr id="7" name="Picture 6">
            <a:extLst>
              <a:ext uri="{FF2B5EF4-FFF2-40B4-BE49-F238E27FC236}">
                <a16:creationId xmlns:a16="http://schemas.microsoft.com/office/drawing/2014/main" id="{42E5FDE3-7EB8-C443-93C7-AA64149B22DF}"/>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9" name="Picture 8">
            <a:extLst>
              <a:ext uri="{FF2B5EF4-FFF2-40B4-BE49-F238E27FC236}">
                <a16:creationId xmlns:a16="http://schemas.microsoft.com/office/drawing/2014/main" id="{11B5FD91-20EB-4A27-8B32-E9BC01D4FF10}"/>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22858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87178"/>
            <a:ext cx="7886700" cy="880838"/>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pic>
        <p:nvPicPr>
          <p:cNvPr id="12" name="Picture 11">
            <a:extLst>
              <a:ext uri="{FF2B5EF4-FFF2-40B4-BE49-F238E27FC236}">
                <a16:creationId xmlns:a16="http://schemas.microsoft.com/office/drawing/2014/main" id="{08A21C36-4369-1741-AA83-82725D0733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60" y="4677511"/>
            <a:ext cx="1152767" cy="355436"/>
          </a:xfrm>
          <a:prstGeom prst="rect">
            <a:avLst/>
          </a:prstGeom>
        </p:spPr>
      </p:pic>
      <p:pic>
        <p:nvPicPr>
          <p:cNvPr id="8" name="Picture 7">
            <a:extLst>
              <a:ext uri="{FF2B5EF4-FFF2-40B4-BE49-F238E27FC236}">
                <a16:creationId xmlns:a16="http://schemas.microsoft.com/office/drawing/2014/main" id="{0FE9965F-4D77-44C8-A9A8-A34A82F83247}"/>
              </a:ext>
            </a:extLst>
          </p:cNvPr>
          <p:cNvPicPr>
            <a:picLocks noChangeAspect="1"/>
          </p:cNvPicPr>
          <p:nvPr userDrawn="1"/>
        </p:nvPicPr>
        <p:blipFill>
          <a:blip r:embed="rId3"/>
          <a:srcRect/>
          <a:stretch/>
        </p:blipFill>
        <p:spPr>
          <a:xfrm>
            <a:off x="7225447" y="4663434"/>
            <a:ext cx="1763987" cy="426483"/>
          </a:xfrm>
          <a:prstGeom prst="rect">
            <a:avLst/>
          </a:prstGeom>
        </p:spPr>
      </p:pic>
    </p:spTree>
    <p:extLst>
      <p:ext uri="{BB962C8B-B14F-4D97-AF65-F5344CB8AC3E}">
        <p14:creationId xmlns:p14="http://schemas.microsoft.com/office/powerpoint/2010/main" val="6881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lgn="ct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lgn="ctr">
              <a:buNone/>
              <a:defRPr sz="24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pic>
        <p:nvPicPr>
          <p:cNvPr id="7" name="Picture 6">
            <a:extLst>
              <a:ext uri="{FF2B5EF4-FFF2-40B4-BE49-F238E27FC236}">
                <a16:creationId xmlns:a16="http://schemas.microsoft.com/office/drawing/2014/main" id="{AA344E40-6F7A-5541-9DAA-B311B0F3BEE7}"/>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9" name="Picture 8">
            <a:extLst>
              <a:ext uri="{FF2B5EF4-FFF2-40B4-BE49-F238E27FC236}">
                <a16:creationId xmlns:a16="http://schemas.microsoft.com/office/drawing/2014/main" id="{526A76F1-F23F-47D3-81F5-99BD3DBC2CA1}"/>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205478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pic>
        <p:nvPicPr>
          <p:cNvPr id="8" name="Picture 7">
            <a:extLst>
              <a:ext uri="{FF2B5EF4-FFF2-40B4-BE49-F238E27FC236}">
                <a16:creationId xmlns:a16="http://schemas.microsoft.com/office/drawing/2014/main" id="{61B907B2-B125-B640-917E-06D52FB40D01}"/>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10" name="Picture 9">
            <a:extLst>
              <a:ext uri="{FF2B5EF4-FFF2-40B4-BE49-F238E27FC236}">
                <a16:creationId xmlns:a16="http://schemas.microsoft.com/office/drawing/2014/main" id="{DB13C0FA-A535-4CCF-BA87-241A62CD5C47}"/>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34703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lgn="ctr">
              <a:defRPr/>
            </a:lvl1p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pic>
        <p:nvPicPr>
          <p:cNvPr id="10" name="Picture 9">
            <a:extLst>
              <a:ext uri="{FF2B5EF4-FFF2-40B4-BE49-F238E27FC236}">
                <a16:creationId xmlns:a16="http://schemas.microsoft.com/office/drawing/2014/main" id="{816E9A0B-9D3C-B04B-B855-F14C8425689D}"/>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12" name="Picture 11">
            <a:extLst>
              <a:ext uri="{FF2B5EF4-FFF2-40B4-BE49-F238E27FC236}">
                <a16:creationId xmlns:a16="http://schemas.microsoft.com/office/drawing/2014/main" id="{5BA89D4C-4321-443E-B686-54AEA95555F6}"/>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329672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E0248-2B7B-5D4A-A26B-F79E81D6DB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628650" y="3934070"/>
            <a:ext cx="7886700" cy="88396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95722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pic>
        <p:nvPicPr>
          <p:cNvPr id="5" name="Picture 4">
            <a:extLst>
              <a:ext uri="{FF2B5EF4-FFF2-40B4-BE49-F238E27FC236}">
                <a16:creationId xmlns:a16="http://schemas.microsoft.com/office/drawing/2014/main" id="{3AF74D26-B3E9-5846-BF9C-66B2674F2C15}"/>
              </a:ext>
            </a:extLst>
          </p:cNvPr>
          <p:cNvPicPr>
            <a:picLocks noChangeAspect="1"/>
          </p:cNvPicPr>
          <p:nvPr userDrawn="1"/>
        </p:nvPicPr>
        <p:blipFill>
          <a:blip r:embed="rId2"/>
          <a:stretch>
            <a:fillRect/>
          </a:stretch>
        </p:blipFill>
        <p:spPr>
          <a:xfrm>
            <a:off x="126380" y="4510795"/>
            <a:ext cx="1377729" cy="688865"/>
          </a:xfrm>
          <a:prstGeom prst="rect">
            <a:avLst/>
          </a:prstGeom>
        </p:spPr>
      </p:pic>
      <p:pic>
        <p:nvPicPr>
          <p:cNvPr id="7" name="Picture 6">
            <a:extLst>
              <a:ext uri="{FF2B5EF4-FFF2-40B4-BE49-F238E27FC236}">
                <a16:creationId xmlns:a16="http://schemas.microsoft.com/office/drawing/2014/main" id="{1B15E891-6180-4836-A465-628BD0DA99BE}"/>
              </a:ext>
            </a:extLst>
          </p:cNvPr>
          <p:cNvPicPr>
            <a:picLocks noChangeAspect="1"/>
          </p:cNvPicPr>
          <p:nvPr userDrawn="1"/>
        </p:nvPicPr>
        <p:blipFill>
          <a:blip r:embed="rId3"/>
          <a:srcRect/>
          <a:stretch/>
        </p:blipFill>
        <p:spPr>
          <a:xfrm>
            <a:off x="7225445" y="4663434"/>
            <a:ext cx="1763991" cy="426483"/>
          </a:xfrm>
          <a:prstGeom prst="rect">
            <a:avLst/>
          </a:prstGeom>
        </p:spPr>
      </p:pic>
    </p:spTree>
    <p:extLst>
      <p:ext uri="{BB962C8B-B14F-4D97-AF65-F5344CB8AC3E}">
        <p14:creationId xmlns:p14="http://schemas.microsoft.com/office/powerpoint/2010/main" val="78580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84048"/>
            <a:ext cx="7886700" cy="88396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391400"/>
      </p:ext>
    </p:extLst>
  </p:cSld>
  <p:clrMap bg1="dk1" tx1="lt1" bg2="dk2" tx2="lt2" accent1="accent1" accent2="accent2" accent3="accent3" accent4="accent4" accent5="accent5" accent6="accent6" hlink="hlink" folHlink="folHlink"/>
  <p:sldLayoutIdLst>
    <p:sldLayoutId id="2147483661" r:id="rId1"/>
    <p:sldLayoutId id="2147483673" r:id="rId2"/>
    <p:sldLayoutId id="2147483662" r:id="rId3"/>
    <p:sldLayoutId id="2147483672" r:id="rId4"/>
    <p:sldLayoutId id="2147483663" r:id="rId5"/>
    <p:sldLayoutId id="2147483664" r:id="rId6"/>
    <p:sldLayoutId id="2147483665" r:id="rId7"/>
    <p:sldLayoutId id="2147483666" r:id="rId8"/>
    <p:sldLayoutId id="2147483667" r:id="rId9"/>
    <p:sldLayoutId id="2147483668" r:id="rId10"/>
    <p:sldLayoutId id="2147483674" r:id="rId11"/>
    <p:sldLayoutId id="2147483669" r:id="rId12"/>
    <p:sldLayoutId id="2147483670" r:id="rId13"/>
    <p:sldLayoutId id="2147483671" r:id="rId14"/>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hyperlink" Target="mailto:amk979@pitt.edu"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BWEBSTER@pitt.edu" TargetMode="External"/><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8.mp4"/><Relationship Id="rId7" Type="http://schemas.openxmlformats.org/officeDocument/2006/relationships/image" Target="../media/image2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video" Target="../media/media8.mp4"/></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0.m4a"/><Relationship Id="rId7" Type="http://schemas.openxmlformats.org/officeDocument/2006/relationships/image" Target="../media/image23.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audio" Target="../media/media10.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E019CEF-E0B0-2646-95B5-BFC6D2D69BB8}"/>
              </a:ext>
            </a:extLst>
          </p:cNvPr>
          <p:cNvPicPr>
            <a:picLocks noChangeAspect="1"/>
          </p:cNvPicPr>
          <p:nvPr/>
        </p:nvPicPr>
        <p:blipFill>
          <a:blip r:embed="rId5">
            <a:extLst>
              <a:ext uri="{28A0092B-C50C-407E-A947-70E740481C1C}">
                <a14:useLocalDpi xmlns:a14="http://schemas.microsoft.com/office/drawing/2010/main" val="0"/>
              </a:ext>
            </a:extLst>
          </a:blip>
          <a:srcRect l="-4417" r="4417"/>
          <a:stretch>
            <a:fillRect/>
          </a:stretch>
        </p:blipFill>
        <p:spPr bwMode="auto">
          <a:xfrm>
            <a:off x="2396836" y="423768"/>
            <a:ext cx="6594764" cy="425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64024875-7A03-49F5-B533-7AA26ACBBF6E}"/>
              </a:ext>
            </a:extLst>
          </p:cNvPr>
          <p:cNvSpPr>
            <a:spLocks noGrp="1"/>
          </p:cNvSpPr>
          <p:nvPr>
            <p:ph type="ctrTitle"/>
          </p:nvPr>
        </p:nvSpPr>
        <p:spPr>
          <a:xfrm>
            <a:off x="152400" y="55502"/>
            <a:ext cx="5524500" cy="1460127"/>
          </a:xfrm>
        </p:spPr>
        <p:txBody>
          <a:bodyPr/>
          <a:lstStyle/>
          <a:p>
            <a:pPr algn="l"/>
            <a:r>
              <a:rPr lang="en-US" b="1" dirty="0">
                <a:latin typeface="Arial"/>
                <a:cs typeface="Arial"/>
              </a:rPr>
              <a:t>Where do we go from here?</a:t>
            </a:r>
            <a:endParaRPr lang="en-US" dirty="0"/>
          </a:p>
        </p:txBody>
      </p:sp>
      <p:sp>
        <p:nvSpPr>
          <p:cNvPr id="10" name="Subtitle 9">
            <a:extLst>
              <a:ext uri="{FF2B5EF4-FFF2-40B4-BE49-F238E27FC236}">
                <a16:creationId xmlns:a16="http://schemas.microsoft.com/office/drawing/2014/main" id="{BD49189F-0F0A-4953-8201-31B214910729}"/>
              </a:ext>
            </a:extLst>
          </p:cNvPr>
          <p:cNvSpPr>
            <a:spLocks noGrp="1"/>
          </p:cNvSpPr>
          <p:nvPr>
            <p:ph type="subTitle" idx="1"/>
          </p:nvPr>
        </p:nvSpPr>
        <p:spPr>
          <a:xfrm>
            <a:off x="152400" y="1557193"/>
            <a:ext cx="6858000" cy="1241822"/>
          </a:xfrm>
        </p:spPr>
        <p:txBody>
          <a:bodyPr vert="horz" lIns="91440" tIns="45720" rIns="91440" bIns="45720" rtlCol="0" anchor="t">
            <a:noAutofit/>
          </a:bodyPr>
          <a:lstStyle/>
          <a:p>
            <a:pPr algn="l"/>
            <a:r>
              <a:rPr lang="en-US" b="1" dirty="0">
                <a:ea typeface="+mn-lt"/>
                <a:cs typeface="+mn-lt"/>
              </a:rPr>
              <a:t>managing collection moves with data visualization</a:t>
            </a:r>
            <a:r>
              <a:rPr lang="en-US" dirty="0">
                <a:ea typeface="+mn-lt"/>
                <a:cs typeface="+mn-lt"/>
              </a:rPr>
              <a:t> </a:t>
            </a:r>
            <a:endParaRPr lang="en-US" dirty="0">
              <a:cs typeface="Arial" panose="020B0604020202020204"/>
            </a:endParaRPr>
          </a:p>
        </p:txBody>
      </p:sp>
      <p:sp>
        <p:nvSpPr>
          <p:cNvPr id="11" name="TextBox 10">
            <a:extLst>
              <a:ext uri="{FF2B5EF4-FFF2-40B4-BE49-F238E27FC236}">
                <a16:creationId xmlns:a16="http://schemas.microsoft.com/office/drawing/2014/main" id="{6C8EDF97-0BE9-4320-B3CB-B54B5ABBD597}"/>
              </a:ext>
            </a:extLst>
          </p:cNvPr>
          <p:cNvSpPr txBox="1"/>
          <p:nvPr/>
        </p:nvSpPr>
        <p:spPr>
          <a:xfrm>
            <a:off x="258535" y="2486332"/>
            <a:ext cx="3154216" cy="461665"/>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Berenika M. Webster (</a:t>
            </a:r>
            <a:r>
              <a:rPr lang="en-US" sz="1200" dirty="0">
                <a:solidFill>
                  <a:schemeClr val="bg1"/>
                </a:solidFill>
                <a:ea typeface="+mn-lt"/>
                <a:cs typeface="+mn-lt"/>
                <a:hlinkClick r:id="rId6">
                  <a:extLst>
                    <a:ext uri="{A12FA001-AC4F-418D-AE19-62706E023703}">
                      <ahyp:hlinkClr xmlns:ahyp="http://schemas.microsoft.com/office/drawing/2018/hyperlinkcolor" val="tx"/>
                    </a:ext>
                  </a:extLst>
                </a:hlinkClick>
              </a:rPr>
              <a:t>bwebster@pitt.edu</a:t>
            </a:r>
            <a:r>
              <a:rPr lang="en-US" sz="1200" dirty="0">
                <a:solidFill>
                  <a:schemeClr val="bg1"/>
                </a:solidFill>
                <a:ea typeface="+mn-lt"/>
                <a:cs typeface="+mn-lt"/>
              </a:rPr>
              <a:t>) </a:t>
            </a:r>
            <a:endParaRPr lang="en-US" dirty="0">
              <a:solidFill>
                <a:schemeClr val="bg1"/>
              </a:solidFill>
              <a:cs typeface="Arial"/>
            </a:endParaRPr>
          </a:p>
          <a:p>
            <a:r>
              <a:rPr lang="en-US" sz="1200" dirty="0">
                <a:solidFill>
                  <a:schemeClr val="bg1"/>
                </a:solidFill>
                <a:cs typeface="Segoe UI"/>
              </a:rPr>
              <a:t>Anne Koenig (</a:t>
            </a:r>
            <a:r>
              <a:rPr lang="en-US" sz="1200" dirty="0">
                <a:solidFill>
                  <a:schemeClr val="bg1"/>
                </a:solidFill>
                <a:cs typeface="Segoe UI"/>
                <a:hlinkClick r:id="rId7">
                  <a:extLst>
                    <a:ext uri="{A12FA001-AC4F-418D-AE19-62706E023703}">
                      <ahyp:hlinkClr xmlns:ahyp="http://schemas.microsoft.com/office/drawing/2018/hyperlinkcolor" val="tx"/>
                    </a:ext>
                  </a:extLst>
                </a:hlinkClick>
              </a:rPr>
              <a:t>amk979@pitt.edu</a:t>
            </a:r>
            <a:r>
              <a:rPr lang="en-US" sz="1200" dirty="0">
                <a:solidFill>
                  <a:schemeClr val="bg1"/>
                </a:solidFill>
                <a:cs typeface="Segoe UI"/>
              </a:rPr>
              <a:t>)​</a:t>
            </a:r>
            <a:endParaRPr lang="en-US" dirty="0">
              <a:solidFill>
                <a:schemeClr val="bg1"/>
              </a:solidFill>
            </a:endParaRPr>
          </a:p>
        </p:txBody>
      </p:sp>
      <p:pic>
        <p:nvPicPr>
          <p:cNvPr id="12" name="Audio 11">
            <a:hlinkClick r:id="" action="ppaction://media"/>
            <a:extLst>
              <a:ext uri="{FF2B5EF4-FFF2-40B4-BE49-F238E27FC236}">
                <a16:creationId xmlns:a16="http://schemas.microsoft.com/office/drawing/2014/main" id="{93E8AB13-2B1D-5C41-A8C0-839661E1A1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71805" y="4541982"/>
            <a:ext cx="494579" cy="663431"/>
          </a:xfrm>
          <a:prstGeom prst="rect">
            <a:avLst/>
          </a:prstGeom>
        </p:spPr>
      </p:pic>
    </p:spTree>
    <p:extLst>
      <p:ext uri="{BB962C8B-B14F-4D97-AF65-F5344CB8AC3E}">
        <p14:creationId xmlns:p14="http://schemas.microsoft.com/office/powerpoint/2010/main" val="501473984"/>
      </p:ext>
    </p:extLst>
  </p:cSld>
  <p:clrMapOvr>
    <a:masterClrMapping/>
  </p:clrMapOvr>
  <mc:AlternateContent xmlns:mc="http://schemas.openxmlformats.org/markup-compatibility/2006" xmlns:p14="http://schemas.microsoft.com/office/powerpoint/2010/main">
    <mc:Choice Requires="p14">
      <p:transition spd="slow" p14:dur="2000" advTm="101009"/>
    </mc:Choice>
    <mc:Fallback xmlns="">
      <p:transition spd="slow" advTm="10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7684-06CC-475A-8815-3F71D12CA144}"/>
              </a:ext>
            </a:extLst>
          </p:cNvPr>
          <p:cNvSpPr>
            <a:spLocks noGrp="1"/>
          </p:cNvSpPr>
          <p:nvPr>
            <p:ph type="title"/>
          </p:nvPr>
        </p:nvSpPr>
        <p:spPr/>
        <p:txBody>
          <a:bodyPr/>
          <a:lstStyle/>
          <a:p>
            <a:r>
              <a:rPr lang="en-US" dirty="0"/>
              <a:t>Questions?</a:t>
            </a:r>
          </a:p>
        </p:txBody>
      </p:sp>
      <p:pic>
        <p:nvPicPr>
          <p:cNvPr id="5" name="Content Placeholder 4" descr="Questions outline">
            <a:extLst>
              <a:ext uri="{FF2B5EF4-FFF2-40B4-BE49-F238E27FC236}">
                <a16:creationId xmlns:a16="http://schemas.microsoft.com/office/drawing/2014/main" id="{AD878689-BDD2-4210-8B04-33E4022403F8}"/>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256721" y="967014"/>
            <a:ext cx="3443968" cy="2952750"/>
          </a:xfrm>
        </p:spPr>
      </p:pic>
      <p:sp>
        <p:nvSpPr>
          <p:cNvPr id="4" name="TextBox 3">
            <a:extLst>
              <a:ext uri="{FF2B5EF4-FFF2-40B4-BE49-F238E27FC236}">
                <a16:creationId xmlns:a16="http://schemas.microsoft.com/office/drawing/2014/main" id="{29CA7ADC-CD96-4D8C-9F55-CD65377793C2}"/>
              </a:ext>
            </a:extLst>
          </p:cNvPr>
          <p:cNvSpPr txBox="1"/>
          <p:nvPr/>
        </p:nvSpPr>
        <p:spPr>
          <a:xfrm>
            <a:off x="3505598" y="968829"/>
            <a:ext cx="524787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ea typeface="+mn-lt"/>
                <a:cs typeface="+mn-lt"/>
              </a:rPr>
              <a:t>Sources referenced:</a:t>
            </a:r>
          </a:p>
          <a:p>
            <a:endParaRPr lang="en-US" sz="2000" dirty="0">
              <a:solidFill>
                <a:schemeClr val="tx2"/>
              </a:solidFill>
              <a:ea typeface="+mn-lt"/>
              <a:cs typeface="+mn-lt"/>
            </a:endParaRPr>
          </a:p>
          <a:p>
            <a:r>
              <a:rPr lang="en-US" sz="1600" dirty="0">
                <a:ea typeface="+mn-lt"/>
                <a:cs typeface="+mn-lt"/>
              </a:rPr>
              <a:t>Habich, E.C. </a:t>
            </a:r>
            <a:r>
              <a:rPr lang="en-US" sz="1600" i="1" dirty="0">
                <a:ea typeface="+mn-lt"/>
                <a:cs typeface="+mn-lt"/>
              </a:rPr>
              <a:t>Moving Library Collections : A Management Handbook</a:t>
            </a:r>
            <a:r>
              <a:rPr lang="en-US" sz="1600" dirty="0">
                <a:ea typeface="+mn-lt"/>
                <a:cs typeface="+mn-lt"/>
              </a:rPr>
              <a:t>. Westport: Greenwood Press, 1998.(accessed via ProQuest ebrary. Web 2 May 2017)</a:t>
            </a:r>
          </a:p>
          <a:p>
            <a:endParaRPr lang="en-US" sz="1600" dirty="0">
              <a:cs typeface="Arial"/>
            </a:endParaRPr>
          </a:p>
          <a:p>
            <a:r>
              <a:rPr lang="en-US" sz="1600" dirty="0" err="1">
                <a:cs typeface="Arial"/>
              </a:rPr>
              <a:t>brightspot</a:t>
            </a:r>
            <a:r>
              <a:rPr lang="en-US" sz="1600" dirty="0">
                <a:cs typeface="Arial"/>
              </a:rPr>
              <a:t>. </a:t>
            </a:r>
            <a:r>
              <a:rPr lang="en-US" sz="1600" i="1" dirty="0">
                <a:cs typeface="Arial"/>
              </a:rPr>
              <a:t>Hillman Library Renovation and Programming Brief, </a:t>
            </a:r>
            <a:r>
              <a:rPr lang="en-US" sz="1600" dirty="0">
                <a:cs typeface="Arial"/>
              </a:rPr>
              <a:t>November 2016.</a:t>
            </a:r>
          </a:p>
          <a:p>
            <a:endParaRPr lang="en-US" dirty="0">
              <a:cs typeface="Arial"/>
            </a:endParaRPr>
          </a:p>
        </p:txBody>
      </p:sp>
      <p:pic>
        <p:nvPicPr>
          <p:cNvPr id="6" name="Audio 5">
            <a:hlinkClick r:id="" action="ppaction://media"/>
            <a:extLst>
              <a:ext uri="{FF2B5EF4-FFF2-40B4-BE49-F238E27FC236}">
                <a16:creationId xmlns:a16="http://schemas.microsoft.com/office/drawing/2014/main" id="{453A0398-9087-412B-816E-216C7371F0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000087374"/>
      </p:ext>
    </p:extLst>
  </p:cSld>
  <p:clrMapOvr>
    <a:masterClrMapping/>
  </p:clrMapOvr>
  <mc:AlternateContent xmlns:mc="http://schemas.openxmlformats.org/markup-compatibility/2006" xmlns:p14="http://schemas.microsoft.com/office/powerpoint/2010/main">
    <mc:Choice Requires="p14">
      <p:transition spd="slow" p14:dur="2000" advTm="19469"/>
    </mc:Choice>
    <mc:Fallback xmlns="">
      <p:transition spd="slow" advTm="1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a busy city street&#10;&#10;Description automatically generated">
            <a:extLst>
              <a:ext uri="{FF2B5EF4-FFF2-40B4-BE49-F238E27FC236}">
                <a16:creationId xmlns:a16="http://schemas.microsoft.com/office/drawing/2014/main" id="{0E8F90D0-E0DA-4609-B150-801AFF8A652A}"/>
              </a:ext>
            </a:extLst>
          </p:cNvPr>
          <p:cNvPicPr>
            <a:picLocks noChangeAspect="1"/>
          </p:cNvPicPr>
          <p:nvPr/>
        </p:nvPicPr>
        <p:blipFill>
          <a:blip r:embed="rId5"/>
          <a:stretch>
            <a:fillRect/>
          </a:stretch>
        </p:blipFill>
        <p:spPr>
          <a:xfrm>
            <a:off x="5930664" y="315306"/>
            <a:ext cx="2743200" cy="1721312"/>
          </a:xfrm>
          <a:prstGeom prst="rect">
            <a:avLst/>
          </a:prstGeom>
        </p:spPr>
      </p:pic>
      <p:pic>
        <p:nvPicPr>
          <p:cNvPr id="3" name="Picture 4" descr="A picture containing indoor, building, window, dog&#10;&#10;Description automatically generated">
            <a:extLst>
              <a:ext uri="{FF2B5EF4-FFF2-40B4-BE49-F238E27FC236}">
                <a16:creationId xmlns:a16="http://schemas.microsoft.com/office/drawing/2014/main" id="{B873762B-5E9A-43F6-B06F-492FCB9F2155}"/>
              </a:ext>
            </a:extLst>
          </p:cNvPr>
          <p:cNvPicPr>
            <a:picLocks noChangeAspect="1"/>
          </p:cNvPicPr>
          <p:nvPr/>
        </p:nvPicPr>
        <p:blipFill rotWithShape="1">
          <a:blip r:embed="rId6"/>
          <a:srcRect l="105" r="227" b="13399"/>
          <a:stretch/>
        </p:blipFill>
        <p:spPr>
          <a:xfrm>
            <a:off x="5956641" y="2413629"/>
            <a:ext cx="2843638" cy="1721086"/>
          </a:xfrm>
          <a:prstGeom prst="rect">
            <a:avLst/>
          </a:prstGeom>
        </p:spPr>
      </p:pic>
      <p:pic>
        <p:nvPicPr>
          <p:cNvPr id="12" name="Audio 11">
            <a:hlinkClick r:id="" action="ppaction://media"/>
            <a:extLst>
              <a:ext uri="{FF2B5EF4-FFF2-40B4-BE49-F238E27FC236}">
                <a16:creationId xmlns:a16="http://schemas.microsoft.com/office/drawing/2014/main" id="{526ED4BD-179D-D741-9EFC-733B3985E0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92612" y="4567958"/>
            <a:ext cx="514062" cy="656937"/>
          </a:xfrm>
          <a:prstGeom prst="rect">
            <a:avLst/>
          </a:prstGeom>
        </p:spPr>
      </p:pic>
      <p:pic>
        <p:nvPicPr>
          <p:cNvPr id="10" name="Picture 9">
            <a:extLst>
              <a:ext uri="{FF2B5EF4-FFF2-40B4-BE49-F238E27FC236}">
                <a16:creationId xmlns:a16="http://schemas.microsoft.com/office/drawing/2014/main" id="{6B47C62B-DC01-004C-A32F-3C74DAF632FC}"/>
              </a:ext>
            </a:extLst>
          </p:cNvPr>
          <p:cNvPicPr>
            <a:picLocks noChangeAspect="1"/>
          </p:cNvPicPr>
          <p:nvPr/>
        </p:nvPicPr>
        <p:blipFill>
          <a:blip r:embed="rId8"/>
          <a:stretch>
            <a:fillRect/>
          </a:stretch>
        </p:blipFill>
        <p:spPr>
          <a:xfrm>
            <a:off x="3071885" y="315306"/>
            <a:ext cx="2455719" cy="2814979"/>
          </a:xfrm>
          <a:prstGeom prst="rect">
            <a:avLst/>
          </a:prstGeom>
        </p:spPr>
      </p:pic>
      <p:pic>
        <p:nvPicPr>
          <p:cNvPr id="1026" name="Picture 2" descr="Late 1960's Forbes Field Oakland section of Pittsburgh | Forbes field,  Baseball park, Pittsburgh sports">
            <a:extLst>
              <a:ext uri="{FF2B5EF4-FFF2-40B4-BE49-F238E27FC236}">
                <a16:creationId xmlns:a16="http://schemas.microsoft.com/office/drawing/2014/main" id="{1F22FAC8-871A-DE4B-9C8C-68D975AC70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121" y="315306"/>
            <a:ext cx="2273704" cy="28149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872D91-94CB-459A-BA28-4D9BEF56035B}"/>
              </a:ext>
            </a:extLst>
          </p:cNvPr>
          <p:cNvSpPr txBox="1"/>
          <p:nvPr/>
        </p:nvSpPr>
        <p:spPr>
          <a:xfrm>
            <a:off x="732559" y="3187411"/>
            <a:ext cx="1606695" cy="36933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1960 - 1970</a:t>
            </a:r>
          </a:p>
        </p:txBody>
      </p:sp>
      <p:sp>
        <p:nvSpPr>
          <p:cNvPr id="8" name="TextBox 7">
            <a:extLst>
              <a:ext uri="{FF2B5EF4-FFF2-40B4-BE49-F238E27FC236}">
                <a16:creationId xmlns:a16="http://schemas.microsoft.com/office/drawing/2014/main" id="{02F5780C-EAA1-4B95-A5A2-385A065A5E31}"/>
              </a:ext>
            </a:extLst>
          </p:cNvPr>
          <p:cNvSpPr txBox="1"/>
          <p:nvPr/>
        </p:nvSpPr>
        <p:spPr>
          <a:xfrm>
            <a:off x="3901786" y="3187410"/>
            <a:ext cx="716974" cy="36933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2020</a:t>
            </a:r>
          </a:p>
        </p:txBody>
      </p:sp>
      <p:sp>
        <p:nvSpPr>
          <p:cNvPr id="9" name="TextBox 8">
            <a:extLst>
              <a:ext uri="{FF2B5EF4-FFF2-40B4-BE49-F238E27FC236}">
                <a16:creationId xmlns:a16="http://schemas.microsoft.com/office/drawing/2014/main" id="{B7FDD24E-02AA-4256-AB10-0E1B65C0A750}"/>
              </a:ext>
            </a:extLst>
          </p:cNvPr>
          <p:cNvSpPr txBox="1"/>
          <p:nvPr/>
        </p:nvSpPr>
        <p:spPr>
          <a:xfrm>
            <a:off x="6915149" y="2018432"/>
            <a:ext cx="703985" cy="36933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2023</a:t>
            </a:r>
          </a:p>
        </p:txBody>
      </p:sp>
      <p:sp>
        <p:nvSpPr>
          <p:cNvPr id="11" name="TextBox 10">
            <a:extLst>
              <a:ext uri="{FF2B5EF4-FFF2-40B4-BE49-F238E27FC236}">
                <a16:creationId xmlns:a16="http://schemas.microsoft.com/office/drawing/2014/main" id="{F5A2EB8B-7D7D-4B29-B6C9-7472FF3624D5}"/>
              </a:ext>
            </a:extLst>
          </p:cNvPr>
          <p:cNvSpPr txBox="1"/>
          <p:nvPr/>
        </p:nvSpPr>
        <p:spPr>
          <a:xfrm>
            <a:off x="7045034" y="4200523"/>
            <a:ext cx="716974" cy="36933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2023</a:t>
            </a:r>
          </a:p>
        </p:txBody>
      </p:sp>
    </p:spTree>
    <p:extLst>
      <p:ext uri="{BB962C8B-B14F-4D97-AF65-F5344CB8AC3E}">
        <p14:creationId xmlns:p14="http://schemas.microsoft.com/office/powerpoint/2010/main" val="1040855611"/>
      </p:ext>
    </p:extLst>
  </p:cSld>
  <p:clrMapOvr>
    <a:masterClrMapping/>
  </p:clrMapOvr>
  <mc:AlternateContent xmlns:mc="http://schemas.openxmlformats.org/markup-compatibility/2006" xmlns:p14="http://schemas.microsoft.com/office/powerpoint/2010/main">
    <mc:Choice Requires="p14">
      <p:transition spd="slow" p14:dur="2000" advTm="70365"/>
    </mc:Choice>
    <mc:Fallback xmlns="">
      <p:transition spd="slow" advTm="7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7F39DD44-7C7A-4CDB-9F80-C8F624C92F56}"/>
              </a:ext>
            </a:extLst>
          </p:cNvPr>
          <p:cNvPicPr>
            <a:picLocks noChangeAspect="1"/>
          </p:cNvPicPr>
          <p:nvPr/>
        </p:nvPicPr>
        <p:blipFill>
          <a:blip r:embed="rId5"/>
          <a:stretch>
            <a:fillRect/>
          </a:stretch>
        </p:blipFill>
        <p:spPr>
          <a:xfrm>
            <a:off x="228148" y="293053"/>
            <a:ext cx="5990394" cy="4178300"/>
          </a:xfrm>
          <a:prstGeom prst="rect">
            <a:avLst/>
          </a:prstGeom>
        </p:spPr>
      </p:pic>
      <p:pic>
        <p:nvPicPr>
          <p:cNvPr id="6" name="Picture 8" descr="A room filled with furniture and a wood floor&#10;&#10;Description automatically generated">
            <a:extLst>
              <a:ext uri="{FF2B5EF4-FFF2-40B4-BE49-F238E27FC236}">
                <a16:creationId xmlns:a16="http://schemas.microsoft.com/office/drawing/2014/main" id="{2F7F0677-4A57-064B-8A2F-2AD4ED04D015}"/>
              </a:ext>
            </a:extLst>
          </p:cNvPr>
          <p:cNvPicPr>
            <a:picLocks noChangeAspect="1"/>
          </p:cNvPicPr>
          <p:nvPr/>
        </p:nvPicPr>
        <p:blipFill>
          <a:blip r:embed="rId6"/>
          <a:stretch>
            <a:fillRect/>
          </a:stretch>
        </p:blipFill>
        <p:spPr>
          <a:xfrm>
            <a:off x="6439414" y="2540400"/>
            <a:ext cx="2565175" cy="1709573"/>
          </a:xfrm>
          <a:prstGeom prst="rect">
            <a:avLst/>
          </a:prstGeom>
        </p:spPr>
      </p:pic>
      <p:pic>
        <p:nvPicPr>
          <p:cNvPr id="7" name="Picture 4" descr="A group of people standing in a room&#10;&#10;Description automatically generated">
            <a:extLst>
              <a:ext uri="{FF2B5EF4-FFF2-40B4-BE49-F238E27FC236}">
                <a16:creationId xmlns:a16="http://schemas.microsoft.com/office/drawing/2014/main" id="{98C58F4B-4629-4248-8C6B-9297AE59AB6C}"/>
              </a:ext>
            </a:extLst>
          </p:cNvPr>
          <p:cNvPicPr>
            <a:picLocks noChangeAspect="1"/>
          </p:cNvPicPr>
          <p:nvPr/>
        </p:nvPicPr>
        <p:blipFill>
          <a:blip r:embed="rId7"/>
          <a:stretch>
            <a:fillRect/>
          </a:stretch>
        </p:blipFill>
        <p:spPr>
          <a:xfrm>
            <a:off x="6403415" y="397951"/>
            <a:ext cx="2565175" cy="1652784"/>
          </a:xfrm>
          <a:prstGeom prst="rect">
            <a:avLst/>
          </a:prstGeom>
        </p:spPr>
      </p:pic>
      <p:pic>
        <p:nvPicPr>
          <p:cNvPr id="9" name="Audio 8">
            <a:hlinkClick r:id="" action="ppaction://media"/>
            <a:extLst>
              <a:ext uri="{FF2B5EF4-FFF2-40B4-BE49-F238E27FC236}">
                <a16:creationId xmlns:a16="http://schemas.microsoft.com/office/drawing/2014/main" id="{58AA7F3C-3DAB-4748-B86C-9678F04009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0255" y="4794742"/>
            <a:ext cx="342222" cy="391877"/>
          </a:xfrm>
          <a:prstGeom prst="rect">
            <a:avLst/>
          </a:prstGeom>
        </p:spPr>
      </p:pic>
      <p:sp>
        <p:nvSpPr>
          <p:cNvPr id="2" name="TextBox 1">
            <a:extLst>
              <a:ext uri="{FF2B5EF4-FFF2-40B4-BE49-F238E27FC236}">
                <a16:creationId xmlns:a16="http://schemas.microsoft.com/office/drawing/2014/main" id="{A581191F-4FA0-4C69-8D5E-47DF98955A8A}"/>
              </a:ext>
            </a:extLst>
          </p:cNvPr>
          <p:cNvSpPr txBox="1"/>
          <p:nvPr/>
        </p:nvSpPr>
        <p:spPr>
          <a:xfrm>
            <a:off x="6570951" y="2109354"/>
            <a:ext cx="2314576" cy="33855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4th Floor user spaces</a:t>
            </a:r>
          </a:p>
        </p:txBody>
      </p:sp>
      <p:sp>
        <p:nvSpPr>
          <p:cNvPr id="4" name="TextBox 3">
            <a:extLst>
              <a:ext uri="{FF2B5EF4-FFF2-40B4-BE49-F238E27FC236}">
                <a16:creationId xmlns:a16="http://schemas.microsoft.com/office/drawing/2014/main" id="{EF0301D4-6F7F-4108-9CA6-E5B481F51112}"/>
              </a:ext>
            </a:extLst>
          </p:cNvPr>
          <p:cNvSpPr txBox="1"/>
          <p:nvPr/>
        </p:nvSpPr>
        <p:spPr>
          <a:xfrm>
            <a:off x="6629400" y="4304432"/>
            <a:ext cx="2184688" cy="33855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Text and </a:t>
            </a:r>
            <a:r>
              <a:rPr lang="en-US" sz="1600" dirty="0" err="1"/>
              <a:t>conText</a:t>
            </a:r>
            <a:r>
              <a:rPr lang="en-US" sz="1600" dirty="0"/>
              <a:t> Lab</a:t>
            </a:r>
          </a:p>
        </p:txBody>
      </p:sp>
      <p:sp>
        <p:nvSpPr>
          <p:cNvPr id="5" name="TextBox 4">
            <a:extLst>
              <a:ext uri="{FF2B5EF4-FFF2-40B4-BE49-F238E27FC236}">
                <a16:creationId xmlns:a16="http://schemas.microsoft.com/office/drawing/2014/main" id="{699C0D29-272F-484D-9153-021B0204BCB0}"/>
              </a:ext>
            </a:extLst>
          </p:cNvPr>
          <p:cNvSpPr txBox="1"/>
          <p:nvPr/>
        </p:nvSpPr>
        <p:spPr>
          <a:xfrm>
            <a:off x="2816028" y="4426849"/>
            <a:ext cx="381539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err="1"/>
              <a:t>brightspot</a:t>
            </a:r>
            <a:r>
              <a:rPr lang="en-US" sz="800" dirty="0">
                <a:ea typeface="+mn-lt"/>
                <a:cs typeface="+mn-lt"/>
              </a:rPr>
              <a:t>. </a:t>
            </a:r>
            <a:r>
              <a:rPr lang="en-US" sz="800" i="1" dirty="0">
                <a:ea typeface="+mn-lt"/>
                <a:cs typeface="+mn-lt"/>
              </a:rPr>
              <a:t>Hillman Library Renovation and Programming Brief, </a:t>
            </a:r>
            <a:r>
              <a:rPr lang="en-US" sz="800" dirty="0">
                <a:ea typeface="+mn-lt"/>
                <a:cs typeface="+mn-lt"/>
              </a:rPr>
              <a:t>Nov 2016</a:t>
            </a:r>
            <a:r>
              <a:rPr lang="en-US" sz="800" dirty="0"/>
              <a:t> </a:t>
            </a:r>
          </a:p>
        </p:txBody>
      </p:sp>
    </p:spTree>
    <p:extLst>
      <p:ext uri="{BB962C8B-B14F-4D97-AF65-F5344CB8AC3E}">
        <p14:creationId xmlns:p14="http://schemas.microsoft.com/office/powerpoint/2010/main" val="1340688637"/>
      </p:ext>
    </p:extLst>
  </p:cSld>
  <p:clrMapOvr>
    <a:masterClrMapping/>
  </p:clrMapOvr>
  <mc:AlternateContent xmlns:mc="http://schemas.openxmlformats.org/markup-compatibility/2006" xmlns:p14="http://schemas.microsoft.com/office/powerpoint/2010/main">
    <mc:Choice Requires="p14">
      <p:transition spd="slow" p14:dur="2000" advTm="47602"/>
    </mc:Choice>
    <mc:Fallback xmlns="">
      <p:transition spd="slow" advTm="4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Diagram&#10;&#10;Description automatically generated">
            <a:extLst>
              <a:ext uri="{FF2B5EF4-FFF2-40B4-BE49-F238E27FC236}">
                <a16:creationId xmlns:a16="http://schemas.microsoft.com/office/drawing/2014/main" id="{60B5E2F5-856B-437D-A0D1-BBBBD8FFC3C8}"/>
              </a:ext>
            </a:extLst>
          </p:cNvPr>
          <p:cNvPicPr>
            <a:picLocks noChangeAspect="1"/>
          </p:cNvPicPr>
          <p:nvPr/>
        </p:nvPicPr>
        <p:blipFill>
          <a:blip r:embed="rId5"/>
          <a:stretch>
            <a:fillRect/>
          </a:stretch>
        </p:blipFill>
        <p:spPr>
          <a:xfrm>
            <a:off x="482600" y="864546"/>
            <a:ext cx="3996763" cy="3431215"/>
          </a:xfrm>
          <a:prstGeom prst="rect">
            <a:avLst/>
          </a:prstGeom>
        </p:spPr>
      </p:pic>
      <p:pic>
        <p:nvPicPr>
          <p:cNvPr id="7" name="Picture 7" descr="Chart, bar chart&#10;&#10;Description automatically generated">
            <a:extLst>
              <a:ext uri="{FF2B5EF4-FFF2-40B4-BE49-F238E27FC236}">
                <a16:creationId xmlns:a16="http://schemas.microsoft.com/office/drawing/2014/main" id="{774338B0-8D89-49C0-806C-A9033F5191C4}"/>
              </a:ext>
            </a:extLst>
          </p:cNvPr>
          <p:cNvPicPr>
            <a:picLocks noChangeAspect="1"/>
          </p:cNvPicPr>
          <p:nvPr/>
        </p:nvPicPr>
        <p:blipFill>
          <a:blip r:embed="rId6"/>
          <a:stretch>
            <a:fillRect/>
          </a:stretch>
        </p:blipFill>
        <p:spPr>
          <a:xfrm>
            <a:off x="4595075" y="866832"/>
            <a:ext cx="4219653" cy="3437712"/>
          </a:xfrm>
          <a:prstGeom prst="rect">
            <a:avLst/>
          </a:prstGeom>
        </p:spPr>
      </p:pic>
      <p:pic>
        <p:nvPicPr>
          <p:cNvPr id="4" name="Audio 3">
            <a:hlinkClick r:id="" action="ppaction://media"/>
            <a:extLst>
              <a:ext uri="{FF2B5EF4-FFF2-40B4-BE49-F238E27FC236}">
                <a16:creationId xmlns:a16="http://schemas.microsoft.com/office/drawing/2014/main" id="{883B30D1-BF68-D545-8FC9-6E46D14BBB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669" y="4626408"/>
            <a:ext cx="403658" cy="540039"/>
          </a:xfrm>
          <a:prstGeom prst="rect">
            <a:avLst/>
          </a:prstGeom>
        </p:spPr>
      </p:pic>
      <p:sp>
        <p:nvSpPr>
          <p:cNvPr id="2" name="TextBox 1">
            <a:extLst>
              <a:ext uri="{FF2B5EF4-FFF2-40B4-BE49-F238E27FC236}">
                <a16:creationId xmlns:a16="http://schemas.microsoft.com/office/drawing/2014/main" id="{07C054F3-D59C-4C6E-984E-574B9E5C1F5C}"/>
              </a:ext>
            </a:extLst>
          </p:cNvPr>
          <p:cNvSpPr txBox="1"/>
          <p:nvPr/>
        </p:nvSpPr>
        <p:spPr>
          <a:xfrm>
            <a:off x="5542032" y="4270066"/>
            <a:ext cx="381539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err="1"/>
              <a:t>brightspot</a:t>
            </a:r>
            <a:r>
              <a:rPr lang="en-US" sz="800" dirty="0">
                <a:ea typeface="+mn-lt"/>
                <a:cs typeface="+mn-lt"/>
              </a:rPr>
              <a:t>. </a:t>
            </a:r>
            <a:r>
              <a:rPr lang="en-US" sz="800" i="1" dirty="0">
                <a:ea typeface="+mn-lt"/>
                <a:cs typeface="+mn-lt"/>
              </a:rPr>
              <a:t>Hillman Library Renovation and Programming Brief, </a:t>
            </a:r>
            <a:r>
              <a:rPr lang="en-US" sz="800" dirty="0">
                <a:ea typeface="+mn-lt"/>
                <a:cs typeface="+mn-lt"/>
              </a:rPr>
              <a:t>Nov 2016</a:t>
            </a:r>
            <a:r>
              <a:rPr lang="en-US" sz="800" dirty="0"/>
              <a:t> </a:t>
            </a:r>
          </a:p>
        </p:txBody>
      </p:sp>
    </p:spTree>
    <p:extLst>
      <p:ext uri="{BB962C8B-B14F-4D97-AF65-F5344CB8AC3E}">
        <p14:creationId xmlns:p14="http://schemas.microsoft.com/office/powerpoint/2010/main" val="970627075"/>
      </p:ext>
    </p:extLst>
  </p:cSld>
  <p:clrMapOvr>
    <a:masterClrMapping/>
  </p:clrMapOvr>
  <mc:AlternateContent xmlns:mc="http://schemas.openxmlformats.org/markup-compatibility/2006" xmlns:p14="http://schemas.microsoft.com/office/powerpoint/2010/main">
    <mc:Choice Requires="p14">
      <p:transition spd="slow" p14:dur="2000" advTm="32553"/>
    </mc:Choice>
    <mc:Fallback xmlns="">
      <p:transition spd="slow" advTm="3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C3DBAE-865E-3646-A8B8-B49BC547A32B}"/>
              </a:ext>
            </a:extLst>
          </p:cNvPr>
          <p:cNvSpPr>
            <a:spLocks noGrp="1"/>
          </p:cNvSpPr>
          <p:nvPr>
            <p:ph sz="half" idx="1"/>
          </p:nvPr>
        </p:nvSpPr>
        <p:spPr>
          <a:xfrm>
            <a:off x="99741" y="503133"/>
            <a:ext cx="5213073" cy="4129589"/>
          </a:xfrm>
        </p:spPr>
        <p:txBody>
          <a:bodyPr vert="horz" lIns="91440" tIns="45720" rIns="91440" bIns="45720" rtlCol="0" anchor="t">
            <a:noAutofit/>
          </a:bodyPr>
          <a:lstStyle/>
          <a:p>
            <a:endParaRPr lang="en-US" dirty="0"/>
          </a:p>
          <a:p>
            <a:r>
              <a:rPr lang="en-US" dirty="0"/>
              <a:t>Minimize disruptions for </a:t>
            </a:r>
            <a:r>
              <a:rPr lang="en-US" dirty="0">
                <a:ea typeface="+mn-lt"/>
                <a:cs typeface="+mn-lt"/>
              </a:rPr>
              <a:t>patrons</a:t>
            </a:r>
          </a:p>
          <a:p>
            <a:pPr lvl="1"/>
            <a:r>
              <a:rPr lang="en-US" dirty="0">
                <a:cs typeface="Arial"/>
              </a:rPr>
              <a:t>Wayfinding tools</a:t>
            </a:r>
          </a:p>
          <a:p>
            <a:endParaRPr lang="en-US" dirty="0">
              <a:ea typeface="+mn-lt"/>
              <a:cs typeface="+mn-lt"/>
            </a:endParaRPr>
          </a:p>
          <a:p>
            <a:r>
              <a:rPr lang="en-US" dirty="0">
                <a:ea typeface="+mn-lt"/>
                <a:cs typeface="+mn-lt"/>
              </a:rPr>
              <a:t>Reduce collections footprint by 80%</a:t>
            </a:r>
            <a:endParaRPr lang="en-US" dirty="0"/>
          </a:p>
          <a:p>
            <a:pPr lvl="1"/>
            <a:r>
              <a:rPr lang="en-US" dirty="0">
                <a:ea typeface="+mn-lt"/>
                <a:cs typeface="+mn-lt"/>
              </a:rPr>
              <a:t>Modelling outcomes of different selection criteria</a:t>
            </a:r>
            <a:endParaRPr lang="en-US" dirty="0"/>
          </a:p>
          <a:p>
            <a:pPr marL="342900" lvl="1" indent="0">
              <a:buNone/>
            </a:pPr>
            <a:endParaRPr lang="en-US" dirty="0"/>
          </a:p>
          <a:p>
            <a:r>
              <a:rPr lang="en-US" dirty="0"/>
              <a:t>Maintain policy of  “zero footprint growth” </a:t>
            </a:r>
            <a:endParaRPr lang="en-US">
              <a:cs typeface="Arial"/>
            </a:endParaRPr>
          </a:p>
          <a:p>
            <a:pPr lvl="1"/>
            <a:r>
              <a:rPr lang="en-US" dirty="0">
                <a:cs typeface="Arial"/>
              </a:rPr>
              <a:t>Pre-empt overcrowding</a:t>
            </a:r>
          </a:p>
        </p:txBody>
      </p:sp>
      <p:pic>
        <p:nvPicPr>
          <p:cNvPr id="9" name="Audio 8">
            <a:hlinkClick r:id="" action="ppaction://media"/>
            <a:extLst>
              <a:ext uri="{FF2B5EF4-FFF2-40B4-BE49-F238E27FC236}">
                <a16:creationId xmlns:a16="http://schemas.microsoft.com/office/drawing/2014/main" id="{BBB7E71A-61EB-2141-A250-B9B5BCF75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1805" y="4691350"/>
            <a:ext cx="351704" cy="449119"/>
          </a:xfrm>
          <a:prstGeom prst="rect">
            <a:avLst/>
          </a:prstGeom>
        </p:spPr>
      </p:pic>
      <p:pic>
        <p:nvPicPr>
          <p:cNvPr id="10" name="Picture 9">
            <a:extLst>
              <a:ext uri="{FF2B5EF4-FFF2-40B4-BE49-F238E27FC236}">
                <a16:creationId xmlns:a16="http://schemas.microsoft.com/office/drawing/2014/main" id="{42CA0E48-65EE-5647-B366-2E39C85CBE53}"/>
              </a:ext>
            </a:extLst>
          </p:cNvPr>
          <p:cNvPicPr>
            <a:picLocks noChangeAspect="1"/>
          </p:cNvPicPr>
          <p:nvPr/>
        </p:nvPicPr>
        <p:blipFill>
          <a:blip r:embed="rId6"/>
          <a:stretch>
            <a:fillRect/>
          </a:stretch>
        </p:blipFill>
        <p:spPr>
          <a:xfrm>
            <a:off x="5461406" y="2505648"/>
            <a:ext cx="3510711" cy="1975143"/>
          </a:xfrm>
          <a:prstGeom prst="rect">
            <a:avLst/>
          </a:prstGeom>
        </p:spPr>
      </p:pic>
      <p:pic>
        <p:nvPicPr>
          <p:cNvPr id="8" name="Picture 7">
            <a:extLst>
              <a:ext uri="{FF2B5EF4-FFF2-40B4-BE49-F238E27FC236}">
                <a16:creationId xmlns:a16="http://schemas.microsoft.com/office/drawing/2014/main" id="{2B66BA90-AA73-BE42-84E0-665946BF488B}"/>
              </a:ext>
            </a:extLst>
          </p:cNvPr>
          <p:cNvPicPr>
            <a:picLocks noChangeAspect="1"/>
          </p:cNvPicPr>
          <p:nvPr/>
        </p:nvPicPr>
        <p:blipFill>
          <a:blip r:embed="rId7"/>
          <a:stretch>
            <a:fillRect/>
          </a:stretch>
        </p:blipFill>
        <p:spPr>
          <a:xfrm>
            <a:off x="5461405" y="95683"/>
            <a:ext cx="3459434" cy="1978159"/>
          </a:xfrm>
          <a:prstGeom prst="rect">
            <a:avLst/>
          </a:prstGeom>
        </p:spPr>
      </p:pic>
      <p:sp>
        <p:nvSpPr>
          <p:cNvPr id="2" name="TextBox 1">
            <a:extLst>
              <a:ext uri="{FF2B5EF4-FFF2-40B4-BE49-F238E27FC236}">
                <a16:creationId xmlns:a16="http://schemas.microsoft.com/office/drawing/2014/main" id="{9E994FA6-AE82-4A35-9117-2D0B70E66015}"/>
              </a:ext>
            </a:extLst>
          </p:cNvPr>
          <p:cNvSpPr txBox="1"/>
          <p:nvPr/>
        </p:nvSpPr>
        <p:spPr>
          <a:xfrm>
            <a:off x="7194407" y="2050906"/>
            <a:ext cx="1924916" cy="33855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General collections</a:t>
            </a:r>
          </a:p>
        </p:txBody>
      </p:sp>
      <p:sp>
        <p:nvSpPr>
          <p:cNvPr id="7" name="TextBox 6">
            <a:extLst>
              <a:ext uri="{FF2B5EF4-FFF2-40B4-BE49-F238E27FC236}">
                <a16:creationId xmlns:a16="http://schemas.microsoft.com/office/drawing/2014/main" id="{4254E555-3D39-48A8-8655-4C8062614BEE}"/>
              </a:ext>
            </a:extLst>
          </p:cNvPr>
          <p:cNvSpPr txBox="1"/>
          <p:nvPr/>
        </p:nvSpPr>
        <p:spPr>
          <a:xfrm>
            <a:off x="5317549" y="4356388"/>
            <a:ext cx="2327563" cy="33855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Digital/physical exhibits</a:t>
            </a:r>
          </a:p>
        </p:txBody>
      </p:sp>
    </p:spTree>
    <p:extLst>
      <p:ext uri="{BB962C8B-B14F-4D97-AF65-F5344CB8AC3E}">
        <p14:creationId xmlns:p14="http://schemas.microsoft.com/office/powerpoint/2010/main" val="1882259069"/>
      </p:ext>
    </p:extLst>
  </p:cSld>
  <p:clrMapOvr>
    <a:masterClrMapping/>
  </p:clrMapOvr>
  <mc:AlternateContent xmlns:mc="http://schemas.openxmlformats.org/markup-compatibility/2006" xmlns:p14="http://schemas.microsoft.com/office/powerpoint/2010/main">
    <mc:Choice Requires="p14">
      <p:transition spd="slow" p14:dur="2000" advTm="80161"/>
    </mc:Choice>
    <mc:Fallback xmlns="">
      <p:transition spd="slow" advTm="8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5E488939-7FF1-4E21-8037-E2F91AE87B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774259" y="3273423"/>
            <a:ext cx="292098" cy="219075"/>
          </a:xfrm>
          <a:prstGeom prst="rect">
            <a:avLst/>
          </a:prstGeom>
        </p:spPr>
      </p:pic>
      <p:sp>
        <p:nvSpPr>
          <p:cNvPr id="4" name="Content Placeholder 3">
            <a:extLst>
              <a:ext uri="{FF2B5EF4-FFF2-40B4-BE49-F238E27FC236}">
                <a16:creationId xmlns:a16="http://schemas.microsoft.com/office/drawing/2014/main" id="{1DC3DBAE-865E-3646-A8B8-B49BC547A32B}"/>
              </a:ext>
            </a:extLst>
          </p:cNvPr>
          <p:cNvSpPr>
            <a:spLocks noGrp="1"/>
          </p:cNvSpPr>
          <p:nvPr>
            <p:ph sz="half" idx="1"/>
          </p:nvPr>
        </p:nvSpPr>
        <p:spPr>
          <a:xfrm>
            <a:off x="99741" y="503133"/>
            <a:ext cx="5498336" cy="4129589"/>
          </a:xfrm>
        </p:spPr>
        <p:txBody>
          <a:bodyPr vert="horz" lIns="91440" tIns="45720" rIns="91440" bIns="45720" rtlCol="0" anchor="t">
            <a:noAutofit/>
          </a:bodyPr>
          <a:lstStyle/>
          <a:p>
            <a:pPr marL="0" indent="0">
              <a:buNone/>
            </a:pPr>
            <a:r>
              <a:rPr lang="en-US" dirty="0">
                <a:cs typeface="Arial"/>
              </a:rPr>
              <a:t>Focus of 1</a:t>
            </a:r>
            <a:r>
              <a:rPr lang="en-US" baseline="30000" dirty="0">
                <a:cs typeface="Arial"/>
              </a:rPr>
              <a:t>st</a:t>
            </a:r>
            <a:r>
              <a:rPr lang="en-US" dirty="0">
                <a:cs typeface="Arial"/>
              </a:rPr>
              <a:t> year of move:</a:t>
            </a:r>
          </a:p>
          <a:p>
            <a:pPr marL="0" indent="0">
              <a:buNone/>
            </a:pPr>
            <a:r>
              <a:rPr lang="en-US" sz="2000" dirty="0">
                <a:cs typeface="Arial"/>
              </a:rPr>
              <a:t>Speed, keeping collections accessible, identifying improvements</a:t>
            </a:r>
            <a:endParaRPr lang="en-US" dirty="0">
              <a:cs typeface="Arial"/>
            </a:endParaRPr>
          </a:p>
          <a:p>
            <a:pPr marL="0" indent="0">
              <a:buNone/>
            </a:pPr>
            <a:endParaRPr lang="en-US" dirty="0">
              <a:cs typeface="Arial"/>
            </a:endParaRPr>
          </a:p>
          <a:p>
            <a:pPr marL="0" indent="0">
              <a:buNone/>
            </a:pPr>
            <a:r>
              <a:rPr lang="en-US" dirty="0">
                <a:cs typeface="Arial"/>
              </a:rPr>
              <a:t>Established priorities for new tools:</a:t>
            </a:r>
          </a:p>
          <a:p>
            <a:pPr lvl="1"/>
            <a:r>
              <a:rPr lang="en-US" sz="2400" dirty="0">
                <a:cs typeface="Arial"/>
              </a:rPr>
              <a:t>Accessible</a:t>
            </a:r>
          </a:p>
          <a:p>
            <a:pPr lvl="1"/>
            <a:r>
              <a:rPr lang="en-US" sz="2400" dirty="0">
                <a:cs typeface="Arial"/>
              </a:rPr>
              <a:t>Adaptable &amp; readily updated</a:t>
            </a:r>
            <a:endParaRPr lang="en-US" dirty="0"/>
          </a:p>
          <a:p>
            <a:pPr lvl="1"/>
            <a:r>
              <a:rPr lang="en-US" sz="2400" dirty="0">
                <a:cs typeface="Arial"/>
              </a:rPr>
              <a:t>Used</a:t>
            </a:r>
          </a:p>
          <a:p>
            <a:pPr lvl="1"/>
            <a:r>
              <a:rPr lang="en-US" sz="2400" dirty="0">
                <a:cs typeface="Arial"/>
              </a:rPr>
              <a:t>Easily replicated</a:t>
            </a:r>
          </a:p>
          <a:p>
            <a:pPr lvl="1"/>
            <a:endParaRPr lang="en-US" sz="2400" dirty="0">
              <a:cs typeface="Arial"/>
            </a:endParaRPr>
          </a:p>
          <a:p>
            <a:pPr lvl="1"/>
            <a:endParaRPr lang="en-US" dirty="0">
              <a:cs typeface="Arial"/>
            </a:endParaRPr>
          </a:p>
          <a:p>
            <a:pPr lvl="1"/>
            <a:endParaRPr lang="en-US" dirty="0">
              <a:cs typeface="Arial"/>
            </a:endParaRPr>
          </a:p>
        </p:txBody>
      </p:sp>
      <p:pic>
        <p:nvPicPr>
          <p:cNvPr id="2" name="Picture 2" descr="A picture containing indoor, ceiling, library, standing&#10;&#10;Description automatically generated">
            <a:extLst>
              <a:ext uri="{FF2B5EF4-FFF2-40B4-BE49-F238E27FC236}">
                <a16:creationId xmlns:a16="http://schemas.microsoft.com/office/drawing/2014/main" id="{852CEED2-2B61-4E9E-822D-3AF36A1F3867}"/>
              </a:ext>
            </a:extLst>
          </p:cNvPr>
          <p:cNvPicPr>
            <a:picLocks noChangeAspect="1"/>
          </p:cNvPicPr>
          <p:nvPr/>
        </p:nvPicPr>
        <p:blipFill>
          <a:blip r:embed="rId6"/>
          <a:stretch>
            <a:fillRect/>
          </a:stretch>
        </p:blipFill>
        <p:spPr>
          <a:xfrm>
            <a:off x="5305977" y="470855"/>
            <a:ext cx="3446182" cy="3919173"/>
          </a:xfrm>
          <a:prstGeom prst="rect">
            <a:avLst/>
          </a:prstGeom>
        </p:spPr>
      </p:pic>
    </p:spTree>
    <p:extLst>
      <p:ext uri="{BB962C8B-B14F-4D97-AF65-F5344CB8AC3E}">
        <p14:creationId xmlns:p14="http://schemas.microsoft.com/office/powerpoint/2010/main" val="3081804634"/>
      </p:ext>
    </p:extLst>
  </p:cSld>
  <p:clrMapOvr>
    <a:masterClrMapping/>
  </p:clrMapOvr>
  <mc:AlternateContent xmlns:mc="http://schemas.openxmlformats.org/markup-compatibility/2006" xmlns:p14="http://schemas.microsoft.com/office/powerpoint/2010/main">
    <mc:Choice Requires="p14">
      <p:transition spd="slow" p14:dur="2000" advTm="90998"/>
    </mc:Choice>
    <mc:Fallback xmlns="">
      <p:transition spd="slow" advTm="9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C3DBAE-865E-3646-A8B8-B49BC547A32B}"/>
              </a:ext>
            </a:extLst>
          </p:cNvPr>
          <p:cNvSpPr>
            <a:spLocks noGrp="1"/>
          </p:cNvSpPr>
          <p:nvPr>
            <p:ph sz="half" idx="1"/>
          </p:nvPr>
        </p:nvSpPr>
        <p:spPr>
          <a:xfrm>
            <a:off x="99741" y="503133"/>
            <a:ext cx="3240359" cy="4129589"/>
          </a:xfrm>
        </p:spPr>
        <p:txBody>
          <a:bodyPr vert="horz" lIns="91440" tIns="45720" rIns="91440" bIns="45720" rtlCol="0" anchor="t">
            <a:noAutofit/>
          </a:bodyPr>
          <a:lstStyle/>
          <a:p>
            <a:pPr marL="0" indent="0">
              <a:buNone/>
            </a:pPr>
            <a:r>
              <a:rPr lang="en-US" sz="2800" dirty="0">
                <a:solidFill>
                  <a:srgbClr val="FFC000"/>
                </a:solidFill>
                <a:cs typeface="Arial"/>
              </a:rPr>
              <a:t>Wayfinding</a:t>
            </a:r>
            <a:r>
              <a:rPr lang="en-US" dirty="0">
                <a:solidFill>
                  <a:srgbClr val="FFC000"/>
                </a:solidFill>
                <a:cs typeface="Arial"/>
              </a:rPr>
              <a:t> </a:t>
            </a:r>
          </a:p>
          <a:p>
            <a:r>
              <a:rPr lang="en-US" dirty="0">
                <a:cs typeface="Arial"/>
              </a:rPr>
              <a:t>Interactive map &amp; website</a:t>
            </a:r>
          </a:p>
          <a:p>
            <a:r>
              <a:rPr lang="en-US" dirty="0">
                <a:cs typeface="Arial"/>
              </a:rPr>
              <a:t>Accessible via web or kiosk in library</a:t>
            </a:r>
          </a:p>
          <a:p>
            <a:r>
              <a:rPr lang="en-US" dirty="0">
                <a:cs typeface="Arial"/>
              </a:rPr>
              <a:t>Quick &amp; easy to update</a:t>
            </a:r>
          </a:p>
          <a:p>
            <a:r>
              <a:rPr lang="en-US" dirty="0">
                <a:cs typeface="Arial"/>
              </a:rPr>
              <a:t>Tableau counts usage</a:t>
            </a:r>
          </a:p>
        </p:txBody>
      </p:sp>
      <p:pic>
        <p:nvPicPr>
          <p:cNvPr id="5" name="Audio 4">
            <a:hlinkClick r:id="" action="ppaction://media"/>
            <a:extLst>
              <a:ext uri="{FF2B5EF4-FFF2-40B4-BE49-F238E27FC236}">
                <a16:creationId xmlns:a16="http://schemas.microsoft.com/office/drawing/2014/main" id="{8CDABCC9-3055-4AC5-ADFD-20AC82D79B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pic>
        <p:nvPicPr>
          <p:cNvPr id="3" name="map.v2_additional_Trims_Trim">
            <a:hlinkClick r:id="" action="ppaction://media"/>
            <a:extLst>
              <a:ext uri="{FF2B5EF4-FFF2-40B4-BE49-F238E27FC236}">
                <a16:creationId xmlns:a16="http://schemas.microsoft.com/office/drawing/2014/main" id="{98FD3DBD-3ACF-4B1C-9046-09A9519FDA4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971799" y="152400"/>
            <a:ext cx="6072459" cy="4451350"/>
          </a:xfrm>
          <a:prstGeom prst="rect">
            <a:avLst/>
          </a:prstGeom>
        </p:spPr>
      </p:pic>
    </p:spTree>
    <p:extLst>
      <p:ext uri="{BB962C8B-B14F-4D97-AF65-F5344CB8AC3E}">
        <p14:creationId xmlns:p14="http://schemas.microsoft.com/office/powerpoint/2010/main" val="3486024428"/>
      </p:ext>
    </p:extLst>
  </p:cSld>
  <p:clrMapOvr>
    <a:masterClrMapping/>
  </p:clrMapOvr>
  <mc:AlternateContent xmlns:mc="http://schemas.openxmlformats.org/markup-compatibility/2006" xmlns:p14="http://schemas.microsoft.com/office/powerpoint/2010/main">
    <mc:Choice Requires="p14">
      <p:transition spd="slow" p14:dur="2000" advTm="144887"/>
    </mc:Choice>
    <mc:Fallback xmlns="">
      <p:transition spd="slow" advTm="14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0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DC3DBAE-865E-3646-A8B8-B49BC547A32B}"/>
              </a:ext>
            </a:extLst>
          </p:cNvPr>
          <p:cNvSpPr>
            <a:spLocks noGrp="1"/>
          </p:cNvSpPr>
          <p:nvPr>
            <p:ph sz="half" idx="1"/>
          </p:nvPr>
        </p:nvSpPr>
        <p:spPr>
          <a:xfrm>
            <a:off x="99741" y="228601"/>
            <a:ext cx="4583655" cy="4404122"/>
          </a:xfrm>
        </p:spPr>
        <p:txBody>
          <a:bodyPr vert="horz" lIns="91440" tIns="45720" rIns="91440" bIns="45720" rtlCol="0" anchor="t">
            <a:noAutofit/>
          </a:bodyPr>
          <a:lstStyle/>
          <a:p>
            <a:pPr marL="0" indent="0">
              <a:buNone/>
            </a:pPr>
            <a:r>
              <a:rPr lang="en-US" sz="2800" dirty="0">
                <a:solidFill>
                  <a:srgbClr val="FFC000"/>
                </a:solidFill>
                <a:cs typeface="Arial"/>
              </a:rPr>
              <a:t>Collection modelling</a:t>
            </a:r>
            <a:endParaRPr lang="en-US" sz="1800" dirty="0">
              <a:cs typeface="Arial"/>
            </a:endParaRPr>
          </a:p>
          <a:p>
            <a:r>
              <a:rPr lang="en-US" sz="1800" dirty="0">
                <a:cs typeface="Arial"/>
              </a:rPr>
              <a:t>Model selection criteria in advance of move</a:t>
            </a:r>
          </a:p>
          <a:p>
            <a:r>
              <a:rPr lang="en-US" sz="1800" dirty="0">
                <a:cs typeface="Arial"/>
              </a:rPr>
              <a:t>Aggregate &amp; granular views</a:t>
            </a:r>
          </a:p>
          <a:p>
            <a:r>
              <a:rPr lang="en-US" sz="1800" dirty="0">
                <a:cs typeface="Arial"/>
              </a:rPr>
              <a:t>Identify balance or unbalanced collection &amp; what will fit where</a:t>
            </a:r>
          </a:p>
          <a:p>
            <a:r>
              <a:rPr lang="en-US" sz="1800" dirty="0">
                <a:cs typeface="Arial"/>
              </a:rPr>
              <a:t>Formula estimates LF</a:t>
            </a:r>
          </a:p>
          <a:p>
            <a:r>
              <a:rPr lang="en-US" sz="1800" dirty="0">
                <a:cs typeface="Arial"/>
              </a:rPr>
              <a:t>Filters easy to add, edit and use</a:t>
            </a:r>
          </a:p>
          <a:p>
            <a:r>
              <a:rPr lang="en-US" sz="1800" dirty="0">
                <a:cs typeface="Arial"/>
              </a:rPr>
              <a:t>Accessible on-demand </a:t>
            </a:r>
          </a:p>
          <a:p>
            <a:r>
              <a:rPr lang="en-US" sz="1800" dirty="0">
                <a:cs typeface="Arial"/>
              </a:rPr>
              <a:t>Simple to update, add supplemental info, and adapt to other locations</a:t>
            </a:r>
          </a:p>
          <a:p>
            <a:r>
              <a:rPr lang="en-US" sz="1800" dirty="0">
                <a:cs typeface="Arial"/>
              </a:rPr>
              <a:t>Can be set-up and used with different ILS</a:t>
            </a:r>
          </a:p>
          <a:p>
            <a:pPr marL="0" indent="0">
              <a:buNone/>
            </a:pPr>
            <a:endParaRPr lang="en-US" sz="1800" dirty="0">
              <a:cs typeface="Arial"/>
            </a:endParaRPr>
          </a:p>
          <a:p>
            <a:pPr marL="0" indent="0">
              <a:buNone/>
            </a:pPr>
            <a:endParaRPr lang="en-US" dirty="0">
              <a:cs typeface="Arial"/>
            </a:endParaRPr>
          </a:p>
          <a:p>
            <a:pPr marL="0" indent="0">
              <a:buNone/>
            </a:pPr>
            <a:endParaRPr lang="en-US" dirty="0">
              <a:cs typeface="Arial"/>
            </a:endParaRPr>
          </a:p>
          <a:p>
            <a:pPr lvl="1"/>
            <a:endParaRPr lang="en-US" dirty="0">
              <a:cs typeface="Arial"/>
            </a:endParaRPr>
          </a:p>
        </p:txBody>
      </p:sp>
      <p:pic>
        <p:nvPicPr>
          <p:cNvPr id="3" name="collection.tableau clicks_Trimmed">
            <a:hlinkClick r:id="" action="ppaction://media"/>
            <a:extLst>
              <a:ext uri="{FF2B5EF4-FFF2-40B4-BE49-F238E27FC236}">
                <a16:creationId xmlns:a16="http://schemas.microsoft.com/office/drawing/2014/main" id="{DF39E5EB-014B-444B-92A3-9F54E13197C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83396" y="396478"/>
            <a:ext cx="4360863" cy="3683000"/>
          </a:xfrm>
          <a:prstGeom prst="rect">
            <a:avLst/>
          </a:prstGeom>
        </p:spPr>
      </p:pic>
      <p:pic>
        <p:nvPicPr>
          <p:cNvPr id="6" name="Audio 5">
            <a:hlinkClick r:id="" action="ppaction://media"/>
            <a:extLst>
              <a:ext uri="{FF2B5EF4-FFF2-40B4-BE49-F238E27FC236}">
                <a16:creationId xmlns:a16="http://schemas.microsoft.com/office/drawing/2014/main" id="{8EA199C3-0679-464B-9F75-CAFC245192F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890672533"/>
      </p:ext>
    </p:extLst>
  </p:cSld>
  <p:clrMapOvr>
    <a:masterClrMapping/>
  </p:clrMapOvr>
  <mc:AlternateContent xmlns:mc="http://schemas.openxmlformats.org/markup-compatibility/2006" xmlns:p14="http://schemas.microsoft.com/office/powerpoint/2010/main">
    <mc:Choice Requires="p14">
      <p:transition spd="slow" p14:dur="2000" advTm="217057"/>
    </mc:Choice>
    <mc:Fallback xmlns="">
      <p:transition spd="slow" advTm="21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9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9E88-AC4F-4586-96B8-615AB4486CE8}"/>
              </a:ext>
            </a:extLst>
          </p:cNvPr>
          <p:cNvSpPr>
            <a:spLocks noGrp="1"/>
          </p:cNvSpPr>
          <p:nvPr>
            <p:ph type="title"/>
          </p:nvPr>
        </p:nvSpPr>
        <p:spPr/>
        <p:txBody>
          <a:bodyPr/>
          <a:lstStyle/>
          <a:p>
            <a:r>
              <a:rPr lang="en-US" dirty="0">
                <a:latin typeface="Arial"/>
                <a:cs typeface="Arial"/>
              </a:rPr>
              <a:t>Where do we go from here?  Plans for future development</a:t>
            </a:r>
            <a:endParaRPr lang="en-US" dirty="0"/>
          </a:p>
        </p:txBody>
      </p:sp>
      <p:sp>
        <p:nvSpPr>
          <p:cNvPr id="3" name="Content Placeholder 2">
            <a:extLst>
              <a:ext uri="{FF2B5EF4-FFF2-40B4-BE49-F238E27FC236}">
                <a16:creationId xmlns:a16="http://schemas.microsoft.com/office/drawing/2014/main" id="{124A5103-4BF6-4698-AD7E-5C482513D3DB}"/>
              </a:ext>
            </a:extLst>
          </p:cNvPr>
          <p:cNvSpPr>
            <a:spLocks noGrp="1"/>
          </p:cNvSpPr>
          <p:nvPr>
            <p:ph sz="half" idx="1"/>
          </p:nvPr>
        </p:nvSpPr>
        <p:spPr>
          <a:xfrm>
            <a:off x="651062" y="1341204"/>
            <a:ext cx="7886700" cy="3263504"/>
          </a:xfrm>
        </p:spPr>
        <p:txBody>
          <a:bodyPr vert="horz" lIns="91440" tIns="45720" rIns="91440" bIns="45720" rtlCol="0" anchor="t">
            <a:noAutofit/>
          </a:bodyPr>
          <a:lstStyle/>
          <a:p>
            <a:r>
              <a:rPr lang="en-US" dirty="0">
                <a:cs typeface="Arial" panose="020B0604020202020204"/>
              </a:rPr>
              <a:t>Implement at other locations slated for renovation</a:t>
            </a:r>
          </a:p>
          <a:p>
            <a:r>
              <a:rPr lang="en-US" dirty="0">
                <a:cs typeface="Arial" panose="020B0604020202020204"/>
              </a:rPr>
              <a:t>Identify topical or unique collections to highlight </a:t>
            </a:r>
          </a:p>
          <a:p>
            <a:r>
              <a:rPr lang="en-US" dirty="0">
                <a:cs typeface="Arial" panose="020B0604020202020204"/>
              </a:rPr>
              <a:t>Use to maintain zero growth </a:t>
            </a:r>
          </a:p>
          <a:p>
            <a:r>
              <a:rPr lang="en-US" dirty="0">
                <a:cs typeface="Arial" panose="020B0604020202020204"/>
              </a:rPr>
              <a:t>Dynamic via "live" Alma integration</a:t>
            </a:r>
          </a:p>
          <a:p>
            <a:r>
              <a:rPr lang="en-US" dirty="0">
                <a:cs typeface="Arial" panose="020B0604020202020204"/>
              </a:rPr>
              <a:t>Ongoing learning process and </a:t>
            </a:r>
            <a:r>
              <a:rPr lang="en-US" dirty="0"/>
              <a:t>improvements based on user needs and feedback</a:t>
            </a:r>
            <a:endParaRPr lang="en-US" dirty="0">
              <a:cs typeface="Arial" panose="020B0604020202020204"/>
            </a:endParaRPr>
          </a:p>
          <a:p>
            <a:endParaRPr lang="en-US" dirty="0">
              <a:cs typeface="Arial" panose="020B0604020202020204"/>
            </a:endParaRPr>
          </a:p>
          <a:p>
            <a:endParaRPr lang="en-US" dirty="0">
              <a:cs typeface="Arial" panose="020B0604020202020204"/>
            </a:endParaRPr>
          </a:p>
          <a:p>
            <a:endParaRPr lang="en-US" dirty="0">
              <a:cs typeface="Arial" panose="020B0604020202020204"/>
            </a:endParaRPr>
          </a:p>
          <a:p>
            <a:endParaRPr lang="en-US" dirty="0">
              <a:cs typeface="Arial" panose="020B0604020202020204"/>
            </a:endParaRPr>
          </a:p>
          <a:p>
            <a:pPr marL="0" indent="0">
              <a:buNone/>
            </a:pPr>
            <a:endParaRPr lang="en-US" dirty="0">
              <a:cs typeface="Arial" panose="020B0604020202020204"/>
            </a:endParaRPr>
          </a:p>
        </p:txBody>
      </p:sp>
      <p:pic>
        <p:nvPicPr>
          <p:cNvPr id="6" name="Audio 5">
            <a:hlinkClick r:id="" action="ppaction://media"/>
            <a:extLst>
              <a:ext uri="{FF2B5EF4-FFF2-40B4-BE49-F238E27FC236}">
                <a16:creationId xmlns:a16="http://schemas.microsoft.com/office/drawing/2014/main" id="{E014C9D5-8487-459D-A339-F9B5F0F27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309001718"/>
      </p:ext>
    </p:extLst>
  </p:cSld>
  <p:clrMapOvr>
    <a:masterClrMapping/>
  </p:clrMapOvr>
  <mc:AlternateContent xmlns:mc="http://schemas.openxmlformats.org/markup-compatibility/2006" xmlns:p14="http://schemas.microsoft.com/office/powerpoint/2010/main">
    <mc:Choice Requires="p14">
      <p:transition spd="slow" p14:dur="2000" advTm="74152"/>
    </mc:Choice>
    <mc:Fallback xmlns="">
      <p:transition spd="slow" advTm="7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1">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771B61"/>
      </a:accent5>
      <a:accent6>
        <a:srgbClr val="00816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C9D96A2DC5254B827CE73D4DAA0E2B" ma:contentTypeVersion="4" ma:contentTypeDescription="Create a new document." ma:contentTypeScope="" ma:versionID="5c964eb0365f4079b5f306483a35b072">
  <xsd:schema xmlns:xsd="http://www.w3.org/2001/XMLSchema" xmlns:xs="http://www.w3.org/2001/XMLSchema" xmlns:p="http://schemas.microsoft.com/office/2006/metadata/properties" xmlns:ns2="ee2642b2-f2dc-4604-abf5-f3db2d26ad74" targetNamespace="http://schemas.microsoft.com/office/2006/metadata/properties" ma:root="true" ma:fieldsID="bb3e4b125a77f0ecccf94320528793f5" ns2:_="">
    <xsd:import namespace="ee2642b2-f2dc-4604-abf5-f3db2d26ad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2642b2-f2dc-4604-abf5-f3db2d26ad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D2330-24BD-4CB9-A02A-971670CFCC18}">
  <ds:schemaRefs>
    <ds:schemaRef ds:uri="http://schemas.microsoft.com/sharepoint/v3/contenttype/forms"/>
  </ds:schemaRefs>
</ds:datastoreItem>
</file>

<file path=customXml/itemProps2.xml><?xml version="1.0" encoding="utf-8"?>
<ds:datastoreItem xmlns:ds="http://schemas.openxmlformats.org/officeDocument/2006/customXml" ds:itemID="{D5847E83-0AE3-4281-89C8-CE7508626E35}">
  <ds:schemaRefs>
    <ds:schemaRef ds:uri="http://purl.org/dc/terms/"/>
    <ds:schemaRef ds:uri="ee2642b2-f2dc-4604-abf5-f3db2d26ad74"/>
    <ds:schemaRef ds:uri="http://schemas.microsoft.com/office/2006/metadata/propertie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FA753D7-A206-4C8C-B047-0487FA12A818}">
  <ds:schemaRefs>
    <ds:schemaRef ds:uri="ee2642b2-f2dc-4604-abf5-f3db2d26ad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756</TotalTime>
  <Words>2425</Words>
  <Application>Microsoft Office PowerPoint</Application>
  <PresentationFormat>On-screen Show (16:9)</PresentationFormat>
  <Paragraphs>127</Paragraphs>
  <Slides>10</Slides>
  <Notes>10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Black</vt:lpstr>
      <vt:lpstr>Calibri</vt:lpstr>
      <vt:lpstr>Segoe UI</vt:lpstr>
      <vt:lpstr>Office Theme</vt:lpstr>
      <vt:lpstr>Where do we go from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go from here?  Plans for future development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do we go from here?</dc:title>
  <dc:creator>Koenig, Anne M</dc:creator>
  <cp:lastModifiedBy>Koenig, Anne M</cp:lastModifiedBy>
  <cp:revision>169</cp:revision>
  <cp:lastPrinted>2021-01-13T21:06:14Z</cp:lastPrinted>
  <dcterms:created xsi:type="dcterms:W3CDTF">2021-01-03T17:08:48Z</dcterms:created>
  <dcterms:modified xsi:type="dcterms:W3CDTF">2021-01-13T21:18:40Z</dcterms:modified>
</cp:coreProperties>
</file>